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omments/comment1.xml" ContentType="application/vnd.openxmlformats-officedocument.presentationml.comments+xml"/>
  <Override PartName="/ppt/comments/comment2.xml" ContentType="application/vnd.openxmlformats-officedocument.presentationml.comments+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0"/>
  </p:notesMasterIdLst>
  <p:handoutMasterIdLst>
    <p:handoutMasterId r:id="rId51"/>
  </p:handoutMasterIdLst>
  <p:sldIdLst>
    <p:sldId id="256" r:id="rId2"/>
    <p:sldId id="257" r:id="rId3"/>
    <p:sldId id="268" r:id="rId4"/>
    <p:sldId id="328" r:id="rId5"/>
    <p:sldId id="329" r:id="rId6"/>
    <p:sldId id="273" r:id="rId7"/>
    <p:sldId id="274" r:id="rId8"/>
    <p:sldId id="278" r:id="rId9"/>
    <p:sldId id="275" r:id="rId10"/>
    <p:sldId id="276" r:id="rId11"/>
    <p:sldId id="277" r:id="rId12"/>
    <p:sldId id="279" r:id="rId13"/>
    <p:sldId id="272" r:id="rId14"/>
    <p:sldId id="280" r:id="rId15"/>
    <p:sldId id="286" r:id="rId16"/>
    <p:sldId id="285" r:id="rId17"/>
    <p:sldId id="281" r:id="rId18"/>
    <p:sldId id="282" r:id="rId19"/>
    <p:sldId id="283" r:id="rId20"/>
    <p:sldId id="287" r:id="rId21"/>
    <p:sldId id="284" r:id="rId22"/>
    <p:sldId id="258" r:id="rId23"/>
    <p:sldId id="288" r:id="rId24"/>
    <p:sldId id="289" r:id="rId25"/>
    <p:sldId id="290" r:id="rId26"/>
    <p:sldId id="291" r:id="rId27"/>
    <p:sldId id="298" r:id="rId28"/>
    <p:sldId id="292" r:id="rId29"/>
    <p:sldId id="294" r:id="rId30"/>
    <p:sldId id="330" r:id="rId31"/>
    <p:sldId id="295" r:id="rId32"/>
    <p:sldId id="297" r:id="rId33"/>
    <p:sldId id="300" r:id="rId34"/>
    <p:sldId id="301" r:id="rId35"/>
    <p:sldId id="302" r:id="rId36"/>
    <p:sldId id="306" r:id="rId37"/>
    <p:sldId id="307" r:id="rId38"/>
    <p:sldId id="308" r:id="rId39"/>
    <p:sldId id="310" r:id="rId40"/>
    <p:sldId id="312" r:id="rId41"/>
    <p:sldId id="313" r:id="rId42"/>
    <p:sldId id="319" r:id="rId43"/>
    <p:sldId id="320" r:id="rId44"/>
    <p:sldId id="323" r:id="rId45"/>
    <p:sldId id="324" r:id="rId46"/>
    <p:sldId id="325" r:id="rId47"/>
    <p:sldId id="317" r:id="rId48"/>
    <p:sldId id="327" r:id="rId49"/>
  </p:sldIdLst>
  <p:sldSz cx="9144000" cy="6858000" type="screen4x3"/>
  <p:notesSz cx="6858000" cy="9144000"/>
  <p:defaultText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miky" initials="m" lastIdx="2" clrIdx="0"/>
  <p:cmAuthor id="1" name="ovega" initials="o" lastIdx="4"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6C00"/>
    <a:srgbClr val="009E00"/>
    <a:srgbClr val="007A00"/>
    <a:srgbClr val="00A800"/>
    <a:srgbClr val="304A38"/>
    <a:srgbClr val="0054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Sin estilo ni cuadrícula">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Estilo temático 1 - Énfasis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5930" autoAdjust="0"/>
    <p:restoredTop sz="94707" autoAdjust="0"/>
  </p:normalViewPr>
  <p:slideViewPr>
    <p:cSldViewPr>
      <p:cViewPr varScale="1">
        <p:scale>
          <a:sx n="104" d="100"/>
          <a:sy n="104" d="100"/>
        </p:scale>
        <p:origin x="1158" y="114"/>
      </p:cViewPr>
      <p:guideLst>
        <p:guide orient="horz" pos="2160"/>
        <p:guide pos="2880"/>
      </p:guideLst>
    </p:cSldViewPr>
  </p:slideViewPr>
  <p:outlineViewPr>
    <p:cViewPr>
      <p:scale>
        <a:sx n="33" d="100"/>
        <a:sy n="33" d="100"/>
      </p:scale>
      <p:origin x="0" y="-4506"/>
    </p:cViewPr>
  </p:outlineViewPr>
  <p:notesTextViewPr>
    <p:cViewPr>
      <p:scale>
        <a:sx n="100" d="100"/>
        <a:sy n="100" d="100"/>
      </p:scale>
      <p:origin x="0" y="0"/>
    </p:cViewPr>
  </p:notesTextViewPr>
  <p:sorterViewPr>
    <p:cViewPr>
      <p:scale>
        <a:sx n="34" d="100"/>
        <a:sy n="34"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handoutMaster" Target="handoutMasters/handout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3-09-19T13:35:52.286" idx="1">
    <p:pos x="10" y="10"/>
    <p:text>hay dos formas de emitir radiacion como un dipolo electrico o como un dipolo magnetico
estas ultimas son varios miles de veces menos intensas.
equivale a pensar que la molecula es como un dipolo que radia--&gt; antena que oscila de la forma en que la molecula rota
En este caso la emision mas fuerte se produce en el plano de rotacion de la molecual sus transicones permitidas son +/- 1
el campo electrico de la onda EM ejerce un par de fuerzas sobre el dipolo electrico.</p:text>
  </p:cm>
  <p:cm authorId="1" dt="2019-10-31T07:38:25.853" idx="2">
    <p:pos x="5549" y="2659"/>
    <p:text>raduiacion del dipolo electrico, la paridad  del estadodebe cambiar.</p:text>
    <p:extLst>
      <p:ext uri="{C676402C-5697-4E1C-873F-D02D1690AC5C}">
        <p15:threadingInfo xmlns:p15="http://schemas.microsoft.com/office/powerpoint/2012/main" timeZoneBias="36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19-10-31T07:51:49.671" idx="3">
    <p:pos x="-17" y="-3"/>
    <p:text>esu = unidad electrostatica de carga</p:text>
    <p:extLst mod="1">
      <p:ext uri="{C676402C-5697-4E1C-873F-D02D1690AC5C}">
        <p15:threadingInfo xmlns:p15="http://schemas.microsoft.com/office/powerpoint/2012/main" timeZoneBias="360"/>
      </p:ext>
    </p:extLst>
  </p:cm>
  <p:cm authorId="1" dt="2019-10-31T07:53:19.040" idx="4">
    <p:pos x="-17" y="133"/>
    <p:text>e = 4.8×10-10 esu</p:text>
    <p:extLst mod="1">
      <p:ext uri="{C676402C-5697-4E1C-873F-D02D1690AC5C}">
        <p15:threadingInfo xmlns:p15="http://schemas.microsoft.com/office/powerpoint/2012/main" timeZoneBias="360">
          <p15:parentCm authorId="1" idx="3"/>
        </p15:threadingInfo>
      </p:ext>
    </p:extLst>
  </p:cm>
</p:cmLst>
</file>

<file path=ppt/drawings/_rels/vmlDrawing1.vml.rels><?xml version="1.0" encoding="UTF-8" standalone="yes"?>
<Relationships xmlns="http://schemas.openxmlformats.org/package/2006/relationships"><Relationship Id="rId1" Type="http://schemas.openxmlformats.org/officeDocument/2006/relationships/image" Target="../media/image16.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59.wmf"/></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66.wmf"/><Relationship Id="rId1" Type="http://schemas.openxmlformats.org/officeDocument/2006/relationships/image" Target="../media/image65.wmf"/></Relationships>
</file>

<file path=ppt/drawings/_rels/vmlDrawing12.vml.rels><?xml version="1.0" encoding="UTF-8" standalone="yes"?>
<Relationships xmlns="http://schemas.openxmlformats.org/package/2006/relationships"><Relationship Id="rId3" Type="http://schemas.openxmlformats.org/officeDocument/2006/relationships/image" Target="../media/image80.wmf"/><Relationship Id="rId2" Type="http://schemas.openxmlformats.org/officeDocument/2006/relationships/image" Target="../media/image79.wmf"/><Relationship Id="rId1" Type="http://schemas.openxmlformats.org/officeDocument/2006/relationships/image" Target="../media/image78.wmf"/></Relationships>
</file>

<file path=ppt/drawings/_rels/vmlDrawing13.vml.rels><?xml version="1.0" encoding="UTF-8" standalone="yes"?>
<Relationships xmlns="http://schemas.openxmlformats.org/package/2006/relationships"><Relationship Id="rId3" Type="http://schemas.openxmlformats.org/officeDocument/2006/relationships/image" Target="../media/image83.wmf"/><Relationship Id="rId2" Type="http://schemas.openxmlformats.org/officeDocument/2006/relationships/image" Target="../media/image82.wmf"/><Relationship Id="rId1" Type="http://schemas.openxmlformats.org/officeDocument/2006/relationships/image" Target="../media/image81.wmf"/><Relationship Id="rId6" Type="http://schemas.openxmlformats.org/officeDocument/2006/relationships/image" Target="../media/image86.wmf"/><Relationship Id="rId5" Type="http://schemas.openxmlformats.org/officeDocument/2006/relationships/image" Target="../media/image85.wmf"/><Relationship Id="rId4" Type="http://schemas.openxmlformats.org/officeDocument/2006/relationships/image" Target="../media/image84.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87.wmf"/></Relationships>
</file>

<file path=ppt/drawings/_rels/vmlDrawing15.vml.rels><?xml version="1.0" encoding="UTF-8" standalone="yes"?>
<Relationships xmlns="http://schemas.openxmlformats.org/package/2006/relationships"><Relationship Id="rId3" Type="http://schemas.openxmlformats.org/officeDocument/2006/relationships/image" Target="../media/image91.wmf"/><Relationship Id="rId2" Type="http://schemas.openxmlformats.org/officeDocument/2006/relationships/image" Target="../media/image90.wmf"/><Relationship Id="rId1" Type="http://schemas.openxmlformats.org/officeDocument/2006/relationships/image" Target="../media/image89.w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93.w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96.wmf"/></Relationships>
</file>

<file path=ppt/drawings/_rels/vmlDrawing18.vml.rels><?xml version="1.0" encoding="UTF-8" standalone="yes"?>
<Relationships xmlns="http://schemas.openxmlformats.org/package/2006/relationships"><Relationship Id="rId2" Type="http://schemas.openxmlformats.org/officeDocument/2006/relationships/image" Target="../media/image98.wmf"/><Relationship Id="rId1" Type="http://schemas.openxmlformats.org/officeDocument/2006/relationships/image" Target="../media/image97.wmf"/></Relationships>
</file>

<file path=ppt/drawings/_rels/vmlDrawing19.vml.rels><?xml version="1.0" encoding="UTF-8" standalone="yes"?>
<Relationships xmlns="http://schemas.openxmlformats.org/package/2006/relationships"><Relationship Id="rId8" Type="http://schemas.openxmlformats.org/officeDocument/2006/relationships/image" Target="../media/image107.wmf"/><Relationship Id="rId3" Type="http://schemas.openxmlformats.org/officeDocument/2006/relationships/image" Target="../media/image102.wmf"/><Relationship Id="rId7" Type="http://schemas.openxmlformats.org/officeDocument/2006/relationships/image" Target="../media/image106.wmf"/><Relationship Id="rId2" Type="http://schemas.openxmlformats.org/officeDocument/2006/relationships/image" Target="../media/image101.wmf"/><Relationship Id="rId1" Type="http://schemas.openxmlformats.org/officeDocument/2006/relationships/image" Target="../media/image100.wmf"/><Relationship Id="rId6" Type="http://schemas.openxmlformats.org/officeDocument/2006/relationships/image" Target="../media/image105.wmf"/><Relationship Id="rId11" Type="http://schemas.openxmlformats.org/officeDocument/2006/relationships/image" Target="../media/image110.wmf"/><Relationship Id="rId5" Type="http://schemas.openxmlformats.org/officeDocument/2006/relationships/image" Target="../media/image104.wmf"/><Relationship Id="rId10" Type="http://schemas.openxmlformats.org/officeDocument/2006/relationships/image" Target="../media/image109.wmf"/><Relationship Id="rId4" Type="http://schemas.openxmlformats.org/officeDocument/2006/relationships/image" Target="../media/image103.wmf"/><Relationship Id="rId9" Type="http://schemas.openxmlformats.org/officeDocument/2006/relationships/image" Target="../media/image108.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0.wmf"/></Relationships>
</file>

<file path=ppt/drawings/_rels/vmlDrawing20.vml.rels><?xml version="1.0" encoding="UTF-8" standalone="yes"?>
<Relationships xmlns="http://schemas.openxmlformats.org/package/2006/relationships"><Relationship Id="rId8" Type="http://schemas.openxmlformats.org/officeDocument/2006/relationships/image" Target="../media/image117.wmf"/><Relationship Id="rId3" Type="http://schemas.openxmlformats.org/officeDocument/2006/relationships/image" Target="../media/image81.wmf"/><Relationship Id="rId7" Type="http://schemas.openxmlformats.org/officeDocument/2006/relationships/image" Target="../media/image116.wmf"/><Relationship Id="rId2" Type="http://schemas.openxmlformats.org/officeDocument/2006/relationships/image" Target="../media/image112.wmf"/><Relationship Id="rId1" Type="http://schemas.openxmlformats.org/officeDocument/2006/relationships/image" Target="../media/image111.wmf"/><Relationship Id="rId6" Type="http://schemas.openxmlformats.org/officeDocument/2006/relationships/image" Target="../media/image115.wmf"/><Relationship Id="rId5" Type="http://schemas.openxmlformats.org/officeDocument/2006/relationships/image" Target="../media/image114.wmf"/><Relationship Id="rId4" Type="http://schemas.openxmlformats.org/officeDocument/2006/relationships/image" Target="../media/image113.wmf"/></Relationships>
</file>

<file path=ppt/drawings/_rels/vmlDrawing21.vml.rels><?xml version="1.0" encoding="UTF-8" standalone="yes"?>
<Relationships xmlns="http://schemas.openxmlformats.org/package/2006/relationships"><Relationship Id="rId3" Type="http://schemas.openxmlformats.org/officeDocument/2006/relationships/image" Target="../media/image131.wmf"/><Relationship Id="rId2" Type="http://schemas.openxmlformats.org/officeDocument/2006/relationships/image" Target="../media/image130.wmf"/><Relationship Id="rId1" Type="http://schemas.openxmlformats.org/officeDocument/2006/relationships/image" Target="../media/image129.wmf"/></Relationships>
</file>

<file path=ppt/drawings/_rels/vmlDrawing22.vml.rels><?xml version="1.0" encoding="UTF-8" standalone="yes"?>
<Relationships xmlns="http://schemas.openxmlformats.org/package/2006/relationships"><Relationship Id="rId3" Type="http://schemas.openxmlformats.org/officeDocument/2006/relationships/image" Target="../media/image134.wmf"/><Relationship Id="rId2" Type="http://schemas.openxmlformats.org/officeDocument/2006/relationships/image" Target="../media/image133.wmf"/><Relationship Id="rId1" Type="http://schemas.openxmlformats.org/officeDocument/2006/relationships/image" Target="../media/image132.wmf"/></Relationships>
</file>

<file path=ppt/drawings/_rels/vmlDrawing23.vml.rels><?xml version="1.0" encoding="UTF-8" standalone="yes"?>
<Relationships xmlns="http://schemas.openxmlformats.org/package/2006/relationships"><Relationship Id="rId3" Type="http://schemas.openxmlformats.org/officeDocument/2006/relationships/image" Target="../media/image137.wmf"/><Relationship Id="rId2" Type="http://schemas.openxmlformats.org/officeDocument/2006/relationships/image" Target="../media/image136.wmf"/><Relationship Id="rId1" Type="http://schemas.openxmlformats.org/officeDocument/2006/relationships/image" Target="../media/image135.wmf"/><Relationship Id="rId6" Type="http://schemas.openxmlformats.org/officeDocument/2006/relationships/image" Target="../media/image140.wmf"/><Relationship Id="rId5" Type="http://schemas.openxmlformats.org/officeDocument/2006/relationships/image" Target="../media/image139.wmf"/><Relationship Id="rId4" Type="http://schemas.openxmlformats.org/officeDocument/2006/relationships/image" Target="../media/image138.wmf"/></Relationships>
</file>

<file path=ppt/drawings/_rels/vmlDrawing24.vml.rels><?xml version="1.0" encoding="UTF-8" standalone="yes"?>
<Relationships xmlns="http://schemas.openxmlformats.org/package/2006/relationships"><Relationship Id="rId3" Type="http://schemas.openxmlformats.org/officeDocument/2006/relationships/image" Target="../media/image142.wmf"/><Relationship Id="rId2" Type="http://schemas.openxmlformats.org/officeDocument/2006/relationships/image" Target="../media/image141.wmf"/><Relationship Id="rId1" Type="http://schemas.openxmlformats.org/officeDocument/2006/relationships/image" Target="../media/image137.wmf"/><Relationship Id="rId5" Type="http://schemas.openxmlformats.org/officeDocument/2006/relationships/image" Target="../media/image144.wmf"/><Relationship Id="rId4" Type="http://schemas.openxmlformats.org/officeDocument/2006/relationships/image" Target="../media/image143.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7.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31.wmf"/><Relationship Id="rId2" Type="http://schemas.openxmlformats.org/officeDocument/2006/relationships/image" Target="../media/image30.wmf"/><Relationship Id="rId1" Type="http://schemas.openxmlformats.org/officeDocument/2006/relationships/image" Target="../media/image29.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35.wmf"/><Relationship Id="rId2" Type="http://schemas.openxmlformats.org/officeDocument/2006/relationships/image" Target="../media/image34.wmf"/><Relationship Id="rId1" Type="http://schemas.openxmlformats.org/officeDocument/2006/relationships/image" Target="../media/image33.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44.w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49.wmf"/><Relationship Id="rId1" Type="http://schemas.openxmlformats.org/officeDocument/2006/relationships/image" Target="../media/image48.w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52.wmf"/><Relationship Id="rId2" Type="http://schemas.openxmlformats.org/officeDocument/2006/relationships/image" Target="../media/image51.wmf"/><Relationship Id="rId1" Type="http://schemas.openxmlformats.org/officeDocument/2006/relationships/image" Target="../media/image50.wmf"/><Relationship Id="rId5" Type="http://schemas.openxmlformats.org/officeDocument/2006/relationships/image" Target="../media/image54.wmf"/><Relationship Id="rId4" Type="http://schemas.openxmlformats.org/officeDocument/2006/relationships/image" Target="../media/image53.w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57.wmf"/><Relationship Id="rId2" Type="http://schemas.openxmlformats.org/officeDocument/2006/relationships/image" Target="../media/image56.wmf"/><Relationship Id="rId1" Type="http://schemas.openxmlformats.org/officeDocument/2006/relationships/image" Target="../media/image55.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encabezado"/>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s-MX" dirty="0"/>
          </a:p>
        </p:txBody>
      </p:sp>
      <p:sp>
        <p:nvSpPr>
          <p:cNvPr id="3" name="2 Marcador de fecha"/>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C9C5587F-B706-4309-B738-0545041D9E3F}" type="datetimeFigureOut">
              <a:rPr lang="es-MX" smtClean="0"/>
              <a:pPr/>
              <a:t>14/09/2022</a:t>
            </a:fld>
            <a:endParaRPr lang="es-MX" dirty="0"/>
          </a:p>
        </p:txBody>
      </p:sp>
      <p:sp>
        <p:nvSpPr>
          <p:cNvPr id="4" name="3 Marcador de pie de página"/>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s-MX" dirty="0"/>
          </a:p>
        </p:txBody>
      </p:sp>
      <p:sp>
        <p:nvSpPr>
          <p:cNvPr id="5" name="4 Marcador de número de diapositiva"/>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B73AFD1A-CEC2-40FF-B40C-9B9A353AABFF}" type="slidenum">
              <a:rPr lang="es-MX" smtClean="0"/>
              <a:pPr/>
              <a:t>‹Nº›</a:t>
            </a:fld>
            <a:endParaRPr lang="es-MX" dirty="0"/>
          </a:p>
        </p:txBody>
      </p:sp>
    </p:spTree>
    <p:extLst>
      <p:ext uri="{BB962C8B-B14F-4D97-AF65-F5344CB8AC3E}">
        <p14:creationId xmlns:p14="http://schemas.microsoft.com/office/powerpoint/2010/main" val="31361518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encabezado"/>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s-MX" dirty="0"/>
          </a:p>
        </p:txBody>
      </p:sp>
      <p:sp>
        <p:nvSpPr>
          <p:cNvPr id="3" name="2 Marcador de fecha"/>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FF02168-C7AD-4278-9CE0-03A11D4E68EB}" type="datetimeFigureOut">
              <a:rPr lang="es-MX" smtClean="0"/>
              <a:pPr/>
              <a:t>14/09/2022</a:t>
            </a:fld>
            <a:endParaRPr lang="es-MX" dirty="0"/>
          </a:p>
        </p:txBody>
      </p:sp>
      <p:sp>
        <p:nvSpPr>
          <p:cNvPr id="4" name="3 Marcador de imagen de diapositiva"/>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s-MX" dirty="0"/>
          </a:p>
        </p:txBody>
      </p:sp>
      <p:sp>
        <p:nvSpPr>
          <p:cNvPr id="5" name="4 Marcador de notas"/>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MX"/>
          </a:p>
        </p:txBody>
      </p:sp>
      <p:sp>
        <p:nvSpPr>
          <p:cNvPr id="6" name="5 Marcador de pie de página"/>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s-MX" dirty="0"/>
          </a:p>
        </p:txBody>
      </p:sp>
      <p:sp>
        <p:nvSpPr>
          <p:cNvPr id="7" name="6 Marcador de número de diapositiva"/>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C603F3C-08A3-4B72-8CBD-ED72C1A14AF5}" type="slidenum">
              <a:rPr lang="es-MX" smtClean="0"/>
              <a:pPr/>
              <a:t>‹Nº›</a:t>
            </a:fld>
            <a:endParaRPr lang="es-MX" dirty="0"/>
          </a:p>
        </p:txBody>
      </p:sp>
    </p:spTree>
    <p:extLst>
      <p:ext uri="{BB962C8B-B14F-4D97-AF65-F5344CB8AC3E}">
        <p14:creationId xmlns:p14="http://schemas.microsoft.com/office/powerpoint/2010/main" val="24251640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n-GB" dirty="0"/>
          </a:p>
        </p:txBody>
      </p:sp>
      <p:sp>
        <p:nvSpPr>
          <p:cNvPr id="4" name="3 Marcador de número de diapositiva"/>
          <p:cNvSpPr>
            <a:spLocks noGrp="1"/>
          </p:cNvSpPr>
          <p:nvPr>
            <p:ph type="sldNum" sz="quarter" idx="10"/>
          </p:nvPr>
        </p:nvSpPr>
        <p:spPr/>
        <p:txBody>
          <a:bodyPr/>
          <a:lstStyle/>
          <a:p>
            <a:fld id="{9C603F3C-08A3-4B72-8CBD-ED72C1A14AF5}" type="slidenum">
              <a:rPr lang="es-MX" smtClean="0"/>
              <a:pPr/>
              <a:t>19</a:t>
            </a:fld>
            <a:endParaRPr lang="es-MX" dirty="0"/>
          </a:p>
        </p:txBody>
      </p:sp>
    </p:spTree>
    <p:extLst>
      <p:ext uri="{BB962C8B-B14F-4D97-AF65-F5344CB8AC3E}">
        <p14:creationId xmlns:p14="http://schemas.microsoft.com/office/powerpoint/2010/main" val="2791008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MX" dirty="0"/>
          </a:p>
        </p:txBody>
      </p:sp>
      <p:sp>
        <p:nvSpPr>
          <p:cNvPr id="4" name="3 Marcador de número de diapositiva"/>
          <p:cNvSpPr>
            <a:spLocks noGrp="1"/>
          </p:cNvSpPr>
          <p:nvPr>
            <p:ph type="sldNum" sz="quarter" idx="10"/>
          </p:nvPr>
        </p:nvSpPr>
        <p:spPr/>
        <p:txBody>
          <a:bodyPr/>
          <a:lstStyle/>
          <a:p>
            <a:fld id="{9C603F3C-08A3-4B72-8CBD-ED72C1A14AF5}" type="slidenum">
              <a:rPr lang="es-MX" smtClean="0"/>
              <a:pPr/>
              <a:t>20</a:t>
            </a:fld>
            <a:endParaRPr lang="es-MX" dirty="0"/>
          </a:p>
        </p:txBody>
      </p:sp>
    </p:spTree>
    <p:extLst>
      <p:ext uri="{BB962C8B-B14F-4D97-AF65-F5344CB8AC3E}">
        <p14:creationId xmlns:p14="http://schemas.microsoft.com/office/powerpoint/2010/main" val="21413955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10"/>
          </p:nvPr>
        </p:nvSpPr>
        <p:spPr/>
        <p:txBody>
          <a:bodyPr/>
          <a:lstStyle/>
          <a:p>
            <a:fld id="{9C603F3C-08A3-4B72-8CBD-ED72C1A14AF5}" type="slidenum">
              <a:rPr lang="es-MX" smtClean="0"/>
              <a:pPr/>
              <a:t>42</a:t>
            </a:fld>
            <a:endParaRPr lang="es-MX" dirty="0"/>
          </a:p>
        </p:txBody>
      </p:sp>
    </p:spTree>
    <p:extLst>
      <p:ext uri="{BB962C8B-B14F-4D97-AF65-F5344CB8AC3E}">
        <p14:creationId xmlns:p14="http://schemas.microsoft.com/office/powerpoint/2010/main" val="25596639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685800" y="2130425"/>
            <a:ext cx="7772400" cy="1470025"/>
          </a:xfrm>
        </p:spPr>
        <p:txBody>
          <a:bodyPr/>
          <a:lstStyle/>
          <a:p>
            <a:r>
              <a:rPr lang="es-ES" smtClean="0"/>
              <a:t>Haga clic para modificar el estilo de título del patrón</a:t>
            </a:r>
            <a:endParaRPr lang="es-MX"/>
          </a:p>
        </p:txBody>
      </p:sp>
      <p:sp>
        <p:nvSpPr>
          <p:cNvPr id="3" name="2 Subtítulo"/>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smtClean="0"/>
              <a:t>Haga clic para modificar el estilo de subtítulo del patrón</a:t>
            </a:r>
            <a:endParaRPr lang="es-MX"/>
          </a:p>
        </p:txBody>
      </p:sp>
      <p:sp>
        <p:nvSpPr>
          <p:cNvPr id="4" name="3 Marcador de fecha"/>
          <p:cNvSpPr>
            <a:spLocks noGrp="1"/>
          </p:cNvSpPr>
          <p:nvPr>
            <p:ph type="dt" sz="half" idx="10"/>
          </p:nvPr>
        </p:nvSpPr>
        <p:spPr/>
        <p:txBody>
          <a:bodyPr/>
          <a:lstStyle/>
          <a:p>
            <a:fld id="{58F23FD9-5BAE-497E-B9D8-9AC3963F4D49}" type="datetimeFigureOut">
              <a:rPr lang="es-MX" smtClean="0"/>
              <a:pPr/>
              <a:t>14/09/2022</a:t>
            </a:fld>
            <a:endParaRPr lang="es-MX" dirty="0"/>
          </a:p>
        </p:txBody>
      </p:sp>
      <p:sp>
        <p:nvSpPr>
          <p:cNvPr id="5" name="4 Marcador de pie de página"/>
          <p:cNvSpPr>
            <a:spLocks noGrp="1"/>
          </p:cNvSpPr>
          <p:nvPr>
            <p:ph type="ftr" sz="quarter" idx="11"/>
          </p:nvPr>
        </p:nvSpPr>
        <p:spPr/>
        <p:txBody>
          <a:bodyPr/>
          <a:lstStyle/>
          <a:p>
            <a:endParaRPr lang="es-MX" dirty="0"/>
          </a:p>
        </p:txBody>
      </p:sp>
      <p:sp>
        <p:nvSpPr>
          <p:cNvPr id="6" name="5 Marcador de número de diapositiva"/>
          <p:cNvSpPr>
            <a:spLocks noGrp="1"/>
          </p:cNvSpPr>
          <p:nvPr>
            <p:ph type="sldNum" sz="quarter" idx="12"/>
          </p:nvPr>
        </p:nvSpPr>
        <p:spPr/>
        <p:txBody>
          <a:bodyPr/>
          <a:lstStyle/>
          <a:p>
            <a:fld id="{28A98E6F-54B7-4440-A82A-4592DF366213}" type="slidenum">
              <a:rPr lang="es-MX" smtClean="0"/>
              <a:pPr/>
              <a:t>‹Nº›</a:t>
            </a:fld>
            <a:endParaRPr lang="es-MX"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MX"/>
          </a:p>
        </p:txBody>
      </p:sp>
      <p:sp>
        <p:nvSpPr>
          <p:cNvPr id="3" name="2 Marcador de texto vertical"/>
          <p:cNvSpPr>
            <a:spLocks noGrp="1"/>
          </p:cNvSpPr>
          <p:nvPr>
            <p:ph type="body" orient="vert" idx="1"/>
          </p:nvPr>
        </p:nvSpPr>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MX"/>
          </a:p>
        </p:txBody>
      </p:sp>
      <p:sp>
        <p:nvSpPr>
          <p:cNvPr id="4" name="3 Marcador de fecha"/>
          <p:cNvSpPr>
            <a:spLocks noGrp="1"/>
          </p:cNvSpPr>
          <p:nvPr>
            <p:ph type="dt" sz="half" idx="10"/>
          </p:nvPr>
        </p:nvSpPr>
        <p:spPr/>
        <p:txBody>
          <a:bodyPr/>
          <a:lstStyle/>
          <a:p>
            <a:fld id="{58F23FD9-5BAE-497E-B9D8-9AC3963F4D49}" type="datetimeFigureOut">
              <a:rPr lang="es-MX" smtClean="0"/>
              <a:pPr/>
              <a:t>14/09/2022</a:t>
            </a:fld>
            <a:endParaRPr lang="es-MX" dirty="0"/>
          </a:p>
        </p:txBody>
      </p:sp>
      <p:sp>
        <p:nvSpPr>
          <p:cNvPr id="5" name="4 Marcador de pie de página"/>
          <p:cNvSpPr>
            <a:spLocks noGrp="1"/>
          </p:cNvSpPr>
          <p:nvPr>
            <p:ph type="ftr" sz="quarter" idx="11"/>
          </p:nvPr>
        </p:nvSpPr>
        <p:spPr/>
        <p:txBody>
          <a:bodyPr/>
          <a:lstStyle/>
          <a:p>
            <a:endParaRPr lang="es-MX" dirty="0"/>
          </a:p>
        </p:txBody>
      </p:sp>
      <p:sp>
        <p:nvSpPr>
          <p:cNvPr id="6" name="5 Marcador de número de diapositiva"/>
          <p:cNvSpPr>
            <a:spLocks noGrp="1"/>
          </p:cNvSpPr>
          <p:nvPr>
            <p:ph type="sldNum" sz="quarter" idx="12"/>
          </p:nvPr>
        </p:nvSpPr>
        <p:spPr/>
        <p:txBody>
          <a:bodyPr/>
          <a:lstStyle/>
          <a:p>
            <a:fld id="{28A98E6F-54B7-4440-A82A-4592DF366213}" type="slidenum">
              <a:rPr lang="es-MX" smtClean="0"/>
              <a:pPr/>
              <a:t>‹Nº›</a:t>
            </a:fld>
            <a:endParaRPr lang="es-MX"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629400" y="274638"/>
            <a:ext cx="2057400" cy="5851525"/>
          </a:xfrm>
        </p:spPr>
        <p:txBody>
          <a:bodyPr vert="eaVert"/>
          <a:lstStyle/>
          <a:p>
            <a:r>
              <a:rPr lang="es-ES" smtClean="0"/>
              <a:t>Haga clic para modificar el estilo de título del patrón</a:t>
            </a:r>
            <a:endParaRPr lang="es-MX"/>
          </a:p>
        </p:txBody>
      </p:sp>
      <p:sp>
        <p:nvSpPr>
          <p:cNvPr id="3" name="2 Marcador de texto vertical"/>
          <p:cNvSpPr>
            <a:spLocks noGrp="1"/>
          </p:cNvSpPr>
          <p:nvPr>
            <p:ph type="body" orient="vert" idx="1"/>
          </p:nvPr>
        </p:nvSpPr>
        <p:spPr>
          <a:xfrm>
            <a:off x="457200" y="274638"/>
            <a:ext cx="6019800" cy="5851525"/>
          </a:xfrm>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MX"/>
          </a:p>
        </p:txBody>
      </p:sp>
      <p:sp>
        <p:nvSpPr>
          <p:cNvPr id="4" name="3 Marcador de fecha"/>
          <p:cNvSpPr>
            <a:spLocks noGrp="1"/>
          </p:cNvSpPr>
          <p:nvPr>
            <p:ph type="dt" sz="half" idx="10"/>
          </p:nvPr>
        </p:nvSpPr>
        <p:spPr/>
        <p:txBody>
          <a:bodyPr/>
          <a:lstStyle/>
          <a:p>
            <a:fld id="{58F23FD9-5BAE-497E-B9D8-9AC3963F4D49}" type="datetimeFigureOut">
              <a:rPr lang="es-MX" smtClean="0"/>
              <a:pPr/>
              <a:t>14/09/2022</a:t>
            </a:fld>
            <a:endParaRPr lang="es-MX" dirty="0"/>
          </a:p>
        </p:txBody>
      </p:sp>
      <p:sp>
        <p:nvSpPr>
          <p:cNvPr id="5" name="4 Marcador de pie de página"/>
          <p:cNvSpPr>
            <a:spLocks noGrp="1"/>
          </p:cNvSpPr>
          <p:nvPr>
            <p:ph type="ftr" sz="quarter" idx="11"/>
          </p:nvPr>
        </p:nvSpPr>
        <p:spPr/>
        <p:txBody>
          <a:bodyPr/>
          <a:lstStyle/>
          <a:p>
            <a:endParaRPr lang="es-MX" dirty="0"/>
          </a:p>
        </p:txBody>
      </p:sp>
      <p:sp>
        <p:nvSpPr>
          <p:cNvPr id="6" name="5 Marcador de número de diapositiva"/>
          <p:cNvSpPr>
            <a:spLocks noGrp="1"/>
          </p:cNvSpPr>
          <p:nvPr>
            <p:ph type="sldNum" sz="quarter" idx="12"/>
          </p:nvPr>
        </p:nvSpPr>
        <p:spPr/>
        <p:txBody>
          <a:bodyPr/>
          <a:lstStyle/>
          <a:p>
            <a:fld id="{28A98E6F-54B7-4440-A82A-4592DF366213}" type="slidenum">
              <a:rPr lang="es-MX" smtClean="0"/>
              <a:pPr/>
              <a:t>‹Nº›</a:t>
            </a:fld>
            <a:endParaRPr lang="es-MX"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MX"/>
          </a:p>
        </p:txBody>
      </p:sp>
      <p:sp>
        <p:nvSpPr>
          <p:cNvPr id="3" name="2 Marcador de contenido"/>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MX"/>
          </a:p>
        </p:txBody>
      </p:sp>
      <p:sp>
        <p:nvSpPr>
          <p:cNvPr id="4" name="3 Marcador de fecha"/>
          <p:cNvSpPr>
            <a:spLocks noGrp="1"/>
          </p:cNvSpPr>
          <p:nvPr>
            <p:ph type="dt" sz="half" idx="10"/>
          </p:nvPr>
        </p:nvSpPr>
        <p:spPr/>
        <p:txBody>
          <a:bodyPr/>
          <a:lstStyle/>
          <a:p>
            <a:fld id="{58F23FD9-5BAE-497E-B9D8-9AC3963F4D49}" type="datetimeFigureOut">
              <a:rPr lang="es-MX" smtClean="0"/>
              <a:pPr/>
              <a:t>14/09/2022</a:t>
            </a:fld>
            <a:endParaRPr lang="es-MX" dirty="0"/>
          </a:p>
        </p:txBody>
      </p:sp>
      <p:sp>
        <p:nvSpPr>
          <p:cNvPr id="5" name="4 Marcador de pie de página"/>
          <p:cNvSpPr>
            <a:spLocks noGrp="1"/>
          </p:cNvSpPr>
          <p:nvPr>
            <p:ph type="ftr" sz="quarter" idx="11"/>
          </p:nvPr>
        </p:nvSpPr>
        <p:spPr/>
        <p:txBody>
          <a:bodyPr/>
          <a:lstStyle/>
          <a:p>
            <a:endParaRPr lang="es-MX" dirty="0"/>
          </a:p>
        </p:txBody>
      </p:sp>
      <p:sp>
        <p:nvSpPr>
          <p:cNvPr id="6" name="5 Marcador de número de diapositiva"/>
          <p:cNvSpPr>
            <a:spLocks noGrp="1"/>
          </p:cNvSpPr>
          <p:nvPr>
            <p:ph type="sldNum" sz="quarter" idx="12"/>
          </p:nvPr>
        </p:nvSpPr>
        <p:spPr/>
        <p:txBody>
          <a:bodyPr/>
          <a:lstStyle/>
          <a:p>
            <a:fld id="{28A98E6F-54B7-4440-A82A-4592DF366213}" type="slidenum">
              <a:rPr lang="es-MX" smtClean="0"/>
              <a:pPr/>
              <a:t>‹Nº›</a:t>
            </a:fld>
            <a:endParaRPr lang="es-MX"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smtClean="0"/>
              <a:t>Haga clic para modificar el estilo de título del patrón</a:t>
            </a:r>
            <a:endParaRPr lang="es-MX"/>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3 Marcador de fecha"/>
          <p:cNvSpPr>
            <a:spLocks noGrp="1"/>
          </p:cNvSpPr>
          <p:nvPr>
            <p:ph type="dt" sz="half" idx="10"/>
          </p:nvPr>
        </p:nvSpPr>
        <p:spPr/>
        <p:txBody>
          <a:bodyPr/>
          <a:lstStyle/>
          <a:p>
            <a:fld id="{58F23FD9-5BAE-497E-B9D8-9AC3963F4D49}" type="datetimeFigureOut">
              <a:rPr lang="es-MX" smtClean="0"/>
              <a:pPr/>
              <a:t>14/09/2022</a:t>
            </a:fld>
            <a:endParaRPr lang="es-MX" dirty="0"/>
          </a:p>
        </p:txBody>
      </p:sp>
      <p:sp>
        <p:nvSpPr>
          <p:cNvPr id="5" name="4 Marcador de pie de página"/>
          <p:cNvSpPr>
            <a:spLocks noGrp="1"/>
          </p:cNvSpPr>
          <p:nvPr>
            <p:ph type="ftr" sz="quarter" idx="11"/>
          </p:nvPr>
        </p:nvSpPr>
        <p:spPr/>
        <p:txBody>
          <a:bodyPr/>
          <a:lstStyle/>
          <a:p>
            <a:endParaRPr lang="es-MX" dirty="0"/>
          </a:p>
        </p:txBody>
      </p:sp>
      <p:sp>
        <p:nvSpPr>
          <p:cNvPr id="6" name="5 Marcador de número de diapositiva"/>
          <p:cNvSpPr>
            <a:spLocks noGrp="1"/>
          </p:cNvSpPr>
          <p:nvPr>
            <p:ph type="sldNum" sz="quarter" idx="12"/>
          </p:nvPr>
        </p:nvSpPr>
        <p:spPr/>
        <p:txBody>
          <a:bodyPr/>
          <a:lstStyle/>
          <a:p>
            <a:fld id="{28A98E6F-54B7-4440-A82A-4592DF366213}" type="slidenum">
              <a:rPr lang="es-MX" smtClean="0"/>
              <a:pPr/>
              <a:t>‹Nº›</a:t>
            </a:fld>
            <a:endParaRPr lang="es-MX"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MX"/>
          </a:p>
        </p:txBody>
      </p:sp>
      <p:sp>
        <p:nvSpPr>
          <p:cNvPr id="3" name="2 Marcador de contenido"/>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MX"/>
          </a:p>
        </p:txBody>
      </p:sp>
      <p:sp>
        <p:nvSpPr>
          <p:cNvPr id="4" name="3 Marcador de contenido"/>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MX"/>
          </a:p>
        </p:txBody>
      </p:sp>
      <p:sp>
        <p:nvSpPr>
          <p:cNvPr id="5" name="4 Marcador de fecha"/>
          <p:cNvSpPr>
            <a:spLocks noGrp="1"/>
          </p:cNvSpPr>
          <p:nvPr>
            <p:ph type="dt" sz="half" idx="10"/>
          </p:nvPr>
        </p:nvSpPr>
        <p:spPr/>
        <p:txBody>
          <a:bodyPr/>
          <a:lstStyle/>
          <a:p>
            <a:fld id="{58F23FD9-5BAE-497E-B9D8-9AC3963F4D49}" type="datetimeFigureOut">
              <a:rPr lang="es-MX" smtClean="0"/>
              <a:pPr/>
              <a:t>14/09/2022</a:t>
            </a:fld>
            <a:endParaRPr lang="es-MX" dirty="0"/>
          </a:p>
        </p:txBody>
      </p:sp>
      <p:sp>
        <p:nvSpPr>
          <p:cNvPr id="6" name="5 Marcador de pie de página"/>
          <p:cNvSpPr>
            <a:spLocks noGrp="1"/>
          </p:cNvSpPr>
          <p:nvPr>
            <p:ph type="ftr" sz="quarter" idx="11"/>
          </p:nvPr>
        </p:nvSpPr>
        <p:spPr/>
        <p:txBody>
          <a:bodyPr/>
          <a:lstStyle/>
          <a:p>
            <a:endParaRPr lang="es-MX" dirty="0"/>
          </a:p>
        </p:txBody>
      </p:sp>
      <p:sp>
        <p:nvSpPr>
          <p:cNvPr id="7" name="6 Marcador de número de diapositiva"/>
          <p:cNvSpPr>
            <a:spLocks noGrp="1"/>
          </p:cNvSpPr>
          <p:nvPr>
            <p:ph type="sldNum" sz="quarter" idx="12"/>
          </p:nvPr>
        </p:nvSpPr>
        <p:spPr/>
        <p:txBody>
          <a:bodyPr/>
          <a:lstStyle/>
          <a:p>
            <a:fld id="{28A98E6F-54B7-4440-A82A-4592DF366213}" type="slidenum">
              <a:rPr lang="es-MX" smtClean="0"/>
              <a:pPr/>
              <a:t>‹Nº›</a:t>
            </a:fld>
            <a:endParaRPr lang="es-MX"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a:lvl1pPr>
          </a:lstStyle>
          <a:p>
            <a:r>
              <a:rPr lang="es-ES" smtClean="0"/>
              <a:t>Haga clic para modificar el estilo de título del patrón</a:t>
            </a:r>
            <a:endParaRPr lang="es-MX"/>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MX"/>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MX"/>
          </a:p>
        </p:txBody>
      </p:sp>
      <p:sp>
        <p:nvSpPr>
          <p:cNvPr id="7" name="6 Marcador de fecha"/>
          <p:cNvSpPr>
            <a:spLocks noGrp="1"/>
          </p:cNvSpPr>
          <p:nvPr>
            <p:ph type="dt" sz="half" idx="10"/>
          </p:nvPr>
        </p:nvSpPr>
        <p:spPr/>
        <p:txBody>
          <a:bodyPr/>
          <a:lstStyle/>
          <a:p>
            <a:fld id="{58F23FD9-5BAE-497E-B9D8-9AC3963F4D49}" type="datetimeFigureOut">
              <a:rPr lang="es-MX" smtClean="0"/>
              <a:pPr/>
              <a:t>14/09/2022</a:t>
            </a:fld>
            <a:endParaRPr lang="es-MX" dirty="0"/>
          </a:p>
        </p:txBody>
      </p:sp>
      <p:sp>
        <p:nvSpPr>
          <p:cNvPr id="8" name="7 Marcador de pie de página"/>
          <p:cNvSpPr>
            <a:spLocks noGrp="1"/>
          </p:cNvSpPr>
          <p:nvPr>
            <p:ph type="ftr" sz="quarter" idx="11"/>
          </p:nvPr>
        </p:nvSpPr>
        <p:spPr/>
        <p:txBody>
          <a:bodyPr/>
          <a:lstStyle/>
          <a:p>
            <a:endParaRPr lang="es-MX" dirty="0"/>
          </a:p>
        </p:txBody>
      </p:sp>
      <p:sp>
        <p:nvSpPr>
          <p:cNvPr id="9" name="8 Marcador de número de diapositiva"/>
          <p:cNvSpPr>
            <a:spLocks noGrp="1"/>
          </p:cNvSpPr>
          <p:nvPr>
            <p:ph type="sldNum" sz="quarter" idx="12"/>
          </p:nvPr>
        </p:nvSpPr>
        <p:spPr/>
        <p:txBody>
          <a:bodyPr/>
          <a:lstStyle/>
          <a:p>
            <a:fld id="{28A98E6F-54B7-4440-A82A-4592DF366213}" type="slidenum">
              <a:rPr lang="es-MX" smtClean="0"/>
              <a:pPr/>
              <a:t>‹Nº›</a:t>
            </a:fld>
            <a:endParaRPr lang="es-MX"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MX"/>
          </a:p>
        </p:txBody>
      </p:sp>
      <p:sp>
        <p:nvSpPr>
          <p:cNvPr id="3" name="2 Marcador de fecha"/>
          <p:cNvSpPr>
            <a:spLocks noGrp="1"/>
          </p:cNvSpPr>
          <p:nvPr>
            <p:ph type="dt" sz="half" idx="10"/>
          </p:nvPr>
        </p:nvSpPr>
        <p:spPr/>
        <p:txBody>
          <a:bodyPr/>
          <a:lstStyle/>
          <a:p>
            <a:fld id="{58F23FD9-5BAE-497E-B9D8-9AC3963F4D49}" type="datetimeFigureOut">
              <a:rPr lang="es-MX" smtClean="0"/>
              <a:pPr/>
              <a:t>14/09/2022</a:t>
            </a:fld>
            <a:endParaRPr lang="es-MX" dirty="0"/>
          </a:p>
        </p:txBody>
      </p:sp>
      <p:sp>
        <p:nvSpPr>
          <p:cNvPr id="4" name="3 Marcador de pie de página"/>
          <p:cNvSpPr>
            <a:spLocks noGrp="1"/>
          </p:cNvSpPr>
          <p:nvPr>
            <p:ph type="ftr" sz="quarter" idx="11"/>
          </p:nvPr>
        </p:nvSpPr>
        <p:spPr/>
        <p:txBody>
          <a:bodyPr/>
          <a:lstStyle/>
          <a:p>
            <a:endParaRPr lang="es-MX" dirty="0"/>
          </a:p>
        </p:txBody>
      </p:sp>
      <p:sp>
        <p:nvSpPr>
          <p:cNvPr id="5" name="4 Marcador de número de diapositiva"/>
          <p:cNvSpPr>
            <a:spLocks noGrp="1"/>
          </p:cNvSpPr>
          <p:nvPr>
            <p:ph type="sldNum" sz="quarter" idx="12"/>
          </p:nvPr>
        </p:nvSpPr>
        <p:spPr/>
        <p:txBody>
          <a:bodyPr/>
          <a:lstStyle/>
          <a:p>
            <a:fld id="{28A98E6F-54B7-4440-A82A-4592DF366213}" type="slidenum">
              <a:rPr lang="es-MX" smtClean="0"/>
              <a:pPr/>
              <a:t>‹Nº›</a:t>
            </a:fld>
            <a:endParaRPr lang="es-MX"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1 Marcador de fecha"/>
          <p:cNvSpPr>
            <a:spLocks noGrp="1"/>
          </p:cNvSpPr>
          <p:nvPr>
            <p:ph type="dt" sz="half" idx="10"/>
          </p:nvPr>
        </p:nvSpPr>
        <p:spPr/>
        <p:txBody>
          <a:bodyPr/>
          <a:lstStyle/>
          <a:p>
            <a:fld id="{58F23FD9-5BAE-497E-B9D8-9AC3963F4D49}" type="datetimeFigureOut">
              <a:rPr lang="es-MX" smtClean="0"/>
              <a:pPr/>
              <a:t>14/09/2022</a:t>
            </a:fld>
            <a:endParaRPr lang="es-MX" dirty="0"/>
          </a:p>
        </p:txBody>
      </p:sp>
      <p:sp>
        <p:nvSpPr>
          <p:cNvPr id="3" name="2 Marcador de pie de página"/>
          <p:cNvSpPr>
            <a:spLocks noGrp="1"/>
          </p:cNvSpPr>
          <p:nvPr>
            <p:ph type="ftr" sz="quarter" idx="11"/>
          </p:nvPr>
        </p:nvSpPr>
        <p:spPr/>
        <p:txBody>
          <a:bodyPr/>
          <a:lstStyle/>
          <a:p>
            <a:endParaRPr lang="es-MX" dirty="0"/>
          </a:p>
        </p:txBody>
      </p:sp>
      <p:sp>
        <p:nvSpPr>
          <p:cNvPr id="4" name="3 Marcador de número de diapositiva"/>
          <p:cNvSpPr>
            <a:spLocks noGrp="1"/>
          </p:cNvSpPr>
          <p:nvPr>
            <p:ph type="sldNum" sz="quarter" idx="12"/>
          </p:nvPr>
        </p:nvSpPr>
        <p:spPr/>
        <p:txBody>
          <a:bodyPr/>
          <a:lstStyle/>
          <a:p>
            <a:fld id="{28A98E6F-54B7-4440-A82A-4592DF366213}" type="slidenum">
              <a:rPr lang="es-MX" smtClean="0"/>
              <a:pPr/>
              <a:t>‹Nº›</a:t>
            </a:fld>
            <a:endParaRPr lang="es-MX"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nchor="b"/>
          <a:lstStyle>
            <a:lvl1pPr algn="l">
              <a:defRPr sz="2000" b="1"/>
            </a:lvl1pPr>
          </a:lstStyle>
          <a:p>
            <a:r>
              <a:rPr lang="es-ES" smtClean="0"/>
              <a:t>Haga clic para modificar el estilo de título del patrón</a:t>
            </a:r>
            <a:endParaRPr lang="es-MX"/>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MX"/>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4 Marcador de fecha"/>
          <p:cNvSpPr>
            <a:spLocks noGrp="1"/>
          </p:cNvSpPr>
          <p:nvPr>
            <p:ph type="dt" sz="half" idx="10"/>
          </p:nvPr>
        </p:nvSpPr>
        <p:spPr/>
        <p:txBody>
          <a:bodyPr/>
          <a:lstStyle/>
          <a:p>
            <a:fld id="{58F23FD9-5BAE-497E-B9D8-9AC3963F4D49}" type="datetimeFigureOut">
              <a:rPr lang="es-MX" smtClean="0"/>
              <a:pPr/>
              <a:t>14/09/2022</a:t>
            </a:fld>
            <a:endParaRPr lang="es-MX" dirty="0"/>
          </a:p>
        </p:txBody>
      </p:sp>
      <p:sp>
        <p:nvSpPr>
          <p:cNvPr id="6" name="5 Marcador de pie de página"/>
          <p:cNvSpPr>
            <a:spLocks noGrp="1"/>
          </p:cNvSpPr>
          <p:nvPr>
            <p:ph type="ftr" sz="quarter" idx="11"/>
          </p:nvPr>
        </p:nvSpPr>
        <p:spPr/>
        <p:txBody>
          <a:bodyPr/>
          <a:lstStyle/>
          <a:p>
            <a:endParaRPr lang="es-MX" dirty="0"/>
          </a:p>
        </p:txBody>
      </p:sp>
      <p:sp>
        <p:nvSpPr>
          <p:cNvPr id="7" name="6 Marcador de número de diapositiva"/>
          <p:cNvSpPr>
            <a:spLocks noGrp="1"/>
          </p:cNvSpPr>
          <p:nvPr>
            <p:ph type="sldNum" sz="quarter" idx="12"/>
          </p:nvPr>
        </p:nvSpPr>
        <p:spPr/>
        <p:txBody>
          <a:bodyPr/>
          <a:lstStyle/>
          <a:p>
            <a:fld id="{28A98E6F-54B7-4440-A82A-4592DF366213}" type="slidenum">
              <a:rPr lang="es-MX" smtClean="0"/>
              <a:pPr/>
              <a:t>‹Nº›</a:t>
            </a:fld>
            <a:endParaRPr lang="es-MX"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nchor="b"/>
          <a:lstStyle>
            <a:lvl1pPr algn="l">
              <a:defRPr sz="2000" b="1"/>
            </a:lvl1pPr>
          </a:lstStyle>
          <a:p>
            <a:r>
              <a:rPr lang="es-ES" smtClean="0"/>
              <a:t>Haga clic para modificar el estilo de título del patrón</a:t>
            </a:r>
            <a:endParaRPr lang="es-MX"/>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MX" dirty="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4 Marcador de fecha"/>
          <p:cNvSpPr>
            <a:spLocks noGrp="1"/>
          </p:cNvSpPr>
          <p:nvPr>
            <p:ph type="dt" sz="half" idx="10"/>
          </p:nvPr>
        </p:nvSpPr>
        <p:spPr/>
        <p:txBody>
          <a:bodyPr/>
          <a:lstStyle/>
          <a:p>
            <a:fld id="{58F23FD9-5BAE-497E-B9D8-9AC3963F4D49}" type="datetimeFigureOut">
              <a:rPr lang="es-MX" smtClean="0"/>
              <a:pPr/>
              <a:t>14/09/2022</a:t>
            </a:fld>
            <a:endParaRPr lang="es-MX" dirty="0"/>
          </a:p>
        </p:txBody>
      </p:sp>
      <p:sp>
        <p:nvSpPr>
          <p:cNvPr id="6" name="5 Marcador de pie de página"/>
          <p:cNvSpPr>
            <a:spLocks noGrp="1"/>
          </p:cNvSpPr>
          <p:nvPr>
            <p:ph type="ftr" sz="quarter" idx="11"/>
          </p:nvPr>
        </p:nvSpPr>
        <p:spPr/>
        <p:txBody>
          <a:bodyPr/>
          <a:lstStyle/>
          <a:p>
            <a:endParaRPr lang="es-MX" dirty="0"/>
          </a:p>
        </p:txBody>
      </p:sp>
      <p:sp>
        <p:nvSpPr>
          <p:cNvPr id="7" name="6 Marcador de número de diapositiva"/>
          <p:cNvSpPr>
            <a:spLocks noGrp="1"/>
          </p:cNvSpPr>
          <p:nvPr>
            <p:ph type="sldNum" sz="quarter" idx="12"/>
          </p:nvPr>
        </p:nvSpPr>
        <p:spPr/>
        <p:txBody>
          <a:bodyPr/>
          <a:lstStyle/>
          <a:p>
            <a:fld id="{28A98E6F-54B7-4440-A82A-4592DF366213}" type="slidenum">
              <a:rPr lang="es-MX" smtClean="0"/>
              <a:pPr/>
              <a:t>‹Nº›</a:t>
            </a:fld>
            <a:endParaRPr lang="es-MX"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título"/>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s-ES" smtClean="0"/>
              <a:t>Haga clic para modificar el estilo de título del patrón</a:t>
            </a:r>
            <a:endParaRPr lang="es-MX"/>
          </a:p>
        </p:txBody>
      </p:sp>
      <p:sp>
        <p:nvSpPr>
          <p:cNvPr id="3" name="2 Marcador de texto"/>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MX"/>
          </a:p>
        </p:txBody>
      </p:sp>
      <p:sp>
        <p:nvSpPr>
          <p:cNvPr id="4" name="3 Marcador de fecha"/>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8F23FD9-5BAE-497E-B9D8-9AC3963F4D49}" type="datetimeFigureOut">
              <a:rPr lang="es-MX" smtClean="0"/>
              <a:pPr/>
              <a:t>14/09/2022</a:t>
            </a:fld>
            <a:endParaRPr lang="es-MX" dirty="0"/>
          </a:p>
        </p:txBody>
      </p:sp>
      <p:sp>
        <p:nvSpPr>
          <p:cNvPr id="5" name="4 Marcador de pie de página"/>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MX" dirty="0"/>
          </a:p>
        </p:txBody>
      </p:sp>
      <p:sp>
        <p:nvSpPr>
          <p:cNvPr id="6" name="5 Marcador de número de diapositiva"/>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8A98E6F-54B7-4440-A82A-4592DF366213}" type="slidenum">
              <a:rPr lang="es-MX" smtClean="0"/>
              <a:pPr/>
              <a:t>‹Nº›</a:t>
            </a:fld>
            <a:endParaRPr lang="es-MX"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www.inaoep.mx/" TargetMode="Externa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4.png"/><Relationship Id="rId7" Type="http://schemas.openxmlformats.org/officeDocument/2006/relationships/image" Target="../media/image24.png"/><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23.png"/><Relationship Id="rId11" Type="http://schemas.openxmlformats.org/officeDocument/2006/relationships/image" Target="../media/image26.png"/><Relationship Id="rId5" Type="http://schemas.openxmlformats.org/officeDocument/2006/relationships/image" Target="../media/image22.png"/><Relationship Id="rId10" Type="http://schemas.openxmlformats.org/officeDocument/2006/relationships/image" Target="../media/image20.wmf"/><Relationship Id="rId4" Type="http://schemas.openxmlformats.org/officeDocument/2006/relationships/image" Target="../media/image21.png"/><Relationship Id="rId9" Type="http://schemas.openxmlformats.org/officeDocument/2006/relationships/oleObject" Target="../embeddings/oleObject2.bin"/></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slideLayout" Target="../slideLayouts/slideLayout7.xml"/><Relationship Id="rId1" Type="http://schemas.openxmlformats.org/officeDocument/2006/relationships/vmlDrawing" Target="../drawings/vmlDrawing3.vml"/><Relationship Id="rId5" Type="http://schemas.openxmlformats.org/officeDocument/2006/relationships/image" Target="../media/image27.wmf"/><Relationship Id="rId4" Type="http://schemas.openxmlformats.org/officeDocument/2006/relationships/oleObject" Target="../embeddings/oleObject3.bin"/></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31.wmf"/><Relationship Id="rId3" Type="http://schemas.openxmlformats.org/officeDocument/2006/relationships/oleObject" Target="../embeddings/oleObject4.bin"/><Relationship Id="rId7" Type="http://schemas.openxmlformats.org/officeDocument/2006/relationships/oleObject" Target="../embeddings/oleObject6.bin"/><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30.wmf"/><Relationship Id="rId5" Type="http://schemas.openxmlformats.org/officeDocument/2006/relationships/oleObject" Target="../embeddings/oleObject5.bin"/><Relationship Id="rId4" Type="http://schemas.openxmlformats.org/officeDocument/2006/relationships/image" Target="../media/image29.wmf"/><Relationship Id="rId9" Type="http://schemas.openxmlformats.org/officeDocument/2006/relationships/image" Target="../media/image32.png"/></Relationships>
</file>

<file path=ppt/slides/_rels/slide16.xml.rels><?xml version="1.0" encoding="UTF-8" standalone="yes"?>
<Relationships xmlns="http://schemas.openxmlformats.org/package/2006/relationships"><Relationship Id="rId8" Type="http://schemas.openxmlformats.org/officeDocument/2006/relationships/image" Target="../media/image35.wmf"/><Relationship Id="rId3" Type="http://schemas.openxmlformats.org/officeDocument/2006/relationships/oleObject" Target="../embeddings/oleObject7.bin"/><Relationship Id="rId7" Type="http://schemas.openxmlformats.org/officeDocument/2006/relationships/oleObject" Target="../embeddings/oleObject9.bin"/><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image" Target="../media/image34.wmf"/><Relationship Id="rId5" Type="http://schemas.openxmlformats.org/officeDocument/2006/relationships/oleObject" Target="../embeddings/oleObject8.bin"/><Relationship Id="rId4" Type="http://schemas.openxmlformats.org/officeDocument/2006/relationships/image" Target="../media/image33.wmf"/></Relationships>
</file>

<file path=ppt/slides/_rels/slide1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38.jpg"/></Relationships>
</file>

<file path=ppt/slides/_rels/slide18.xml.rels><?xml version="1.0" encoding="UTF-8" standalone="yes"?>
<Relationships xmlns="http://schemas.openxmlformats.org/package/2006/relationships"><Relationship Id="rId3" Type="http://schemas.openxmlformats.org/officeDocument/2006/relationships/hyperlink" Target="https://safe.nrao.edu/wiki/bin/view/ALMA/ALMAWorkingGroupSpectralLineFrequencies" TargetMode="External"/><Relationship Id="rId2" Type="http://schemas.openxmlformats.org/officeDocument/2006/relationships/image" Target="../media/image39.png"/><Relationship Id="rId1" Type="http://schemas.openxmlformats.org/officeDocument/2006/relationships/slideLayout" Target="../slideLayouts/slideLayout7.xml"/><Relationship Id="rId6" Type="http://schemas.openxmlformats.org/officeDocument/2006/relationships/hyperlink" Target="https://www.cv.nrao.edu/php/splat/" TargetMode="External"/><Relationship Id="rId5" Type="http://schemas.openxmlformats.org/officeDocument/2006/relationships/hyperlink" Target="http://www.astro.uni-koeln.de/cdms/" TargetMode="External"/><Relationship Id="rId4" Type="http://schemas.openxmlformats.org/officeDocument/2006/relationships/hyperlink" Target="http://physics.nist.gov/cgi-bin/micro/table5/start.pl" TargetMode="Externa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jpe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jpg"/><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40.gif"/><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43.gif"/><Relationship Id="rId5" Type="http://schemas.openxmlformats.org/officeDocument/2006/relationships/image" Target="../media/image42.gif"/><Relationship Id="rId4" Type="http://schemas.openxmlformats.org/officeDocument/2006/relationships/image" Target="../media/image41.gif"/></Relationships>
</file>

<file path=ppt/slides/_rels/slide21.xml.rels><?xml version="1.0" encoding="UTF-8" standalone="yes"?>
<Relationships xmlns="http://schemas.openxmlformats.org/package/2006/relationships"><Relationship Id="rId3" Type="http://schemas.openxmlformats.org/officeDocument/2006/relationships/oleObject" Target="../embeddings/oleObject10.bin"/><Relationship Id="rId7" Type="http://schemas.openxmlformats.org/officeDocument/2006/relationships/image" Target="../media/image47.gif"/><Relationship Id="rId2" Type="http://schemas.openxmlformats.org/officeDocument/2006/relationships/slideLayout" Target="../slideLayouts/slideLayout7.xml"/><Relationship Id="rId1" Type="http://schemas.openxmlformats.org/officeDocument/2006/relationships/vmlDrawing" Target="../drawings/vmlDrawing6.vml"/><Relationship Id="rId6" Type="http://schemas.openxmlformats.org/officeDocument/2006/relationships/image" Target="../media/image46.png"/><Relationship Id="rId5" Type="http://schemas.openxmlformats.org/officeDocument/2006/relationships/image" Target="../media/image45.gif"/><Relationship Id="rId4" Type="http://schemas.openxmlformats.org/officeDocument/2006/relationships/image" Target="../media/image44.wmf"/></Relationships>
</file>

<file path=ppt/slides/_rels/slide22.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image" Target="../media/image49.wmf"/><Relationship Id="rId5" Type="http://schemas.openxmlformats.org/officeDocument/2006/relationships/oleObject" Target="../embeddings/oleObject12.bin"/><Relationship Id="rId4" Type="http://schemas.openxmlformats.org/officeDocument/2006/relationships/image" Target="../media/image48.wmf"/></Relationships>
</file>

<file path=ppt/slides/_rels/slide23.xml.rels><?xml version="1.0" encoding="UTF-8" standalone="yes"?>
<Relationships xmlns="http://schemas.openxmlformats.org/package/2006/relationships"><Relationship Id="rId8" Type="http://schemas.openxmlformats.org/officeDocument/2006/relationships/image" Target="../media/image52.wmf"/><Relationship Id="rId13" Type="http://schemas.openxmlformats.org/officeDocument/2006/relationships/comments" Target="../comments/comment1.xml"/><Relationship Id="rId3" Type="http://schemas.openxmlformats.org/officeDocument/2006/relationships/oleObject" Target="../embeddings/oleObject13.bin"/><Relationship Id="rId7" Type="http://schemas.openxmlformats.org/officeDocument/2006/relationships/oleObject" Target="../embeddings/oleObject15.bin"/><Relationship Id="rId12" Type="http://schemas.openxmlformats.org/officeDocument/2006/relationships/image" Target="../media/image54.wmf"/><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image" Target="../media/image51.wmf"/><Relationship Id="rId11" Type="http://schemas.openxmlformats.org/officeDocument/2006/relationships/oleObject" Target="../embeddings/oleObject17.bin"/><Relationship Id="rId5" Type="http://schemas.openxmlformats.org/officeDocument/2006/relationships/oleObject" Target="../embeddings/oleObject14.bin"/><Relationship Id="rId10" Type="http://schemas.openxmlformats.org/officeDocument/2006/relationships/image" Target="../media/image53.wmf"/><Relationship Id="rId4" Type="http://schemas.openxmlformats.org/officeDocument/2006/relationships/image" Target="../media/image50.wmf"/><Relationship Id="rId9" Type="http://schemas.openxmlformats.org/officeDocument/2006/relationships/oleObject" Target="../embeddings/oleObject16.bin"/></Relationships>
</file>

<file path=ppt/slides/_rels/slide24.xml.rels><?xml version="1.0" encoding="UTF-8" standalone="yes"?>
<Relationships xmlns="http://schemas.openxmlformats.org/package/2006/relationships"><Relationship Id="rId8" Type="http://schemas.openxmlformats.org/officeDocument/2006/relationships/oleObject" Target="../embeddings/oleObject20.bin"/><Relationship Id="rId3" Type="http://schemas.openxmlformats.org/officeDocument/2006/relationships/image" Target="../media/image58.png"/><Relationship Id="rId7" Type="http://schemas.openxmlformats.org/officeDocument/2006/relationships/image" Target="../media/image56.wmf"/><Relationship Id="rId2" Type="http://schemas.openxmlformats.org/officeDocument/2006/relationships/slideLayout" Target="../slideLayouts/slideLayout2.xml"/><Relationship Id="rId1" Type="http://schemas.openxmlformats.org/officeDocument/2006/relationships/vmlDrawing" Target="../drawings/vmlDrawing9.vml"/><Relationship Id="rId6" Type="http://schemas.openxmlformats.org/officeDocument/2006/relationships/oleObject" Target="../embeddings/oleObject19.bin"/><Relationship Id="rId5" Type="http://schemas.openxmlformats.org/officeDocument/2006/relationships/image" Target="../media/image55.wmf"/><Relationship Id="rId4" Type="http://schemas.openxmlformats.org/officeDocument/2006/relationships/oleObject" Target="../embeddings/oleObject18.bin"/><Relationship Id="rId9" Type="http://schemas.openxmlformats.org/officeDocument/2006/relationships/image" Target="../media/image57.wmf"/></Relationships>
</file>

<file path=ppt/slides/_rels/slide2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slideLayout" Target="../slideLayouts/slideLayout7.xml"/><Relationship Id="rId1" Type="http://schemas.openxmlformats.org/officeDocument/2006/relationships/vmlDrawing" Target="../drawings/vmlDrawing10.vml"/><Relationship Id="rId6" Type="http://schemas.openxmlformats.org/officeDocument/2006/relationships/image" Target="../media/image59.wmf"/><Relationship Id="rId5" Type="http://schemas.openxmlformats.org/officeDocument/2006/relationships/oleObject" Target="../embeddings/oleObject21.bin"/><Relationship Id="rId4" Type="http://schemas.openxmlformats.org/officeDocument/2006/relationships/image" Target="../media/image61.png"/></Relationships>
</file>

<file path=ppt/slides/_rels/slide26.xml.rels><?xml version="1.0" encoding="UTF-8" standalone="yes"?>
<Relationships xmlns="http://schemas.openxmlformats.org/package/2006/relationships"><Relationship Id="rId8" Type="http://schemas.openxmlformats.org/officeDocument/2006/relationships/hyperlink" Target="http://upload.wikimedia.org/wikipedia/commons/2/2e/Carbon-monoxide-3D-balls.png" TargetMode="External"/><Relationship Id="rId3" Type="http://schemas.openxmlformats.org/officeDocument/2006/relationships/image" Target="../media/image41.gif"/><Relationship Id="rId7"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 Id="rId6" Type="http://schemas.openxmlformats.org/officeDocument/2006/relationships/hyperlink" Target="http://upload.wikimedia.org/wikipedia/commons/7/78/Linear-3D-balls.png" TargetMode="External"/><Relationship Id="rId5" Type="http://schemas.openxmlformats.org/officeDocument/2006/relationships/image" Target="../media/image43.gif"/><Relationship Id="rId4" Type="http://schemas.openxmlformats.org/officeDocument/2006/relationships/image" Target="../media/image42.gif"/><Relationship Id="rId9" Type="http://schemas.openxmlformats.org/officeDocument/2006/relationships/image" Target="../media/image6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8" Type="http://schemas.openxmlformats.org/officeDocument/2006/relationships/image" Target="../media/image72.gif"/><Relationship Id="rId13" Type="http://schemas.openxmlformats.org/officeDocument/2006/relationships/oleObject" Target="../embeddings/oleObject23.bin"/><Relationship Id="rId3" Type="http://schemas.openxmlformats.org/officeDocument/2006/relationships/image" Target="../media/image67.gif"/><Relationship Id="rId7" Type="http://schemas.openxmlformats.org/officeDocument/2006/relationships/image" Target="../media/image71.gif"/><Relationship Id="rId12" Type="http://schemas.openxmlformats.org/officeDocument/2006/relationships/image" Target="../media/image73.png"/><Relationship Id="rId2" Type="http://schemas.openxmlformats.org/officeDocument/2006/relationships/slideLayout" Target="../slideLayouts/slideLayout7.xml"/><Relationship Id="rId1" Type="http://schemas.openxmlformats.org/officeDocument/2006/relationships/vmlDrawing" Target="../drawings/vmlDrawing11.vml"/><Relationship Id="rId6" Type="http://schemas.openxmlformats.org/officeDocument/2006/relationships/image" Target="../media/image70.gif"/><Relationship Id="rId11" Type="http://schemas.openxmlformats.org/officeDocument/2006/relationships/hyperlink" Target="http://upload.wikimedia.org/wikipedia/commons/7/7a/Morse-potential.png" TargetMode="External"/><Relationship Id="rId5" Type="http://schemas.openxmlformats.org/officeDocument/2006/relationships/image" Target="../media/image69.gif"/><Relationship Id="rId15" Type="http://schemas.openxmlformats.org/officeDocument/2006/relationships/image" Target="../media/image74.png"/><Relationship Id="rId10" Type="http://schemas.openxmlformats.org/officeDocument/2006/relationships/image" Target="../media/image65.wmf"/><Relationship Id="rId4" Type="http://schemas.openxmlformats.org/officeDocument/2006/relationships/image" Target="../media/image68.gif"/><Relationship Id="rId9" Type="http://schemas.openxmlformats.org/officeDocument/2006/relationships/oleObject" Target="../embeddings/oleObject22.bin"/><Relationship Id="rId14" Type="http://schemas.openxmlformats.org/officeDocument/2006/relationships/image" Target="../media/image66.wmf"/></Relationships>
</file>

<file path=ppt/slides/_rels/slide29.xml.rels><?xml version="1.0" encoding="UTF-8" standalone="yes"?>
<Relationships xmlns="http://schemas.openxmlformats.org/package/2006/relationships"><Relationship Id="rId8" Type="http://schemas.openxmlformats.org/officeDocument/2006/relationships/image" Target="../media/image72.gif"/><Relationship Id="rId3" Type="http://schemas.openxmlformats.org/officeDocument/2006/relationships/image" Target="../media/image67.gif"/><Relationship Id="rId7" Type="http://schemas.openxmlformats.org/officeDocument/2006/relationships/image" Target="../media/image71.gif"/><Relationship Id="rId2" Type="http://schemas.openxmlformats.org/officeDocument/2006/relationships/image" Target="../media/image75.png"/><Relationship Id="rId1" Type="http://schemas.openxmlformats.org/officeDocument/2006/relationships/slideLayout" Target="../slideLayouts/slideLayout7.xml"/><Relationship Id="rId6" Type="http://schemas.openxmlformats.org/officeDocument/2006/relationships/image" Target="../media/image70.gif"/><Relationship Id="rId5" Type="http://schemas.openxmlformats.org/officeDocument/2006/relationships/image" Target="../media/image69.gif"/><Relationship Id="rId10" Type="http://schemas.openxmlformats.org/officeDocument/2006/relationships/image" Target="../media/image77.png"/><Relationship Id="rId4" Type="http://schemas.openxmlformats.org/officeDocument/2006/relationships/image" Target="../media/image68.gif"/><Relationship Id="rId9" Type="http://schemas.openxmlformats.org/officeDocument/2006/relationships/image" Target="../media/image76.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8" Type="http://schemas.openxmlformats.org/officeDocument/2006/relationships/image" Target="../media/image80.wmf"/><Relationship Id="rId3" Type="http://schemas.openxmlformats.org/officeDocument/2006/relationships/oleObject" Target="../embeddings/oleObject24.bin"/><Relationship Id="rId7" Type="http://schemas.openxmlformats.org/officeDocument/2006/relationships/oleObject" Target="../embeddings/oleObject26.bin"/><Relationship Id="rId2" Type="http://schemas.openxmlformats.org/officeDocument/2006/relationships/slideLayout" Target="../slideLayouts/slideLayout7.xml"/><Relationship Id="rId1" Type="http://schemas.openxmlformats.org/officeDocument/2006/relationships/vmlDrawing" Target="../drawings/vmlDrawing12.vml"/><Relationship Id="rId6" Type="http://schemas.openxmlformats.org/officeDocument/2006/relationships/image" Target="../media/image79.wmf"/><Relationship Id="rId5" Type="http://schemas.openxmlformats.org/officeDocument/2006/relationships/oleObject" Target="../embeddings/oleObject25.bin"/><Relationship Id="rId4" Type="http://schemas.openxmlformats.org/officeDocument/2006/relationships/image" Target="../media/image78.wmf"/><Relationship Id="rId9" Type="http://schemas.openxmlformats.org/officeDocument/2006/relationships/comments" Target="../comments/comment2.xml"/></Relationships>
</file>

<file path=ppt/slides/_rels/slide32.xml.rels><?xml version="1.0" encoding="UTF-8" standalone="yes"?>
<Relationships xmlns="http://schemas.openxmlformats.org/package/2006/relationships"><Relationship Id="rId8" Type="http://schemas.openxmlformats.org/officeDocument/2006/relationships/image" Target="../media/image83.wmf"/><Relationship Id="rId13" Type="http://schemas.openxmlformats.org/officeDocument/2006/relationships/oleObject" Target="../embeddings/oleObject32.bin"/><Relationship Id="rId3" Type="http://schemas.openxmlformats.org/officeDocument/2006/relationships/oleObject" Target="../embeddings/oleObject27.bin"/><Relationship Id="rId7" Type="http://schemas.openxmlformats.org/officeDocument/2006/relationships/oleObject" Target="../embeddings/oleObject29.bin"/><Relationship Id="rId12" Type="http://schemas.openxmlformats.org/officeDocument/2006/relationships/image" Target="../media/image85.wmf"/><Relationship Id="rId2" Type="http://schemas.openxmlformats.org/officeDocument/2006/relationships/slideLayout" Target="../slideLayouts/slideLayout7.xml"/><Relationship Id="rId1" Type="http://schemas.openxmlformats.org/officeDocument/2006/relationships/vmlDrawing" Target="../drawings/vmlDrawing13.vml"/><Relationship Id="rId6" Type="http://schemas.openxmlformats.org/officeDocument/2006/relationships/image" Target="../media/image82.wmf"/><Relationship Id="rId11" Type="http://schemas.openxmlformats.org/officeDocument/2006/relationships/oleObject" Target="../embeddings/oleObject31.bin"/><Relationship Id="rId5" Type="http://schemas.openxmlformats.org/officeDocument/2006/relationships/oleObject" Target="../embeddings/oleObject28.bin"/><Relationship Id="rId10" Type="http://schemas.openxmlformats.org/officeDocument/2006/relationships/image" Target="../media/image84.wmf"/><Relationship Id="rId4" Type="http://schemas.openxmlformats.org/officeDocument/2006/relationships/image" Target="../media/image81.wmf"/><Relationship Id="rId9" Type="http://schemas.openxmlformats.org/officeDocument/2006/relationships/oleObject" Target="../embeddings/oleObject30.bin"/><Relationship Id="rId14" Type="http://schemas.openxmlformats.org/officeDocument/2006/relationships/image" Target="../media/image86.wmf"/></Relationships>
</file>

<file path=ppt/slides/_rels/slide3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slideLayout" Target="../slideLayouts/slideLayout7.xml"/><Relationship Id="rId1" Type="http://schemas.openxmlformats.org/officeDocument/2006/relationships/vmlDrawing" Target="../drawings/vmlDrawing14.vml"/><Relationship Id="rId5" Type="http://schemas.openxmlformats.org/officeDocument/2006/relationships/image" Target="../media/image87.wmf"/><Relationship Id="rId4" Type="http://schemas.openxmlformats.org/officeDocument/2006/relationships/oleObject" Target="../embeddings/oleObject33.bin"/></Relationships>
</file>

<file path=ppt/slides/_rels/slide34.xml.rels><?xml version="1.0" encoding="UTF-8" standalone="yes"?>
<Relationships xmlns="http://schemas.openxmlformats.org/package/2006/relationships"><Relationship Id="rId8" Type="http://schemas.openxmlformats.org/officeDocument/2006/relationships/oleObject" Target="../embeddings/oleObject36.bin"/><Relationship Id="rId3" Type="http://schemas.openxmlformats.org/officeDocument/2006/relationships/oleObject" Target="../embeddings/oleObject34.bin"/><Relationship Id="rId7" Type="http://schemas.openxmlformats.org/officeDocument/2006/relationships/image" Target="../media/image90.wmf"/><Relationship Id="rId2" Type="http://schemas.openxmlformats.org/officeDocument/2006/relationships/slideLayout" Target="../slideLayouts/slideLayout7.xml"/><Relationship Id="rId1" Type="http://schemas.openxmlformats.org/officeDocument/2006/relationships/vmlDrawing" Target="../drawings/vmlDrawing15.vml"/><Relationship Id="rId6" Type="http://schemas.openxmlformats.org/officeDocument/2006/relationships/oleObject" Target="../embeddings/oleObject35.bin"/><Relationship Id="rId5" Type="http://schemas.openxmlformats.org/officeDocument/2006/relationships/image" Target="../media/image92.png"/><Relationship Id="rId4" Type="http://schemas.openxmlformats.org/officeDocument/2006/relationships/image" Target="../media/image89.wmf"/><Relationship Id="rId9" Type="http://schemas.openxmlformats.org/officeDocument/2006/relationships/image" Target="../media/image91.wmf"/></Relationships>
</file>

<file path=ppt/slides/_rels/slide35.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slideLayout" Target="../slideLayouts/slideLayout7.xml"/><Relationship Id="rId1" Type="http://schemas.openxmlformats.org/officeDocument/2006/relationships/vmlDrawing" Target="../drawings/vmlDrawing16.vml"/><Relationship Id="rId6" Type="http://schemas.openxmlformats.org/officeDocument/2006/relationships/image" Target="../media/image93.wmf"/><Relationship Id="rId5" Type="http://schemas.openxmlformats.org/officeDocument/2006/relationships/oleObject" Target="../embeddings/oleObject37.bin"/><Relationship Id="rId4" Type="http://schemas.openxmlformats.org/officeDocument/2006/relationships/image" Target="../media/image95.png"/></Relationships>
</file>

<file path=ppt/slides/_rels/slide36.xml.rels><?xml version="1.0" encoding="UTF-8" standalone="yes"?>
<Relationships xmlns="http://schemas.openxmlformats.org/package/2006/relationships"><Relationship Id="rId3" Type="http://schemas.openxmlformats.org/officeDocument/2006/relationships/oleObject" Target="../embeddings/oleObject38.bin"/><Relationship Id="rId2" Type="http://schemas.openxmlformats.org/officeDocument/2006/relationships/slideLayout" Target="../slideLayouts/slideLayout7.xml"/><Relationship Id="rId1" Type="http://schemas.openxmlformats.org/officeDocument/2006/relationships/vmlDrawing" Target="../drawings/vmlDrawing17.vml"/><Relationship Id="rId4" Type="http://schemas.openxmlformats.org/officeDocument/2006/relationships/image" Target="../media/image96.wmf"/></Relationships>
</file>

<file path=ppt/slides/_rels/slide37.xml.rels><?xml version="1.0" encoding="UTF-8" standalone="yes"?>
<Relationships xmlns="http://schemas.openxmlformats.org/package/2006/relationships"><Relationship Id="rId3" Type="http://schemas.openxmlformats.org/officeDocument/2006/relationships/image" Target="../media/image99.png"/><Relationship Id="rId7" Type="http://schemas.openxmlformats.org/officeDocument/2006/relationships/image" Target="../media/image98.wmf"/><Relationship Id="rId2" Type="http://schemas.openxmlformats.org/officeDocument/2006/relationships/slideLayout" Target="../slideLayouts/slideLayout7.xml"/><Relationship Id="rId1" Type="http://schemas.openxmlformats.org/officeDocument/2006/relationships/vmlDrawing" Target="../drawings/vmlDrawing18.vml"/><Relationship Id="rId6" Type="http://schemas.openxmlformats.org/officeDocument/2006/relationships/oleObject" Target="../embeddings/oleObject40.bin"/><Relationship Id="rId5" Type="http://schemas.openxmlformats.org/officeDocument/2006/relationships/image" Target="../media/image97.wmf"/><Relationship Id="rId4" Type="http://schemas.openxmlformats.org/officeDocument/2006/relationships/oleObject" Target="../embeddings/oleObject39.bin"/></Relationships>
</file>

<file path=ppt/slides/_rels/slide38.xml.rels><?xml version="1.0" encoding="UTF-8" standalone="yes"?>
<Relationships xmlns="http://schemas.openxmlformats.org/package/2006/relationships"><Relationship Id="rId8" Type="http://schemas.openxmlformats.org/officeDocument/2006/relationships/image" Target="../media/image102.wmf"/><Relationship Id="rId13" Type="http://schemas.openxmlformats.org/officeDocument/2006/relationships/oleObject" Target="../embeddings/oleObject46.bin"/><Relationship Id="rId18" Type="http://schemas.openxmlformats.org/officeDocument/2006/relationships/image" Target="../media/image107.wmf"/><Relationship Id="rId3" Type="http://schemas.openxmlformats.org/officeDocument/2006/relationships/oleObject" Target="../embeddings/oleObject41.bin"/><Relationship Id="rId21" Type="http://schemas.openxmlformats.org/officeDocument/2006/relationships/oleObject" Target="../embeddings/oleObject50.bin"/><Relationship Id="rId7" Type="http://schemas.openxmlformats.org/officeDocument/2006/relationships/oleObject" Target="../embeddings/oleObject43.bin"/><Relationship Id="rId12" Type="http://schemas.openxmlformats.org/officeDocument/2006/relationships/image" Target="../media/image104.wmf"/><Relationship Id="rId17" Type="http://schemas.openxmlformats.org/officeDocument/2006/relationships/oleObject" Target="../embeddings/oleObject48.bin"/><Relationship Id="rId2" Type="http://schemas.openxmlformats.org/officeDocument/2006/relationships/slideLayout" Target="../slideLayouts/slideLayout7.xml"/><Relationship Id="rId16" Type="http://schemas.openxmlformats.org/officeDocument/2006/relationships/image" Target="../media/image106.wmf"/><Relationship Id="rId20" Type="http://schemas.openxmlformats.org/officeDocument/2006/relationships/image" Target="../media/image108.wmf"/><Relationship Id="rId1" Type="http://schemas.openxmlformats.org/officeDocument/2006/relationships/vmlDrawing" Target="../drawings/vmlDrawing19.vml"/><Relationship Id="rId6" Type="http://schemas.openxmlformats.org/officeDocument/2006/relationships/image" Target="../media/image101.wmf"/><Relationship Id="rId11" Type="http://schemas.openxmlformats.org/officeDocument/2006/relationships/oleObject" Target="../embeddings/oleObject45.bin"/><Relationship Id="rId24" Type="http://schemas.openxmlformats.org/officeDocument/2006/relationships/image" Target="../media/image110.wmf"/><Relationship Id="rId5" Type="http://schemas.openxmlformats.org/officeDocument/2006/relationships/oleObject" Target="../embeddings/oleObject42.bin"/><Relationship Id="rId15" Type="http://schemas.openxmlformats.org/officeDocument/2006/relationships/oleObject" Target="../embeddings/oleObject47.bin"/><Relationship Id="rId23" Type="http://schemas.openxmlformats.org/officeDocument/2006/relationships/oleObject" Target="../embeddings/oleObject51.bin"/><Relationship Id="rId10" Type="http://schemas.openxmlformats.org/officeDocument/2006/relationships/image" Target="../media/image103.wmf"/><Relationship Id="rId19" Type="http://schemas.openxmlformats.org/officeDocument/2006/relationships/oleObject" Target="../embeddings/oleObject49.bin"/><Relationship Id="rId4" Type="http://schemas.openxmlformats.org/officeDocument/2006/relationships/image" Target="../media/image100.wmf"/><Relationship Id="rId9" Type="http://schemas.openxmlformats.org/officeDocument/2006/relationships/oleObject" Target="../embeddings/oleObject44.bin"/><Relationship Id="rId14" Type="http://schemas.openxmlformats.org/officeDocument/2006/relationships/image" Target="../media/image105.wmf"/><Relationship Id="rId22" Type="http://schemas.openxmlformats.org/officeDocument/2006/relationships/image" Target="../media/image109.wmf"/></Relationships>
</file>

<file path=ppt/slides/_rels/slide39.xml.rels><?xml version="1.0" encoding="UTF-8" standalone="yes"?>
<Relationships xmlns="http://schemas.openxmlformats.org/package/2006/relationships"><Relationship Id="rId8" Type="http://schemas.openxmlformats.org/officeDocument/2006/relationships/image" Target="../media/image81.wmf"/><Relationship Id="rId13" Type="http://schemas.openxmlformats.org/officeDocument/2006/relationships/oleObject" Target="../embeddings/oleObject57.bin"/><Relationship Id="rId18" Type="http://schemas.openxmlformats.org/officeDocument/2006/relationships/image" Target="../media/image117.wmf"/><Relationship Id="rId3" Type="http://schemas.openxmlformats.org/officeDocument/2006/relationships/oleObject" Target="../embeddings/oleObject52.bin"/><Relationship Id="rId7" Type="http://schemas.openxmlformats.org/officeDocument/2006/relationships/oleObject" Target="../embeddings/oleObject54.bin"/><Relationship Id="rId12" Type="http://schemas.openxmlformats.org/officeDocument/2006/relationships/image" Target="../media/image114.wmf"/><Relationship Id="rId17" Type="http://schemas.openxmlformats.org/officeDocument/2006/relationships/oleObject" Target="../embeddings/oleObject59.bin"/><Relationship Id="rId2" Type="http://schemas.openxmlformats.org/officeDocument/2006/relationships/slideLayout" Target="../slideLayouts/slideLayout7.xml"/><Relationship Id="rId16" Type="http://schemas.openxmlformats.org/officeDocument/2006/relationships/image" Target="../media/image116.wmf"/><Relationship Id="rId1" Type="http://schemas.openxmlformats.org/officeDocument/2006/relationships/vmlDrawing" Target="../drawings/vmlDrawing20.vml"/><Relationship Id="rId6" Type="http://schemas.openxmlformats.org/officeDocument/2006/relationships/image" Target="../media/image112.wmf"/><Relationship Id="rId11" Type="http://schemas.openxmlformats.org/officeDocument/2006/relationships/oleObject" Target="../embeddings/oleObject56.bin"/><Relationship Id="rId5" Type="http://schemas.openxmlformats.org/officeDocument/2006/relationships/oleObject" Target="../embeddings/oleObject53.bin"/><Relationship Id="rId15" Type="http://schemas.openxmlformats.org/officeDocument/2006/relationships/oleObject" Target="../embeddings/oleObject58.bin"/><Relationship Id="rId10" Type="http://schemas.openxmlformats.org/officeDocument/2006/relationships/image" Target="../media/image113.wmf"/><Relationship Id="rId4" Type="http://schemas.openxmlformats.org/officeDocument/2006/relationships/image" Target="../media/image111.wmf"/><Relationship Id="rId9" Type="http://schemas.openxmlformats.org/officeDocument/2006/relationships/oleObject" Target="../embeddings/oleObject55.bin"/><Relationship Id="rId14" Type="http://schemas.openxmlformats.org/officeDocument/2006/relationships/image" Target="../media/image115.wmf"/></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3.pn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4.png"/><Relationship Id="rId4" Type="http://schemas.openxmlformats.org/officeDocument/2006/relationships/image" Target="../media/image11.png"/></Relationships>
</file>

<file path=ppt/slides/_rels/slide40.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7.xml"/><Relationship Id="rId6" Type="http://schemas.openxmlformats.org/officeDocument/2006/relationships/image" Target="../media/image123.png"/><Relationship Id="rId5" Type="http://schemas.openxmlformats.org/officeDocument/2006/relationships/image" Target="../media/image122.png"/><Relationship Id="rId4" Type="http://schemas.openxmlformats.org/officeDocument/2006/relationships/image" Target="../media/image121.png"/></Relationships>
</file>

<file path=ppt/slides/_rels/slide42.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125.png"/></Relationships>
</file>

<file path=ppt/slides/_rels/slide43.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92.png"/><Relationship Id="rId1" Type="http://schemas.openxmlformats.org/officeDocument/2006/relationships/slideLayout" Target="../slideLayouts/slideLayout7.xml"/><Relationship Id="rId5" Type="http://schemas.openxmlformats.org/officeDocument/2006/relationships/image" Target="../media/image128.png"/><Relationship Id="rId4" Type="http://schemas.openxmlformats.org/officeDocument/2006/relationships/image" Target="../media/image127.png"/></Relationships>
</file>

<file path=ppt/slides/_rels/slide44.xml.rels><?xml version="1.0" encoding="UTF-8" standalone="yes"?>
<Relationships xmlns="http://schemas.openxmlformats.org/package/2006/relationships"><Relationship Id="rId8" Type="http://schemas.openxmlformats.org/officeDocument/2006/relationships/image" Target="../media/image131.wmf"/><Relationship Id="rId3" Type="http://schemas.openxmlformats.org/officeDocument/2006/relationships/oleObject" Target="../embeddings/oleObject60.bin"/><Relationship Id="rId7" Type="http://schemas.openxmlformats.org/officeDocument/2006/relationships/oleObject" Target="../embeddings/oleObject62.bin"/><Relationship Id="rId2" Type="http://schemas.openxmlformats.org/officeDocument/2006/relationships/slideLayout" Target="../slideLayouts/slideLayout7.xml"/><Relationship Id="rId1" Type="http://schemas.openxmlformats.org/officeDocument/2006/relationships/vmlDrawing" Target="../drawings/vmlDrawing21.vml"/><Relationship Id="rId6" Type="http://schemas.openxmlformats.org/officeDocument/2006/relationships/image" Target="../media/image130.wmf"/><Relationship Id="rId5" Type="http://schemas.openxmlformats.org/officeDocument/2006/relationships/oleObject" Target="../embeddings/oleObject61.bin"/><Relationship Id="rId4" Type="http://schemas.openxmlformats.org/officeDocument/2006/relationships/image" Target="../media/image129.wmf"/></Relationships>
</file>

<file path=ppt/slides/_rels/slide45.xml.rels><?xml version="1.0" encoding="UTF-8" standalone="yes"?>
<Relationships xmlns="http://schemas.openxmlformats.org/package/2006/relationships"><Relationship Id="rId8" Type="http://schemas.openxmlformats.org/officeDocument/2006/relationships/image" Target="../media/image134.wmf"/><Relationship Id="rId3" Type="http://schemas.openxmlformats.org/officeDocument/2006/relationships/oleObject" Target="../embeddings/oleObject63.bin"/><Relationship Id="rId7" Type="http://schemas.openxmlformats.org/officeDocument/2006/relationships/oleObject" Target="../embeddings/oleObject65.bin"/><Relationship Id="rId2" Type="http://schemas.openxmlformats.org/officeDocument/2006/relationships/slideLayout" Target="../slideLayouts/slideLayout7.xml"/><Relationship Id="rId1" Type="http://schemas.openxmlformats.org/officeDocument/2006/relationships/vmlDrawing" Target="../drawings/vmlDrawing22.vml"/><Relationship Id="rId6" Type="http://schemas.openxmlformats.org/officeDocument/2006/relationships/image" Target="../media/image133.wmf"/><Relationship Id="rId5" Type="http://schemas.openxmlformats.org/officeDocument/2006/relationships/oleObject" Target="../embeddings/oleObject64.bin"/><Relationship Id="rId4" Type="http://schemas.openxmlformats.org/officeDocument/2006/relationships/image" Target="../media/image132.wmf"/></Relationships>
</file>

<file path=ppt/slides/_rels/slide46.xml.rels><?xml version="1.0" encoding="UTF-8" standalone="yes"?>
<Relationships xmlns="http://schemas.openxmlformats.org/package/2006/relationships"><Relationship Id="rId8" Type="http://schemas.openxmlformats.org/officeDocument/2006/relationships/image" Target="../media/image137.wmf"/><Relationship Id="rId13" Type="http://schemas.openxmlformats.org/officeDocument/2006/relationships/oleObject" Target="../embeddings/oleObject71.bin"/><Relationship Id="rId3" Type="http://schemas.openxmlformats.org/officeDocument/2006/relationships/oleObject" Target="../embeddings/oleObject66.bin"/><Relationship Id="rId7" Type="http://schemas.openxmlformats.org/officeDocument/2006/relationships/oleObject" Target="../embeddings/oleObject68.bin"/><Relationship Id="rId12" Type="http://schemas.openxmlformats.org/officeDocument/2006/relationships/image" Target="../media/image139.wmf"/><Relationship Id="rId2" Type="http://schemas.openxmlformats.org/officeDocument/2006/relationships/slideLayout" Target="../slideLayouts/slideLayout7.xml"/><Relationship Id="rId1" Type="http://schemas.openxmlformats.org/officeDocument/2006/relationships/vmlDrawing" Target="../drawings/vmlDrawing23.vml"/><Relationship Id="rId6" Type="http://schemas.openxmlformats.org/officeDocument/2006/relationships/image" Target="../media/image136.wmf"/><Relationship Id="rId11" Type="http://schemas.openxmlformats.org/officeDocument/2006/relationships/oleObject" Target="../embeddings/oleObject70.bin"/><Relationship Id="rId5" Type="http://schemas.openxmlformats.org/officeDocument/2006/relationships/oleObject" Target="../embeddings/oleObject67.bin"/><Relationship Id="rId15" Type="http://schemas.openxmlformats.org/officeDocument/2006/relationships/oleObject" Target="../embeddings/oleObject72.bin"/><Relationship Id="rId10" Type="http://schemas.openxmlformats.org/officeDocument/2006/relationships/image" Target="../media/image138.wmf"/><Relationship Id="rId4" Type="http://schemas.openxmlformats.org/officeDocument/2006/relationships/image" Target="../media/image135.wmf"/><Relationship Id="rId9" Type="http://schemas.openxmlformats.org/officeDocument/2006/relationships/oleObject" Target="../embeddings/oleObject69.bin"/><Relationship Id="rId14" Type="http://schemas.openxmlformats.org/officeDocument/2006/relationships/image" Target="../media/image140.wmf"/></Relationships>
</file>

<file path=ppt/slides/_rels/slide47.xml.rels><?xml version="1.0" encoding="UTF-8" standalone="yes"?>
<Relationships xmlns="http://schemas.openxmlformats.org/package/2006/relationships"><Relationship Id="rId8" Type="http://schemas.openxmlformats.org/officeDocument/2006/relationships/image" Target="../media/image142.wmf"/><Relationship Id="rId3" Type="http://schemas.openxmlformats.org/officeDocument/2006/relationships/oleObject" Target="../embeddings/oleObject73.bin"/><Relationship Id="rId7" Type="http://schemas.openxmlformats.org/officeDocument/2006/relationships/oleObject" Target="../embeddings/oleObject75.bin"/><Relationship Id="rId12" Type="http://schemas.openxmlformats.org/officeDocument/2006/relationships/image" Target="../media/image144.wmf"/><Relationship Id="rId2" Type="http://schemas.openxmlformats.org/officeDocument/2006/relationships/slideLayout" Target="../slideLayouts/slideLayout7.xml"/><Relationship Id="rId1" Type="http://schemas.openxmlformats.org/officeDocument/2006/relationships/vmlDrawing" Target="../drawings/vmlDrawing24.vml"/><Relationship Id="rId6" Type="http://schemas.openxmlformats.org/officeDocument/2006/relationships/image" Target="../media/image141.wmf"/><Relationship Id="rId11" Type="http://schemas.openxmlformats.org/officeDocument/2006/relationships/oleObject" Target="../embeddings/oleObject77.bin"/><Relationship Id="rId5" Type="http://schemas.openxmlformats.org/officeDocument/2006/relationships/oleObject" Target="../embeddings/oleObject74.bin"/><Relationship Id="rId10" Type="http://schemas.openxmlformats.org/officeDocument/2006/relationships/image" Target="../media/image143.wmf"/><Relationship Id="rId4" Type="http://schemas.openxmlformats.org/officeDocument/2006/relationships/image" Target="../media/image137.wmf"/><Relationship Id="rId9" Type="http://schemas.openxmlformats.org/officeDocument/2006/relationships/oleObject" Target="../embeddings/oleObject76.bin"/></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16.wmf"/><Relationship Id="rId4" Type="http://schemas.openxmlformats.org/officeDocument/2006/relationships/oleObject" Target="../embeddings/oleObject1.bin"/></Relationships>
</file>

<file path=ppt/slides/_rels/slide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CuadroTexto"/>
          <p:cNvSpPr txBox="1"/>
          <p:nvPr/>
        </p:nvSpPr>
        <p:spPr>
          <a:xfrm>
            <a:off x="285720" y="836712"/>
            <a:ext cx="8572560" cy="1200329"/>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r>
              <a:rPr lang="es-MX" sz="3600" b="1" u="sng" dirty="0" smtClean="0">
                <a:solidFill>
                  <a:srgbClr val="00B400"/>
                </a:solidFill>
              </a:rPr>
              <a:t>Medio Interestelar Frío IV: FASES</a:t>
            </a:r>
          </a:p>
          <a:p>
            <a:pPr>
              <a:buFont typeface="Arial" pitchFamily="34" charset="0"/>
              <a:buChar char="•"/>
            </a:pPr>
            <a:r>
              <a:rPr lang="es-MX" sz="3600" b="1" dirty="0" smtClean="0">
                <a:solidFill>
                  <a:srgbClr val="00B400"/>
                </a:solidFill>
              </a:rPr>
              <a:t>Medio Molecular : Nubes moleculares</a:t>
            </a:r>
          </a:p>
        </p:txBody>
      </p:sp>
      <p:sp>
        <p:nvSpPr>
          <p:cNvPr id="6" name="5 CuadroTexto"/>
          <p:cNvSpPr txBox="1"/>
          <p:nvPr/>
        </p:nvSpPr>
        <p:spPr>
          <a:xfrm>
            <a:off x="5466306" y="5786454"/>
            <a:ext cx="2994126" cy="646331"/>
          </a:xfrm>
          <a:prstGeom prst="rect">
            <a:avLst/>
          </a:prstGeom>
          <a:noFill/>
        </p:spPr>
        <p:txBody>
          <a:bodyPr wrap="square" rtlCol="0">
            <a:spAutoFit/>
          </a:bodyPr>
          <a:lstStyle/>
          <a:p>
            <a:r>
              <a:rPr lang="es-MX" b="1" dirty="0" smtClean="0">
                <a:solidFill>
                  <a:schemeClr val="tx2">
                    <a:lumMod val="50000"/>
                  </a:schemeClr>
                </a:solidFill>
              </a:rPr>
              <a:t>Olga Vega</a:t>
            </a:r>
          </a:p>
          <a:p>
            <a:r>
              <a:rPr lang="es-MX" b="1" dirty="0" smtClean="0">
                <a:solidFill>
                  <a:schemeClr val="tx2">
                    <a:lumMod val="50000"/>
                  </a:schemeClr>
                </a:solidFill>
              </a:rPr>
              <a:t>INAOE </a:t>
            </a:r>
            <a:r>
              <a:rPr lang="es-MX" b="1" smtClean="0">
                <a:solidFill>
                  <a:schemeClr val="tx2">
                    <a:lumMod val="50000"/>
                  </a:schemeClr>
                </a:solidFill>
              </a:rPr>
              <a:t>,  </a:t>
            </a:r>
            <a:r>
              <a:rPr lang="es-MX" b="1" smtClean="0">
                <a:solidFill>
                  <a:schemeClr val="tx2">
                    <a:lumMod val="50000"/>
                  </a:schemeClr>
                </a:solidFill>
              </a:rPr>
              <a:t>15 </a:t>
            </a:r>
            <a:r>
              <a:rPr lang="es-MX" b="1" smtClean="0">
                <a:solidFill>
                  <a:schemeClr val="tx2">
                    <a:lumMod val="50000"/>
                  </a:schemeClr>
                </a:solidFill>
              </a:rPr>
              <a:t>septiembre </a:t>
            </a:r>
            <a:r>
              <a:rPr lang="es-MX" b="1" smtClean="0">
                <a:solidFill>
                  <a:schemeClr val="tx2">
                    <a:lumMod val="50000"/>
                  </a:schemeClr>
                </a:solidFill>
              </a:rPr>
              <a:t>2022</a:t>
            </a:r>
            <a:endParaRPr lang="es-MX" b="1" dirty="0" smtClean="0">
              <a:solidFill>
                <a:schemeClr val="tx2">
                  <a:lumMod val="50000"/>
                </a:schemeClr>
              </a:solidFill>
            </a:endParaRPr>
          </a:p>
        </p:txBody>
      </p:sp>
      <p:pic>
        <p:nvPicPr>
          <p:cNvPr id="7" name="Picture 2" descr="http://www.inaoep.mx/%7Egh2004/logo_3d.gif">
            <a:hlinkClick r:id="rId2"/>
          </p:cNvPr>
          <p:cNvPicPr>
            <a:picLocks noChangeAspect="1" noChangeArrowheads="1"/>
          </p:cNvPicPr>
          <p:nvPr/>
        </p:nvPicPr>
        <p:blipFill>
          <a:blip r:embed="rId3" cstate="print"/>
          <a:srcRect/>
          <a:stretch>
            <a:fillRect/>
          </a:stretch>
        </p:blipFill>
        <p:spPr bwMode="auto">
          <a:xfrm>
            <a:off x="8324881" y="6000768"/>
            <a:ext cx="676275" cy="685800"/>
          </a:xfrm>
          <a:prstGeom prst="rect">
            <a:avLst/>
          </a:prstGeom>
          <a:noFill/>
        </p:spPr>
      </p:pic>
      <p:sp>
        <p:nvSpPr>
          <p:cNvPr id="8" name="7 CuadroTexto"/>
          <p:cNvSpPr txBox="1"/>
          <p:nvPr/>
        </p:nvSpPr>
        <p:spPr>
          <a:xfrm>
            <a:off x="71406" y="4286256"/>
            <a:ext cx="7715304" cy="2554545"/>
          </a:xfrm>
          <a:prstGeom prst="rect">
            <a:avLst/>
          </a:prstGeom>
          <a:noFill/>
          <a:ln>
            <a:noFill/>
          </a:ln>
        </p:spPr>
        <p:txBody>
          <a:bodyPr wrap="square" rtlCol="0">
            <a:spAutoFit/>
          </a:bodyPr>
          <a:lstStyle/>
          <a:p>
            <a:pPr algn="just"/>
            <a:r>
              <a:rPr lang="es-MX" sz="1600" b="1" u="sng" dirty="0" smtClean="0">
                <a:solidFill>
                  <a:srgbClr val="C00000"/>
                </a:solidFill>
              </a:rPr>
              <a:t>Ver más:</a:t>
            </a:r>
          </a:p>
          <a:p>
            <a:pPr algn="just">
              <a:buFont typeface="Wingdings" pitchFamily="2" charset="2"/>
              <a:buChar char="q"/>
            </a:pPr>
            <a:r>
              <a:rPr lang="es-MX" sz="1600" b="1" dirty="0" smtClean="0">
                <a:solidFill>
                  <a:srgbClr val="C00000"/>
                </a:solidFill>
              </a:rPr>
              <a:t>Capítulo 14 del “Tools of Radioastronomy”</a:t>
            </a:r>
          </a:p>
          <a:p>
            <a:pPr algn="just">
              <a:buFont typeface="Wingdings" pitchFamily="2" charset="2"/>
              <a:buChar char="q"/>
            </a:pPr>
            <a:r>
              <a:rPr lang="es-MX" sz="1600" b="1" dirty="0" smtClean="0">
                <a:solidFill>
                  <a:srgbClr val="C00000"/>
                </a:solidFill>
              </a:rPr>
              <a:t>Capítulo 4  (sec. 4.2) del Lequeux.</a:t>
            </a:r>
          </a:p>
          <a:p>
            <a:pPr algn="just">
              <a:buFont typeface="Wingdings" pitchFamily="2" charset="2"/>
              <a:buChar char="q"/>
            </a:pPr>
            <a:r>
              <a:rPr lang="es-MX" sz="1600" b="1" dirty="0" smtClean="0">
                <a:solidFill>
                  <a:srgbClr val="C00000"/>
                </a:solidFill>
              </a:rPr>
              <a:t>Capítulo 2 y 10 del Tielens</a:t>
            </a:r>
          </a:p>
          <a:p>
            <a:pPr algn="just">
              <a:buFont typeface="Wingdings" pitchFamily="2" charset="2"/>
              <a:buChar char="q"/>
            </a:pPr>
            <a:r>
              <a:rPr lang="es-MX" sz="1600" b="1" dirty="0" smtClean="0">
                <a:solidFill>
                  <a:srgbClr val="C00000"/>
                </a:solidFill>
              </a:rPr>
              <a:t>Capítulos 3,5,6 y 8 del Stahler &amp; Palla.</a:t>
            </a:r>
          </a:p>
          <a:p>
            <a:pPr algn="just">
              <a:buFont typeface="Wingdings" pitchFamily="2" charset="2"/>
              <a:buChar char="q"/>
            </a:pPr>
            <a:r>
              <a:rPr lang="es-MX" sz="1600" b="1" dirty="0" smtClean="0">
                <a:solidFill>
                  <a:srgbClr val="C00000"/>
                </a:solidFill>
              </a:rPr>
              <a:t>Combes, 1991 ARA&amp;A</a:t>
            </a:r>
            <a:r>
              <a:rPr lang="es-MX" sz="1600" b="1" dirty="0">
                <a:solidFill>
                  <a:srgbClr val="C00000"/>
                </a:solidFill>
              </a:rPr>
              <a:t>, </a:t>
            </a:r>
            <a:r>
              <a:rPr lang="es-MX" sz="1600" b="1" dirty="0" smtClean="0">
                <a:solidFill>
                  <a:srgbClr val="C00000"/>
                </a:solidFill>
              </a:rPr>
              <a:t>29, 195</a:t>
            </a:r>
          </a:p>
          <a:p>
            <a:pPr algn="just">
              <a:buFont typeface="Wingdings" pitchFamily="2" charset="2"/>
              <a:buChar char="q"/>
            </a:pPr>
            <a:r>
              <a:rPr lang="es-MX" sz="1600" b="1" dirty="0" smtClean="0">
                <a:solidFill>
                  <a:srgbClr val="C00000"/>
                </a:solidFill>
              </a:rPr>
              <a:t>Young &amp; Scoville, 1991, ARA&amp;A,29,581</a:t>
            </a:r>
            <a:endParaRPr lang="es-MX" sz="1600" b="1" dirty="0">
              <a:solidFill>
                <a:srgbClr val="C00000"/>
              </a:solidFill>
            </a:endParaRPr>
          </a:p>
          <a:p>
            <a:pPr algn="just">
              <a:buFont typeface="Wingdings" pitchFamily="2" charset="2"/>
              <a:buChar char="q"/>
            </a:pPr>
            <a:r>
              <a:rPr lang="es-MX" sz="1600" b="1" dirty="0" smtClean="0">
                <a:solidFill>
                  <a:srgbClr val="C00000"/>
                </a:solidFill>
              </a:rPr>
              <a:t>Solomon &amp; Van der Vaut, 2005, ARA&amp;A, 43, 677</a:t>
            </a:r>
            <a:endParaRPr lang="es-MX" sz="1600" b="1" dirty="0">
              <a:solidFill>
                <a:srgbClr val="C00000"/>
              </a:solidFill>
            </a:endParaRPr>
          </a:p>
          <a:p>
            <a:pPr algn="just">
              <a:buFont typeface="Wingdings" pitchFamily="2" charset="2"/>
              <a:buChar char="q"/>
            </a:pPr>
            <a:r>
              <a:rPr lang="es-MX" sz="1600" b="1" dirty="0" smtClean="0">
                <a:solidFill>
                  <a:srgbClr val="C00000"/>
                </a:solidFill>
              </a:rPr>
              <a:t>Gao &amp; Solomon,2004, ApJ, 606, 271. ApJS, 154,63</a:t>
            </a:r>
          </a:p>
          <a:p>
            <a:pPr>
              <a:buFont typeface="Wingdings" pitchFamily="2" charset="2"/>
              <a:buChar char="q"/>
            </a:pPr>
            <a:r>
              <a:rPr lang="en-US" sz="1600" b="1" i="1" dirty="0" smtClean="0">
                <a:solidFill>
                  <a:srgbClr val="00A800"/>
                </a:solidFill>
              </a:rPr>
              <a:t>Molecular spectra and molecular structure. Herzberg, 1939,1945…</a:t>
            </a:r>
          </a:p>
        </p:txBody>
      </p:sp>
      <p:pic>
        <p:nvPicPr>
          <p:cNvPr id="1027" name="Picture 3"/>
          <p:cNvPicPr>
            <a:picLocks noChangeAspect="1" noChangeArrowheads="1"/>
          </p:cNvPicPr>
          <p:nvPr/>
        </p:nvPicPr>
        <p:blipFill>
          <a:blip r:embed="rId4" cstate="print"/>
          <a:srcRect/>
          <a:stretch>
            <a:fillRect/>
          </a:stretch>
        </p:blipFill>
        <p:spPr bwMode="auto">
          <a:xfrm>
            <a:off x="0" y="2285992"/>
            <a:ext cx="9144000" cy="2286016"/>
          </a:xfrm>
          <a:prstGeom prst="rect">
            <a:avLst/>
          </a:prstGeom>
          <a:noFill/>
          <a:ln w="9525">
            <a:noFill/>
            <a:miter lim="800000"/>
            <a:headEnd/>
            <a:tailEnd/>
          </a:ln>
        </p:spPr>
      </p:pic>
      <p:sp>
        <p:nvSpPr>
          <p:cNvPr id="13" name="12 Rectángulo"/>
          <p:cNvSpPr/>
          <p:nvPr/>
        </p:nvSpPr>
        <p:spPr>
          <a:xfrm>
            <a:off x="7000892" y="4214818"/>
            <a:ext cx="1643074" cy="2857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2" name="11 CuadroTexto"/>
          <p:cNvSpPr txBox="1"/>
          <p:nvPr/>
        </p:nvSpPr>
        <p:spPr>
          <a:xfrm>
            <a:off x="6715140" y="4143380"/>
            <a:ext cx="2428860" cy="261610"/>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s-MX" sz="1100" b="1" dirty="0" smtClean="0">
                <a:solidFill>
                  <a:schemeClr val="tx2">
                    <a:lumMod val="50000"/>
                  </a:schemeClr>
                </a:solidFill>
              </a:rPr>
              <a:t>Dame, Hartmann &amp; Thaddeus (2001)</a:t>
            </a:r>
          </a:p>
        </p:txBody>
      </p:sp>
      <p:sp>
        <p:nvSpPr>
          <p:cNvPr id="11" name="10 CuadroTexto"/>
          <p:cNvSpPr txBox="1"/>
          <p:nvPr/>
        </p:nvSpPr>
        <p:spPr>
          <a:xfrm>
            <a:off x="357158" y="87015"/>
            <a:ext cx="8535322" cy="461665"/>
          </a:xfrm>
          <a:prstGeom prst="rect">
            <a:avLst/>
          </a:prstGeom>
          <a:ln/>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s-MX" sz="2400" b="1" u="sng" smtClean="0">
                <a:solidFill>
                  <a:schemeClr val="tx2">
                    <a:lumMod val="50000"/>
                  </a:schemeClr>
                </a:solidFill>
              </a:rPr>
              <a:t>Tema </a:t>
            </a:r>
            <a:r>
              <a:rPr lang="es-MX" sz="2400" b="1" u="sng" dirty="0">
                <a:solidFill>
                  <a:schemeClr val="tx2">
                    <a:lumMod val="50000"/>
                  </a:schemeClr>
                </a:solidFill>
              </a:rPr>
              <a:t>4</a:t>
            </a:r>
            <a:r>
              <a:rPr lang="es-MX" sz="2400" b="1" u="sng" baseline="30000" smtClean="0">
                <a:solidFill>
                  <a:schemeClr val="tx2">
                    <a:lumMod val="50000"/>
                  </a:schemeClr>
                </a:solidFill>
              </a:rPr>
              <a:t>o</a:t>
            </a:r>
            <a:r>
              <a:rPr lang="es-MX" sz="2400" b="1" smtClean="0">
                <a:solidFill>
                  <a:schemeClr val="tx2">
                    <a:lumMod val="50000"/>
                  </a:schemeClr>
                </a:solidFill>
              </a:rPr>
              <a:t>  </a:t>
            </a:r>
            <a:r>
              <a:rPr lang="es-MX" sz="2400" b="1" dirty="0" smtClean="0">
                <a:solidFill>
                  <a:schemeClr val="tx2">
                    <a:lumMod val="50000"/>
                  </a:schemeClr>
                </a:solidFill>
              </a:rPr>
              <a:t>de Introducción a la Física del Medio Interestelar :</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5"/>
          <p:cNvPicPr>
            <a:picLocks noChangeAspect="1" noChangeArrowheads="1"/>
          </p:cNvPicPr>
          <p:nvPr/>
        </p:nvPicPr>
        <p:blipFill>
          <a:blip r:embed="rId3" cstate="print"/>
          <a:srcRect/>
          <a:stretch>
            <a:fillRect/>
          </a:stretch>
        </p:blipFill>
        <p:spPr bwMode="auto">
          <a:xfrm>
            <a:off x="-214346" y="-71462"/>
            <a:ext cx="9732123" cy="1928826"/>
          </a:xfrm>
          <a:prstGeom prst="rect">
            <a:avLst/>
          </a:prstGeom>
          <a:noFill/>
          <a:ln w="9525">
            <a:noFill/>
            <a:miter lim="800000"/>
            <a:headEnd/>
            <a:tailEnd/>
          </a:ln>
        </p:spPr>
      </p:pic>
      <p:pic>
        <p:nvPicPr>
          <p:cNvPr id="4098" name="Picture 2"/>
          <p:cNvPicPr>
            <a:picLocks noChangeAspect="1" noChangeArrowheads="1"/>
          </p:cNvPicPr>
          <p:nvPr/>
        </p:nvPicPr>
        <p:blipFill>
          <a:blip r:embed="rId4" cstate="print"/>
          <a:srcRect/>
          <a:stretch>
            <a:fillRect/>
          </a:stretch>
        </p:blipFill>
        <p:spPr bwMode="auto">
          <a:xfrm>
            <a:off x="6215075" y="2071678"/>
            <a:ext cx="2571768" cy="2910901"/>
          </a:xfrm>
          <a:prstGeom prst="rect">
            <a:avLst/>
          </a:prstGeom>
          <a:noFill/>
          <a:ln w="9525">
            <a:solidFill>
              <a:schemeClr val="tx1"/>
            </a:solidFill>
            <a:miter lim="800000"/>
            <a:headEnd/>
            <a:tailEnd/>
          </a:ln>
        </p:spPr>
      </p:pic>
      <p:sp>
        <p:nvSpPr>
          <p:cNvPr id="6" name="5 Rectángulo"/>
          <p:cNvSpPr/>
          <p:nvPr/>
        </p:nvSpPr>
        <p:spPr>
          <a:xfrm>
            <a:off x="7929586" y="416462"/>
            <a:ext cx="857256" cy="92869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cxnSp>
        <p:nvCxnSpPr>
          <p:cNvPr id="8" name="7 Conector recto"/>
          <p:cNvCxnSpPr/>
          <p:nvPr/>
        </p:nvCxnSpPr>
        <p:spPr>
          <a:xfrm rot="10800000" flipV="1">
            <a:off x="6286512" y="1345156"/>
            <a:ext cx="1643074" cy="726522"/>
          </a:xfrm>
          <a:prstGeom prst="line">
            <a:avLst/>
          </a:prstGeom>
          <a:ln w="254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 name="9 Conector recto"/>
          <p:cNvCxnSpPr/>
          <p:nvPr/>
        </p:nvCxnSpPr>
        <p:spPr>
          <a:xfrm rot="5400000">
            <a:off x="8387862" y="1744136"/>
            <a:ext cx="797960" cy="1588"/>
          </a:xfrm>
          <a:prstGeom prst="line">
            <a:avLst/>
          </a:prstGeom>
          <a:ln w="2540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11" name="10 CuadroTexto"/>
          <p:cNvSpPr txBox="1"/>
          <p:nvPr/>
        </p:nvSpPr>
        <p:spPr>
          <a:xfrm>
            <a:off x="7215206" y="5072074"/>
            <a:ext cx="2714644" cy="369332"/>
          </a:xfrm>
          <a:prstGeom prst="rect">
            <a:avLst/>
          </a:prstGeom>
          <a:noFill/>
        </p:spPr>
        <p:txBody>
          <a:bodyPr wrap="square" rtlCol="0">
            <a:spAutoFit/>
          </a:bodyPr>
          <a:lstStyle/>
          <a:p>
            <a:r>
              <a:rPr lang="es-MX" b="1" u="sng" dirty="0" smtClean="0">
                <a:solidFill>
                  <a:srgbClr val="C00000"/>
                </a:solidFill>
              </a:rPr>
              <a:t>GMC  de Orión:</a:t>
            </a:r>
            <a:endParaRPr lang="es-MX" b="1" u="sng" dirty="0">
              <a:solidFill>
                <a:srgbClr val="C00000"/>
              </a:solidFill>
            </a:endParaRPr>
          </a:p>
        </p:txBody>
      </p:sp>
      <p:grpSp>
        <p:nvGrpSpPr>
          <p:cNvPr id="40" name="39 Grupo"/>
          <p:cNvGrpSpPr/>
          <p:nvPr/>
        </p:nvGrpSpPr>
        <p:grpSpPr>
          <a:xfrm>
            <a:off x="4572000" y="3143248"/>
            <a:ext cx="2357454" cy="3382032"/>
            <a:chOff x="3714744" y="2910198"/>
            <a:chExt cx="2786082" cy="3615082"/>
          </a:xfrm>
        </p:grpSpPr>
        <p:pic>
          <p:nvPicPr>
            <p:cNvPr id="4099" name="Picture 3"/>
            <p:cNvPicPr>
              <a:picLocks noChangeAspect="1" noChangeArrowheads="1"/>
            </p:cNvPicPr>
            <p:nvPr/>
          </p:nvPicPr>
          <p:blipFill>
            <a:blip r:embed="rId5" cstate="print"/>
            <a:srcRect/>
            <a:stretch>
              <a:fillRect/>
            </a:stretch>
          </p:blipFill>
          <p:spPr bwMode="auto">
            <a:xfrm rot="3739733">
              <a:off x="3453876" y="3543769"/>
              <a:ext cx="3615082" cy="2347940"/>
            </a:xfrm>
            <a:prstGeom prst="rect">
              <a:avLst/>
            </a:prstGeom>
            <a:noFill/>
            <a:ln w="9525">
              <a:noFill/>
              <a:miter lim="800000"/>
              <a:headEnd/>
              <a:tailEnd/>
            </a:ln>
          </p:spPr>
        </p:pic>
        <p:cxnSp>
          <p:nvCxnSpPr>
            <p:cNvPr id="20" name="19 Conector recto"/>
            <p:cNvCxnSpPr/>
            <p:nvPr/>
          </p:nvCxnSpPr>
          <p:spPr>
            <a:xfrm rot="16200000" flipH="1">
              <a:off x="5143504" y="3357562"/>
              <a:ext cx="785818" cy="214314"/>
            </a:xfrm>
            <a:prstGeom prst="line">
              <a:avLst/>
            </a:prstGeom>
            <a:ln>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21 Conector recto"/>
            <p:cNvCxnSpPr/>
            <p:nvPr/>
          </p:nvCxnSpPr>
          <p:spPr>
            <a:xfrm rot="10800000" flipV="1">
              <a:off x="4643438" y="3071810"/>
              <a:ext cx="785818" cy="714380"/>
            </a:xfrm>
            <a:prstGeom prst="line">
              <a:avLst/>
            </a:prstGeom>
            <a:ln>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23 Conector recto"/>
            <p:cNvCxnSpPr/>
            <p:nvPr/>
          </p:nvCxnSpPr>
          <p:spPr>
            <a:xfrm rot="10800000" flipV="1">
              <a:off x="4929190" y="3857628"/>
              <a:ext cx="714380" cy="142876"/>
            </a:xfrm>
            <a:prstGeom prst="line">
              <a:avLst/>
            </a:prstGeom>
            <a:ln>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25 Conector recto"/>
            <p:cNvCxnSpPr/>
            <p:nvPr/>
          </p:nvCxnSpPr>
          <p:spPr>
            <a:xfrm rot="10800000" flipV="1">
              <a:off x="3786182" y="3786190"/>
              <a:ext cx="857256" cy="214314"/>
            </a:xfrm>
            <a:prstGeom prst="line">
              <a:avLst/>
            </a:prstGeom>
            <a:ln>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27 Conector recto"/>
            <p:cNvCxnSpPr/>
            <p:nvPr/>
          </p:nvCxnSpPr>
          <p:spPr>
            <a:xfrm rot="5400000">
              <a:off x="4179091" y="4107661"/>
              <a:ext cx="785818" cy="571504"/>
            </a:xfrm>
            <a:prstGeom prst="line">
              <a:avLst/>
            </a:prstGeom>
            <a:ln>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32 Conector recto"/>
            <p:cNvCxnSpPr/>
            <p:nvPr/>
          </p:nvCxnSpPr>
          <p:spPr>
            <a:xfrm rot="16200000" flipH="1">
              <a:off x="3607587" y="4107661"/>
              <a:ext cx="785818" cy="571504"/>
            </a:xfrm>
            <a:prstGeom prst="line">
              <a:avLst/>
            </a:prstGeom>
            <a:ln>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33 Conector recto"/>
            <p:cNvCxnSpPr/>
            <p:nvPr/>
          </p:nvCxnSpPr>
          <p:spPr>
            <a:xfrm rot="16200000" flipH="1">
              <a:off x="6000760" y="4929199"/>
              <a:ext cx="785818" cy="214314"/>
            </a:xfrm>
            <a:prstGeom prst="line">
              <a:avLst/>
            </a:prstGeom>
            <a:ln>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34 Conector recto"/>
            <p:cNvCxnSpPr/>
            <p:nvPr/>
          </p:nvCxnSpPr>
          <p:spPr>
            <a:xfrm rot="10800000" flipV="1">
              <a:off x="5500694" y="4643447"/>
              <a:ext cx="785818" cy="714380"/>
            </a:xfrm>
            <a:prstGeom prst="line">
              <a:avLst/>
            </a:prstGeom>
            <a:ln>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35 Conector recto"/>
            <p:cNvCxnSpPr/>
            <p:nvPr/>
          </p:nvCxnSpPr>
          <p:spPr>
            <a:xfrm rot="10800000" flipV="1">
              <a:off x="5786446" y="5429265"/>
              <a:ext cx="714380" cy="142876"/>
            </a:xfrm>
            <a:prstGeom prst="line">
              <a:avLst/>
            </a:prstGeom>
            <a:ln>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36 Conector recto"/>
            <p:cNvCxnSpPr/>
            <p:nvPr/>
          </p:nvCxnSpPr>
          <p:spPr>
            <a:xfrm rot="10800000" flipV="1">
              <a:off x="4643438" y="5357827"/>
              <a:ext cx="857256" cy="214314"/>
            </a:xfrm>
            <a:prstGeom prst="line">
              <a:avLst/>
            </a:prstGeom>
            <a:ln>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37 Conector recto"/>
            <p:cNvCxnSpPr/>
            <p:nvPr/>
          </p:nvCxnSpPr>
          <p:spPr>
            <a:xfrm rot="5400000">
              <a:off x="5036347" y="5679298"/>
              <a:ext cx="785818" cy="571504"/>
            </a:xfrm>
            <a:prstGeom prst="line">
              <a:avLst/>
            </a:prstGeom>
            <a:ln>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38 Conector recto"/>
            <p:cNvCxnSpPr/>
            <p:nvPr/>
          </p:nvCxnSpPr>
          <p:spPr>
            <a:xfrm rot="16200000" flipH="1">
              <a:off x="4464843" y="5679298"/>
              <a:ext cx="785818" cy="571504"/>
            </a:xfrm>
            <a:prstGeom prst="line">
              <a:avLst/>
            </a:prstGeom>
            <a:ln>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41" name="40 CuadroTexto"/>
          <p:cNvSpPr txBox="1"/>
          <p:nvPr/>
        </p:nvSpPr>
        <p:spPr>
          <a:xfrm>
            <a:off x="7215206" y="4500570"/>
            <a:ext cx="285752" cy="369332"/>
          </a:xfrm>
          <a:prstGeom prst="rect">
            <a:avLst/>
          </a:prstGeom>
          <a:noFill/>
        </p:spPr>
        <p:txBody>
          <a:bodyPr wrap="square" rtlCol="0">
            <a:spAutoFit/>
          </a:bodyPr>
          <a:lstStyle/>
          <a:p>
            <a:r>
              <a:rPr lang="es-MX" b="1" dirty="0" smtClean="0"/>
              <a:t>A</a:t>
            </a:r>
            <a:endParaRPr lang="es-MX" dirty="0"/>
          </a:p>
        </p:txBody>
      </p:sp>
      <p:sp>
        <p:nvSpPr>
          <p:cNvPr id="42" name="41 CuadroTexto"/>
          <p:cNvSpPr txBox="1"/>
          <p:nvPr/>
        </p:nvSpPr>
        <p:spPr>
          <a:xfrm>
            <a:off x="8001024" y="4000504"/>
            <a:ext cx="285752" cy="369332"/>
          </a:xfrm>
          <a:prstGeom prst="rect">
            <a:avLst/>
          </a:prstGeom>
          <a:noFill/>
        </p:spPr>
        <p:txBody>
          <a:bodyPr wrap="square" rtlCol="0">
            <a:spAutoFit/>
          </a:bodyPr>
          <a:lstStyle/>
          <a:p>
            <a:r>
              <a:rPr lang="es-MX" b="1" dirty="0" smtClean="0"/>
              <a:t>B</a:t>
            </a:r>
            <a:endParaRPr lang="es-MX" b="1" dirty="0"/>
          </a:p>
        </p:txBody>
      </p:sp>
      <p:pic>
        <p:nvPicPr>
          <p:cNvPr id="4100" name="Picture 4"/>
          <p:cNvPicPr>
            <a:picLocks noChangeAspect="1" noChangeArrowheads="1"/>
          </p:cNvPicPr>
          <p:nvPr/>
        </p:nvPicPr>
        <p:blipFill>
          <a:blip r:embed="rId6" cstate="print"/>
          <a:srcRect l="4412" b="10294"/>
          <a:stretch>
            <a:fillRect/>
          </a:stretch>
        </p:blipFill>
        <p:spPr bwMode="auto">
          <a:xfrm>
            <a:off x="0" y="1928802"/>
            <a:ext cx="2448489" cy="2357454"/>
          </a:xfrm>
          <a:prstGeom prst="rect">
            <a:avLst/>
          </a:prstGeom>
          <a:noFill/>
          <a:ln w="9525">
            <a:solidFill>
              <a:schemeClr val="tx1"/>
            </a:solidFill>
            <a:miter lim="800000"/>
            <a:headEnd/>
            <a:tailEnd/>
          </a:ln>
        </p:spPr>
      </p:pic>
      <p:sp>
        <p:nvSpPr>
          <p:cNvPr id="44" name="43 Rectángulo"/>
          <p:cNvSpPr/>
          <p:nvPr/>
        </p:nvSpPr>
        <p:spPr>
          <a:xfrm>
            <a:off x="214282" y="642918"/>
            <a:ext cx="714380" cy="85725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cxnSp>
        <p:nvCxnSpPr>
          <p:cNvPr id="47" name="46 Conector recto"/>
          <p:cNvCxnSpPr/>
          <p:nvPr/>
        </p:nvCxnSpPr>
        <p:spPr>
          <a:xfrm>
            <a:off x="928662" y="1500174"/>
            <a:ext cx="1428760" cy="428628"/>
          </a:xfrm>
          <a:prstGeom prst="line">
            <a:avLst/>
          </a:prstGeom>
          <a:ln w="254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1" name="50 Conector recto"/>
          <p:cNvCxnSpPr/>
          <p:nvPr/>
        </p:nvCxnSpPr>
        <p:spPr>
          <a:xfrm rot="5400000">
            <a:off x="-142892" y="1643066"/>
            <a:ext cx="500066" cy="214282"/>
          </a:xfrm>
          <a:prstGeom prst="line">
            <a:avLst/>
          </a:prstGeom>
          <a:ln w="2540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53" name="52 Rectángulo"/>
          <p:cNvSpPr/>
          <p:nvPr/>
        </p:nvSpPr>
        <p:spPr>
          <a:xfrm rot="2487249">
            <a:off x="417116" y="2877474"/>
            <a:ext cx="612872" cy="39858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pic>
        <p:nvPicPr>
          <p:cNvPr id="4102" name="Picture 6"/>
          <p:cNvPicPr>
            <a:picLocks noChangeAspect="1" noChangeArrowheads="1"/>
          </p:cNvPicPr>
          <p:nvPr/>
        </p:nvPicPr>
        <p:blipFill>
          <a:blip r:embed="rId7" cstate="print"/>
          <a:srcRect/>
          <a:stretch>
            <a:fillRect/>
          </a:stretch>
        </p:blipFill>
        <p:spPr bwMode="auto">
          <a:xfrm rot="2500963">
            <a:off x="778292" y="4705173"/>
            <a:ext cx="3205234" cy="1159469"/>
          </a:xfrm>
          <a:prstGeom prst="rect">
            <a:avLst/>
          </a:prstGeom>
          <a:noFill/>
          <a:ln w="9525">
            <a:noFill/>
            <a:miter lim="800000"/>
            <a:headEnd/>
            <a:tailEnd/>
          </a:ln>
        </p:spPr>
      </p:pic>
      <p:pic>
        <p:nvPicPr>
          <p:cNvPr id="4103" name="Picture 7"/>
          <p:cNvPicPr>
            <a:picLocks noChangeAspect="1" noChangeArrowheads="1"/>
          </p:cNvPicPr>
          <p:nvPr/>
        </p:nvPicPr>
        <p:blipFill>
          <a:blip r:embed="rId8" cstate="print"/>
          <a:srcRect/>
          <a:stretch>
            <a:fillRect/>
          </a:stretch>
        </p:blipFill>
        <p:spPr bwMode="auto">
          <a:xfrm rot="2507358">
            <a:off x="-7432" y="5559065"/>
            <a:ext cx="3207454" cy="1164142"/>
          </a:xfrm>
          <a:prstGeom prst="rect">
            <a:avLst/>
          </a:prstGeom>
          <a:noFill/>
          <a:ln w="9525">
            <a:noFill/>
            <a:miter lim="800000"/>
            <a:headEnd/>
            <a:tailEnd/>
          </a:ln>
        </p:spPr>
      </p:pic>
      <p:sp>
        <p:nvSpPr>
          <p:cNvPr id="57" name="56 CuadroTexto"/>
          <p:cNvSpPr txBox="1"/>
          <p:nvPr/>
        </p:nvSpPr>
        <p:spPr>
          <a:xfrm>
            <a:off x="6660232" y="5643825"/>
            <a:ext cx="2483768" cy="1169551"/>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just"/>
            <a:r>
              <a:rPr lang="es-MX" sz="1400" b="1" dirty="0" smtClean="0">
                <a:solidFill>
                  <a:srgbClr val="C00000"/>
                </a:solidFill>
              </a:rPr>
              <a:t>Región  más cercana de nacimiento de estrellas de alta masa </a:t>
            </a:r>
            <a:r>
              <a:rPr lang="es-MX" sz="1400" b="1" dirty="0" smtClean="0">
                <a:solidFill>
                  <a:srgbClr val="C00000"/>
                </a:solidFill>
                <a:sym typeface="Wingdings" pitchFamily="2" charset="2"/>
              </a:rPr>
              <a:t> asociaciones OB</a:t>
            </a:r>
          </a:p>
          <a:p>
            <a:pPr algn="just"/>
            <a:r>
              <a:rPr lang="es-MX" sz="1400" b="1" dirty="0" smtClean="0">
                <a:solidFill>
                  <a:srgbClr val="C00000"/>
                </a:solidFill>
                <a:sym typeface="Wingdings" pitchFamily="2" charset="2"/>
              </a:rPr>
              <a:t>GMC  forma estrellas de todas las masas</a:t>
            </a:r>
            <a:endParaRPr lang="es-MX" sz="1400" b="1" dirty="0">
              <a:solidFill>
                <a:srgbClr val="C00000"/>
              </a:solidFill>
            </a:endParaRPr>
          </a:p>
        </p:txBody>
      </p:sp>
      <p:sp>
        <p:nvSpPr>
          <p:cNvPr id="58" name="57 CuadroTexto"/>
          <p:cNvSpPr txBox="1"/>
          <p:nvPr/>
        </p:nvSpPr>
        <p:spPr>
          <a:xfrm>
            <a:off x="2500298" y="1785926"/>
            <a:ext cx="2857520" cy="800219"/>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just"/>
            <a:r>
              <a:rPr lang="es-MX" b="1" u="sng" dirty="0" smtClean="0">
                <a:solidFill>
                  <a:srgbClr val="00A800"/>
                </a:solidFill>
              </a:rPr>
              <a:t>Nube Molecular de Tauro:</a:t>
            </a:r>
          </a:p>
          <a:p>
            <a:pPr algn="just"/>
            <a:r>
              <a:rPr lang="es-MX" sz="1400" b="1" dirty="0" smtClean="0">
                <a:solidFill>
                  <a:srgbClr val="00A800"/>
                </a:solidFill>
              </a:rPr>
              <a:t>Zona más cercana de formación de estrellas de baja masa</a:t>
            </a:r>
            <a:endParaRPr lang="es-MX" sz="1400" b="1" dirty="0">
              <a:solidFill>
                <a:srgbClr val="00A800"/>
              </a:solidFill>
            </a:endParaRPr>
          </a:p>
        </p:txBody>
      </p:sp>
      <p:sp>
        <p:nvSpPr>
          <p:cNvPr id="59" name="58 CuadroTexto"/>
          <p:cNvSpPr txBox="1"/>
          <p:nvPr/>
        </p:nvSpPr>
        <p:spPr>
          <a:xfrm rot="18817872">
            <a:off x="670256" y="4082208"/>
            <a:ext cx="785818" cy="369332"/>
          </a:xfrm>
          <a:prstGeom prst="rect">
            <a:avLst/>
          </a:prstGeom>
          <a:noFill/>
        </p:spPr>
        <p:txBody>
          <a:bodyPr wrap="square" rtlCol="0">
            <a:spAutoFit/>
          </a:bodyPr>
          <a:lstStyle/>
          <a:p>
            <a:r>
              <a:rPr lang="es-MX" b="1" baseline="30000" dirty="0" smtClean="0"/>
              <a:t>12</a:t>
            </a:r>
            <a:r>
              <a:rPr lang="es-MX" b="1" dirty="0" smtClean="0"/>
              <a:t>CO</a:t>
            </a:r>
            <a:endParaRPr lang="es-MX" b="1" dirty="0"/>
          </a:p>
        </p:txBody>
      </p:sp>
      <p:sp>
        <p:nvSpPr>
          <p:cNvPr id="60" name="59 CuadroTexto"/>
          <p:cNvSpPr txBox="1"/>
          <p:nvPr/>
        </p:nvSpPr>
        <p:spPr>
          <a:xfrm rot="18702097">
            <a:off x="6318" y="4803545"/>
            <a:ext cx="785818" cy="369332"/>
          </a:xfrm>
          <a:prstGeom prst="rect">
            <a:avLst/>
          </a:prstGeom>
          <a:noFill/>
        </p:spPr>
        <p:txBody>
          <a:bodyPr wrap="square" rtlCol="0">
            <a:spAutoFit/>
          </a:bodyPr>
          <a:lstStyle/>
          <a:p>
            <a:r>
              <a:rPr lang="es-MX" b="1" baseline="30000" dirty="0" smtClean="0"/>
              <a:t>13</a:t>
            </a:r>
            <a:r>
              <a:rPr lang="es-MX" b="1" dirty="0" smtClean="0"/>
              <a:t>CO</a:t>
            </a:r>
            <a:endParaRPr lang="es-MX" b="1" dirty="0"/>
          </a:p>
        </p:txBody>
      </p:sp>
      <p:sp>
        <p:nvSpPr>
          <p:cNvPr id="61" name="60 CuadroTexto"/>
          <p:cNvSpPr txBox="1"/>
          <p:nvPr/>
        </p:nvSpPr>
        <p:spPr>
          <a:xfrm>
            <a:off x="2545398" y="2616907"/>
            <a:ext cx="1928826" cy="2308324"/>
          </a:xfrm>
          <a:prstGeom prst="rect">
            <a:avLst/>
          </a:prstGeom>
          <a:ln/>
        </p:spPr>
        <p:style>
          <a:lnRef idx="1">
            <a:schemeClr val="accent5"/>
          </a:lnRef>
          <a:fillRef idx="2">
            <a:schemeClr val="accent5"/>
          </a:fillRef>
          <a:effectRef idx="1">
            <a:schemeClr val="accent5"/>
          </a:effectRef>
          <a:fontRef idx="minor">
            <a:schemeClr val="dk1"/>
          </a:fontRef>
        </p:style>
        <p:txBody>
          <a:bodyPr wrap="square" rtlCol="0">
            <a:spAutoFit/>
          </a:bodyPr>
          <a:lstStyle/>
          <a:p>
            <a:pPr algn="just"/>
            <a:r>
              <a:rPr lang="es-MX" sz="1200" b="1" dirty="0" smtClean="0">
                <a:solidFill>
                  <a:schemeClr val="accent1">
                    <a:lumMod val="75000"/>
                  </a:schemeClr>
                </a:solidFill>
              </a:rPr>
              <a:t>Imagen de una región de la MC de Tauro hecha con </a:t>
            </a:r>
            <a:r>
              <a:rPr lang="es-MX" sz="1200" b="1" dirty="0" smtClean="0">
                <a:solidFill>
                  <a:srgbClr val="C00000"/>
                </a:solidFill>
              </a:rPr>
              <a:t>SEQUOIA</a:t>
            </a:r>
            <a:r>
              <a:rPr lang="es-MX" sz="1200" b="1" dirty="0" smtClean="0">
                <a:solidFill>
                  <a:schemeClr val="accent1">
                    <a:lumMod val="75000"/>
                  </a:schemeClr>
                </a:solidFill>
              </a:rPr>
              <a:t>, uno de los </a:t>
            </a:r>
            <a:r>
              <a:rPr lang="es-MX" sz="1200" b="1" dirty="0" smtClean="0">
                <a:solidFill>
                  <a:srgbClr val="C00000"/>
                </a:solidFill>
              </a:rPr>
              <a:t>instrumentos de 2ª generación del GTM</a:t>
            </a:r>
            <a:r>
              <a:rPr lang="es-MX" sz="1200" b="1" dirty="0" smtClean="0">
                <a:solidFill>
                  <a:schemeClr val="accent1">
                    <a:lumMod val="75000"/>
                  </a:schemeClr>
                </a:solidFill>
              </a:rPr>
              <a:t>, capaz de realizar mapas de líneas de CO. El telescopio es de 14 m </a:t>
            </a:r>
            <a:r>
              <a:rPr lang="es-MX" sz="1200" b="1" dirty="0" smtClean="0">
                <a:solidFill>
                  <a:schemeClr val="accent1">
                    <a:lumMod val="75000"/>
                  </a:schemeClr>
                </a:solidFill>
                <a:sym typeface="Wingdings" pitchFamily="2" charset="2"/>
              </a:rPr>
              <a:t> </a:t>
            </a:r>
            <a:r>
              <a:rPr lang="es-MX" sz="1200" b="1" dirty="0" smtClean="0">
                <a:solidFill>
                  <a:srgbClr val="00A800"/>
                </a:solidFill>
                <a:sym typeface="Wingdings" pitchFamily="2" charset="2"/>
              </a:rPr>
              <a:t>Notar el aumento de resolución, R= 38” 11” </a:t>
            </a:r>
            <a:r>
              <a:rPr lang="es-MX" sz="1200" b="1" dirty="0" smtClean="0">
                <a:solidFill>
                  <a:schemeClr val="accent1">
                    <a:lumMod val="75000"/>
                  </a:schemeClr>
                </a:solidFill>
                <a:sym typeface="Wingdings" pitchFamily="2" charset="2"/>
              </a:rPr>
              <a:t> Que imágenes está dando ya el GTM de 50 m¡¡¡¡¡¡</a:t>
            </a:r>
            <a:endParaRPr lang="es-MX" sz="1200" b="1" dirty="0">
              <a:solidFill>
                <a:schemeClr val="accent1">
                  <a:lumMod val="75000"/>
                </a:schemeClr>
              </a:solidFill>
            </a:endParaRPr>
          </a:p>
        </p:txBody>
      </p:sp>
      <p:sp>
        <p:nvSpPr>
          <p:cNvPr id="63" name="62 Flecha abajo"/>
          <p:cNvSpPr/>
          <p:nvPr/>
        </p:nvSpPr>
        <p:spPr>
          <a:xfrm>
            <a:off x="2915816" y="4797152"/>
            <a:ext cx="201614" cy="214314"/>
          </a:xfrm>
          <a:prstGeom prst="down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MX" dirty="0"/>
          </a:p>
        </p:txBody>
      </p:sp>
      <p:graphicFrame>
        <p:nvGraphicFramePr>
          <p:cNvPr id="64" name="63 Objeto"/>
          <p:cNvGraphicFramePr>
            <a:graphicFrameLocks noChangeAspect="1"/>
          </p:cNvGraphicFramePr>
          <p:nvPr/>
        </p:nvGraphicFramePr>
        <p:xfrm>
          <a:off x="3613150" y="4929188"/>
          <a:ext cx="977900" cy="500062"/>
        </p:xfrm>
        <a:graphic>
          <a:graphicData uri="http://schemas.openxmlformats.org/presentationml/2006/ole">
            <mc:AlternateContent xmlns:mc="http://schemas.openxmlformats.org/markup-compatibility/2006">
              <mc:Choice xmlns:v="urn:schemas-microsoft-com:vml" Requires="v">
                <p:oleObj spid="_x0000_s4184" name="Ecuación" r:id="rId9" imgW="622080" imgH="393480" progId="Equation.3">
                  <p:embed/>
                </p:oleObj>
              </mc:Choice>
              <mc:Fallback>
                <p:oleObj name="Ecuación" r:id="rId9" imgW="622080" imgH="393480" progId="Equation.3">
                  <p:embed/>
                  <p:pic>
                    <p:nvPicPr>
                      <p:cNvPr id="0" name="Picture 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613150" y="4929188"/>
                        <a:ext cx="977900" cy="500062"/>
                      </a:xfrm>
                      <a:prstGeom prst="rect">
                        <a:avLst/>
                      </a:prstGeom>
                      <a:solidFill>
                        <a:schemeClr val="bg1"/>
                      </a:solidFill>
                    </p:spPr>
                  </p:pic>
                </p:oleObj>
              </mc:Fallback>
            </mc:AlternateContent>
          </a:graphicData>
        </a:graphic>
      </p:graphicFrame>
      <p:sp>
        <p:nvSpPr>
          <p:cNvPr id="43" name="42 Flecha abajo"/>
          <p:cNvSpPr/>
          <p:nvPr/>
        </p:nvSpPr>
        <p:spPr>
          <a:xfrm>
            <a:off x="4357686" y="5500702"/>
            <a:ext cx="285752" cy="214314"/>
          </a:xfrm>
          <a:prstGeom prst="down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es-MX" dirty="0"/>
          </a:p>
        </p:txBody>
      </p:sp>
      <p:sp>
        <p:nvSpPr>
          <p:cNvPr id="45" name="44 CuadroTexto"/>
          <p:cNvSpPr txBox="1"/>
          <p:nvPr/>
        </p:nvSpPr>
        <p:spPr>
          <a:xfrm>
            <a:off x="4000496" y="5715016"/>
            <a:ext cx="1500198" cy="369332"/>
          </a:xfrm>
          <a:prstGeom prst="rect">
            <a:avLst/>
          </a:prstGeom>
          <a:noFill/>
        </p:spPr>
        <p:txBody>
          <a:bodyPr wrap="square" rtlCol="0">
            <a:spAutoFit/>
          </a:bodyPr>
          <a:lstStyle/>
          <a:p>
            <a:r>
              <a:rPr lang="es-MX" b="1" dirty="0" smtClean="0">
                <a:solidFill>
                  <a:srgbClr val="00A800"/>
                </a:solidFill>
              </a:rPr>
              <a:t>R</a:t>
            </a:r>
            <a:r>
              <a:rPr lang="es-MX" b="1" baseline="-25000" dirty="0" smtClean="0">
                <a:solidFill>
                  <a:srgbClr val="00A800"/>
                </a:solidFill>
              </a:rPr>
              <a:t>GTM</a:t>
            </a:r>
            <a:r>
              <a:rPr lang="es-MX" b="1" dirty="0" smtClean="0">
                <a:solidFill>
                  <a:srgbClr val="00A800"/>
                </a:solidFill>
              </a:rPr>
              <a:t>= 10.4”</a:t>
            </a:r>
            <a:endParaRPr lang="es-MX" b="1" dirty="0">
              <a:solidFill>
                <a:srgbClr val="00A800"/>
              </a:solidFill>
            </a:endParaRPr>
          </a:p>
        </p:txBody>
      </p:sp>
      <p:sp>
        <p:nvSpPr>
          <p:cNvPr id="46" name="45 CuadroTexto"/>
          <p:cNvSpPr txBox="1"/>
          <p:nvPr/>
        </p:nvSpPr>
        <p:spPr>
          <a:xfrm>
            <a:off x="3563888" y="6167045"/>
            <a:ext cx="2160240" cy="646331"/>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s-MX" sz="1200" b="1" dirty="0" smtClean="0">
                <a:solidFill>
                  <a:srgbClr val="C00000"/>
                </a:solidFill>
              </a:rPr>
              <a:t>Será capaz de separar estructuras que están 50 veces más cercanas entre si¡¡¡¡</a:t>
            </a:r>
            <a:endParaRPr lang="es-MX" sz="1200" b="1" dirty="0">
              <a:solidFill>
                <a:srgbClr val="C00000"/>
              </a:solidFill>
            </a:endParaRPr>
          </a:p>
        </p:txBody>
      </p:sp>
      <p:cxnSp>
        <p:nvCxnSpPr>
          <p:cNvPr id="49" name="48 Conector recto de flecha"/>
          <p:cNvCxnSpPr/>
          <p:nvPr/>
        </p:nvCxnSpPr>
        <p:spPr>
          <a:xfrm flipH="1">
            <a:off x="755576" y="3429000"/>
            <a:ext cx="30210" cy="93610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107" name="Picture 11"/>
          <p:cNvPicPr>
            <a:picLocks noChangeAspect="1" noChangeArrowheads="1"/>
          </p:cNvPicPr>
          <p:nvPr/>
        </p:nvPicPr>
        <p:blipFill>
          <a:blip r:embed="rId11" cstate="print"/>
          <a:srcRect/>
          <a:stretch>
            <a:fillRect/>
          </a:stretch>
        </p:blipFill>
        <p:spPr bwMode="auto">
          <a:xfrm>
            <a:off x="0" y="3861048"/>
            <a:ext cx="3633528" cy="2996952"/>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410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7"/>
          <p:cNvPicPr>
            <a:picLocks noChangeAspect="1" noChangeArrowheads="1"/>
          </p:cNvPicPr>
          <p:nvPr/>
        </p:nvPicPr>
        <p:blipFill>
          <a:blip r:embed="rId2" cstate="print"/>
          <a:srcRect/>
          <a:stretch>
            <a:fillRect/>
          </a:stretch>
        </p:blipFill>
        <p:spPr bwMode="auto">
          <a:xfrm>
            <a:off x="4714876" y="357166"/>
            <a:ext cx="4330186" cy="1643074"/>
          </a:xfrm>
          <a:prstGeom prst="rect">
            <a:avLst/>
          </a:prstGeom>
          <a:noFill/>
          <a:ln w="9525">
            <a:noFill/>
            <a:miter lim="800000"/>
            <a:headEnd/>
            <a:tailEnd/>
          </a:ln>
        </p:spPr>
      </p:pic>
      <p:pic>
        <p:nvPicPr>
          <p:cNvPr id="3" name="Picture 6"/>
          <p:cNvPicPr>
            <a:picLocks noChangeAspect="1" noChangeArrowheads="1"/>
          </p:cNvPicPr>
          <p:nvPr/>
        </p:nvPicPr>
        <p:blipFill>
          <a:blip r:embed="rId3" cstate="print"/>
          <a:srcRect/>
          <a:stretch>
            <a:fillRect/>
          </a:stretch>
        </p:blipFill>
        <p:spPr bwMode="auto">
          <a:xfrm>
            <a:off x="214282" y="357166"/>
            <a:ext cx="4344627" cy="1643074"/>
          </a:xfrm>
          <a:prstGeom prst="rect">
            <a:avLst/>
          </a:prstGeom>
          <a:noFill/>
          <a:ln w="9525">
            <a:noFill/>
            <a:miter lim="800000"/>
            <a:headEnd/>
            <a:tailEnd/>
          </a:ln>
        </p:spPr>
      </p:pic>
      <p:sp>
        <p:nvSpPr>
          <p:cNvPr id="4" name="3 CuadroTexto"/>
          <p:cNvSpPr txBox="1"/>
          <p:nvPr/>
        </p:nvSpPr>
        <p:spPr>
          <a:xfrm>
            <a:off x="2288264" y="0"/>
            <a:ext cx="2571768" cy="369332"/>
          </a:xfrm>
          <a:prstGeom prst="rect">
            <a:avLst/>
          </a:prstGeom>
          <a:noFill/>
        </p:spPr>
        <p:txBody>
          <a:bodyPr wrap="square" rtlCol="0">
            <a:spAutoFit/>
          </a:bodyPr>
          <a:lstStyle/>
          <a:p>
            <a:r>
              <a:rPr lang="es-MX" b="1" baseline="30000" dirty="0" smtClean="0">
                <a:solidFill>
                  <a:schemeClr val="tx2">
                    <a:lumMod val="50000"/>
                  </a:schemeClr>
                </a:solidFill>
              </a:rPr>
              <a:t>12</a:t>
            </a:r>
            <a:r>
              <a:rPr lang="es-MX" b="1" dirty="0" smtClean="0">
                <a:solidFill>
                  <a:schemeClr val="tx2">
                    <a:lumMod val="50000"/>
                  </a:schemeClr>
                </a:solidFill>
              </a:rPr>
              <a:t>CO (1</a:t>
            </a:r>
            <a:r>
              <a:rPr lang="es-MX" b="1" dirty="0" smtClean="0">
                <a:solidFill>
                  <a:schemeClr val="tx2">
                    <a:lumMod val="50000"/>
                  </a:schemeClr>
                </a:solidFill>
                <a:sym typeface="Wingdings" pitchFamily="2" charset="2"/>
              </a:rPr>
              <a:t> 0</a:t>
            </a:r>
            <a:r>
              <a:rPr lang="es-MX" b="1" dirty="0" smtClean="0">
                <a:solidFill>
                  <a:schemeClr val="tx2">
                    <a:lumMod val="50000"/>
                  </a:schemeClr>
                </a:solidFill>
              </a:rPr>
              <a:t>) a 115 GHz</a:t>
            </a:r>
            <a:endParaRPr lang="es-MX" b="1" dirty="0">
              <a:solidFill>
                <a:schemeClr val="tx2">
                  <a:lumMod val="50000"/>
                </a:schemeClr>
              </a:solidFill>
            </a:endParaRPr>
          </a:p>
        </p:txBody>
      </p:sp>
      <p:sp>
        <p:nvSpPr>
          <p:cNvPr id="5" name="4 CuadroTexto"/>
          <p:cNvSpPr txBox="1"/>
          <p:nvPr/>
        </p:nvSpPr>
        <p:spPr>
          <a:xfrm>
            <a:off x="6715140" y="-24"/>
            <a:ext cx="2571768" cy="369332"/>
          </a:xfrm>
          <a:prstGeom prst="rect">
            <a:avLst/>
          </a:prstGeom>
          <a:noFill/>
        </p:spPr>
        <p:txBody>
          <a:bodyPr wrap="square" rtlCol="0">
            <a:spAutoFit/>
          </a:bodyPr>
          <a:lstStyle/>
          <a:p>
            <a:r>
              <a:rPr lang="es-MX" b="1" baseline="30000" dirty="0" smtClean="0">
                <a:solidFill>
                  <a:schemeClr val="tx2">
                    <a:lumMod val="50000"/>
                  </a:schemeClr>
                </a:solidFill>
              </a:rPr>
              <a:t>13</a:t>
            </a:r>
            <a:r>
              <a:rPr lang="es-MX" b="1" dirty="0" smtClean="0">
                <a:solidFill>
                  <a:schemeClr val="tx2">
                    <a:lumMod val="50000"/>
                  </a:schemeClr>
                </a:solidFill>
              </a:rPr>
              <a:t>CO (1</a:t>
            </a:r>
            <a:r>
              <a:rPr lang="es-MX" b="1" dirty="0" smtClean="0">
                <a:solidFill>
                  <a:schemeClr val="tx2">
                    <a:lumMod val="50000"/>
                  </a:schemeClr>
                </a:solidFill>
                <a:sym typeface="Wingdings" pitchFamily="2" charset="2"/>
              </a:rPr>
              <a:t> 0</a:t>
            </a:r>
            <a:r>
              <a:rPr lang="es-MX" b="1" dirty="0" smtClean="0">
                <a:solidFill>
                  <a:schemeClr val="tx2">
                    <a:lumMod val="50000"/>
                  </a:schemeClr>
                </a:solidFill>
              </a:rPr>
              <a:t>) a 110 GHz</a:t>
            </a:r>
            <a:endParaRPr lang="es-MX" b="1" dirty="0">
              <a:solidFill>
                <a:schemeClr val="tx2">
                  <a:lumMod val="50000"/>
                </a:schemeClr>
              </a:solidFill>
            </a:endParaRPr>
          </a:p>
        </p:txBody>
      </p:sp>
      <p:sp>
        <p:nvSpPr>
          <p:cNvPr id="6" name="5 Rectángulo"/>
          <p:cNvSpPr/>
          <p:nvPr/>
        </p:nvSpPr>
        <p:spPr>
          <a:xfrm>
            <a:off x="-71470" y="116632"/>
            <a:ext cx="2318263" cy="261610"/>
          </a:xfrm>
          <a:prstGeom prst="rect">
            <a:avLst/>
          </a:prstGeom>
        </p:spPr>
        <p:style>
          <a:lnRef idx="2">
            <a:schemeClr val="accent3"/>
          </a:lnRef>
          <a:fillRef idx="1">
            <a:schemeClr val="lt1"/>
          </a:fillRef>
          <a:effectRef idx="0">
            <a:schemeClr val="accent3"/>
          </a:effectRef>
          <a:fontRef idx="minor">
            <a:schemeClr val="dk1"/>
          </a:fontRef>
        </p:style>
        <p:txBody>
          <a:bodyPr wrap="none">
            <a:spAutoFit/>
          </a:bodyPr>
          <a:lstStyle/>
          <a:p>
            <a:r>
              <a:rPr lang="es-MX" sz="1100" b="1" dirty="0" smtClean="0">
                <a:solidFill>
                  <a:schemeClr val="tx2">
                    <a:lumMod val="50000"/>
                  </a:schemeClr>
                </a:solidFill>
              </a:rPr>
              <a:t>Narayanan et al.2008, ApJS,177, 341</a:t>
            </a:r>
            <a:endParaRPr lang="es-MX" sz="1100" b="1" dirty="0">
              <a:solidFill>
                <a:schemeClr val="tx2">
                  <a:lumMod val="50000"/>
                </a:schemeClr>
              </a:solidFill>
            </a:endParaRPr>
          </a:p>
        </p:txBody>
      </p:sp>
      <p:sp>
        <p:nvSpPr>
          <p:cNvPr id="7" name="6 CuadroTexto"/>
          <p:cNvSpPr txBox="1"/>
          <p:nvPr/>
        </p:nvSpPr>
        <p:spPr>
          <a:xfrm>
            <a:off x="142844" y="2000240"/>
            <a:ext cx="8858312" cy="461665"/>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just"/>
            <a:r>
              <a:rPr lang="es-MX" sz="1200" b="1" dirty="0" smtClean="0">
                <a:solidFill>
                  <a:schemeClr val="accent1">
                    <a:lumMod val="50000"/>
                  </a:schemeClr>
                </a:solidFill>
              </a:rPr>
              <a:t>El </a:t>
            </a:r>
            <a:r>
              <a:rPr lang="es-MX" sz="1200" b="1" baseline="30000" dirty="0" smtClean="0">
                <a:solidFill>
                  <a:schemeClr val="accent1">
                    <a:lumMod val="50000"/>
                  </a:schemeClr>
                </a:solidFill>
              </a:rPr>
              <a:t>13</a:t>
            </a:r>
            <a:r>
              <a:rPr lang="es-MX" sz="1200" b="1" dirty="0" smtClean="0">
                <a:solidFill>
                  <a:schemeClr val="accent1">
                    <a:lumMod val="50000"/>
                  </a:schemeClr>
                </a:solidFill>
              </a:rPr>
              <a:t>C es un isótopo (igual número atómico, distinto número másico) del </a:t>
            </a:r>
            <a:r>
              <a:rPr lang="es-MX" sz="1200" b="1" baseline="30000" dirty="0" smtClean="0">
                <a:solidFill>
                  <a:schemeClr val="accent1">
                    <a:lumMod val="50000"/>
                  </a:schemeClr>
                </a:solidFill>
              </a:rPr>
              <a:t>12</a:t>
            </a:r>
            <a:r>
              <a:rPr lang="es-MX" sz="1200" b="1" dirty="0" smtClean="0">
                <a:solidFill>
                  <a:schemeClr val="accent1">
                    <a:lumMod val="50000"/>
                  </a:schemeClr>
                </a:solidFill>
              </a:rPr>
              <a:t>C. En el ISM la proporción </a:t>
            </a:r>
            <a:r>
              <a:rPr lang="es-MX" sz="1200" b="1" baseline="30000" dirty="0" smtClean="0">
                <a:solidFill>
                  <a:schemeClr val="accent1">
                    <a:lumMod val="50000"/>
                  </a:schemeClr>
                </a:solidFill>
              </a:rPr>
              <a:t>12</a:t>
            </a:r>
            <a:r>
              <a:rPr lang="es-MX" sz="1200" b="1" dirty="0" smtClean="0">
                <a:solidFill>
                  <a:schemeClr val="accent1">
                    <a:lumMod val="50000"/>
                  </a:schemeClr>
                </a:solidFill>
              </a:rPr>
              <a:t>C/</a:t>
            </a:r>
            <a:r>
              <a:rPr lang="es-MX" sz="1200" b="1" baseline="30000" dirty="0" smtClean="0">
                <a:solidFill>
                  <a:schemeClr val="accent1">
                    <a:lumMod val="50000"/>
                  </a:schemeClr>
                </a:solidFill>
              </a:rPr>
              <a:t>13</a:t>
            </a:r>
            <a:r>
              <a:rPr lang="es-MX" sz="1200" b="1" dirty="0" smtClean="0">
                <a:solidFill>
                  <a:schemeClr val="accent1">
                    <a:lumMod val="50000"/>
                  </a:schemeClr>
                </a:solidFill>
              </a:rPr>
              <a:t>C ~ 89 por cm</a:t>
            </a:r>
            <a:r>
              <a:rPr lang="es-MX" sz="1200" b="1" baseline="30000" dirty="0" smtClean="0">
                <a:solidFill>
                  <a:schemeClr val="accent1">
                    <a:lumMod val="50000"/>
                  </a:schemeClr>
                </a:solidFill>
              </a:rPr>
              <a:t>-3 </a:t>
            </a:r>
            <a:r>
              <a:rPr lang="es-MX" sz="1200" b="1" dirty="0" smtClean="0">
                <a:solidFill>
                  <a:schemeClr val="accent1">
                    <a:lumMod val="50000"/>
                  </a:schemeClr>
                </a:solidFill>
              </a:rPr>
              <a:t>así que la observación de </a:t>
            </a:r>
            <a:r>
              <a:rPr lang="es-MX" sz="1200" b="1" baseline="30000" dirty="0" smtClean="0">
                <a:solidFill>
                  <a:schemeClr val="accent1">
                    <a:lumMod val="50000"/>
                  </a:schemeClr>
                </a:solidFill>
              </a:rPr>
              <a:t>13</a:t>
            </a:r>
            <a:r>
              <a:rPr lang="es-MX" sz="1200" b="1" dirty="0" smtClean="0">
                <a:solidFill>
                  <a:schemeClr val="accent1">
                    <a:lumMod val="50000"/>
                  </a:schemeClr>
                </a:solidFill>
              </a:rPr>
              <a:t>CO implica la existencia gran concentración de esa moléculas </a:t>
            </a:r>
            <a:r>
              <a:rPr lang="es-MX" sz="1200" b="1" dirty="0" smtClean="0">
                <a:solidFill>
                  <a:schemeClr val="accent1">
                    <a:lumMod val="50000"/>
                  </a:schemeClr>
                </a:solidFill>
                <a:sym typeface="Wingdings" pitchFamily="2" charset="2"/>
              </a:rPr>
              <a:t></a:t>
            </a:r>
            <a:r>
              <a:rPr lang="es-MX" sz="1200" b="1" dirty="0" smtClean="0">
                <a:solidFill>
                  <a:schemeClr val="accent1">
                    <a:lumMod val="50000"/>
                  </a:schemeClr>
                </a:solidFill>
              </a:rPr>
              <a:t>de gas denso </a:t>
            </a:r>
            <a:r>
              <a:rPr lang="es-MX" sz="1200" b="1" dirty="0" smtClean="0">
                <a:solidFill>
                  <a:schemeClr val="accent1">
                    <a:lumMod val="50000"/>
                  </a:schemeClr>
                </a:solidFill>
                <a:sym typeface="Wingdings" pitchFamily="2" charset="2"/>
              </a:rPr>
              <a:t> </a:t>
            </a:r>
            <a:r>
              <a:rPr lang="es-MX" sz="1200" b="1" baseline="30000" dirty="0" smtClean="0">
                <a:solidFill>
                  <a:schemeClr val="accent1">
                    <a:lumMod val="50000"/>
                  </a:schemeClr>
                </a:solidFill>
                <a:sym typeface="Wingdings" pitchFamily="2" charset="2"/>
              </a:rPr>
              <a:t>13</a:t>
            </a:r>
            <a:r>
              <a:rPr lang="es-MX" sz="1200" b="1" dirty="0" smtClean="0">
                <a:solidFill>
                  <a:schemeClr val="accent1">
                    <a:lumMod val="50000"/>
                  </a:schemeClr>
                </a:solidFill>
                <a:sym typeface="Wingdings" pitchFamily="2" charset="2"/>
              </a:rPr>
              <a:t>CO traza gas más denso que el </a:t>
            </a:r>
            <a:r>
              <a:rPr lang="es-MX" sz="1200" b="1" baseline="30000" dirty="0" smtClean="0">
                <a:solidFill>
                  <a:schemeClr val="accent1">
                    <a:lumMod val="50000"/>
                  </a:schemeClr>
                </a:solidFill>
                <a:sym typeface="Wingdings" pitchFamily="2" charset="2"/>
              </a:rPr>
              <a:t>12</a:t>
            </a:r>
            <a:r>
              <a:rPr lang="es-MX" sz="1200" b="1" dirty="0" smtClean="0">
                <a:solidFill>
                  <a:schemeClr val="accent1">
                    <a:lumMod val="50000"/>
                  </a:schemeClr>
                </a:solidFill>
                <a:sym typeface="Wingdings" pitchFamily="2" charset="2"/>
              </a:rPr>
              <a:t>CO.</a:t>
            </a:r>
            <a:r>
              <a:rPr lang="es-MX" sz="1200" b="1" dirty="0" smtClean="0">
                <a:solidFill>
                  <a:schemeClr val="accent1">
                    <a:lumMod val="50000"/>
                  </a:schemeClr>
                </a:solidFill>
              </a:rPr>
              <a:t>   </a:t>
            </a:r>
            <a:endParaRPr lang="es-MX" sz="1200" b="1" dirty="0">
              <a:solidFill>
                <a:schemeClr val="accent1">
                  <a:lumMod val="50000"/>
                </a:schemeClr>
              </a:solidFill>
            </a:endParaRPr>
          </a:p>
        </p:txBody>
      </p:sp>
      <p:sp>
        <p:nvSpPr>
          <p:cNvPr id="8" name="7 Elipse"/>
          <p:cNvSpPr/>
          <p:nvPr/>
        </p:nvSpPr>
        <p:spPr>
          <a:xfrm>
            <a:off x="6786578" y="1357298"/>
            <a:ext cx="285752" cy="35719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9" name="8 Elipse"/>
          <p:cNvSpPr/>
          <p:nvPr/>
        </p:nvSpPr>
        <p:spPr>
          <a:xfrm flipH="1">
            <a:off x="5929322" y="642918"/>
            <a:ext cx="714380" cy="64294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0" name="9 Elipse"/>
          <p:cNvSpPr/>
          <p:nvPr/>
        </p:nvSpPr>
        <p:spPr>
          <a:xfrm>
            <a:off x="7010416" y="1285860"/>
            <a:ext cx="276228" cy="27622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1" name="10 Elipse"/>
          <p:cNvSpPr/>
          <p:nvPr/>
        </p:nvSpPr>
        <p:spPr>
          <a:xfrm>
            <a:off x="7286644" y="1285860"/>
            <a:ext cx="285752" cy="35719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5" name="14 CuadroTexto"/>
          <p:cNvSpPr txBox="1"/>
          <p:nvPr/>
        </p:nvSpPr>
        <p:spPr>
          <a:xfrm>
            <a:off x="142844" y="2557059"/>
            <a:ext cx="8858312" cy="2554545"/>
          </a:xfrm>
          <a:prstGeom prst="rect">
            <a:avLst/>
          </a:prstGeom>
          <a:ln/>
        </p:spPr>
        <p:style>
          <a:lnRef idx="1">
            <a:schemeClr val="accent3"/>
          </a:lnRef>
          <a:fillRef idx="2">
            <a:schemeClr val="accent3"/>
          </a:fillRef>
          <a:effectRef idx="1">
            <a:schemeClr val="accent3"/>
          </a:effectRef>
          <a:fontRef idx="minor">
            <a:schemeClr val="dk1"/>
          </a:fontRef>
        </p:style>
        <p:txBody>
          <a:bodyPr wrap="square" rtlCol="0">
            <a:spAutoFit/>
          </a:bodyPr>
          <a:lstStyle/>
          <a:p>
            <a:pPr algn="just">
              <a:buFont typeface="Wingdings" pitchFamily="2" charset="2"/>
              <a:buChar char="ü"/>
            </a:pPr>
            <a:r>
              <a:rPr lang="es-MX" sz="1600" b="1" dirty="0" smtClean="0">
                <a:solidFill>
                  <a:srgbClr val="FFC000"/>
                </a:solidFill>
                <a:sym typeface="Wingdings" pitchFamily="2" charset="2"/>
              </a:rPr>
              <a:t> </a:t>
            </a:r>
            <a:r>
              <a:rPr lang="es-MX" sz="1600" b="1" dirty="0" smtClean="0">
                <a:solidFill>
                  <a:schemeClr val="accent1">
                    <a:lumMod val="50000"/>
                  </a:schemeClr>
                </a:solidFill>
                <a:sym typeface="Wingdings" pitchFamily="2" charset="2"/>
              </a:rPr>
              <a:t>En la imagen se ve que </a:t>
            </a:r>
            <a:r>
              <a:rPr lang="es-MX" sz="1600" b="1" dirty="0" smtClean="0">
                <a:solidFill>
                  <a:srgbClr val="009E00"/>
                </a:solidFill>
                <a:sym typeface="Wingdings" pitchFamily="2" charset="2"/>
              </a:rPr>
              <a:t>una MC </a:t>
            </a:r>
            <a:r>
              <a:rPr lang="es-MX" sz="1600" b="1" dirty="0" smtClean="0">
                <a:solidFill>
                  <a:schemeClr val="accent1">
                    <a:lumMod val="50000"/>
                  </a:schemeClr>
                </a:solidFill>
                <a:sym typeface="Wingdings" pitchFamily="2" charset="2"/>
              </a:rPr>
              <a:t>no es una entidad de densidad uniforme, sino que está </a:t>
            </a:r>
            <a:r>
              <a:rPr lang="es-MX" sz="1600" b="1" dirty="0" smtClean="0">
                <a:solidFill>
                  <a:srgbClr val="009E00"/>
                </a:solidFill>
                <a:sym typeface="Wingdings" pitchFamily="2" charset="2"/>
              </a:rPr>
              <a:t>compuesta</a:t>
            </a:r>
            <a:r>
              <a:rPr lang="es-MX" sz="1600" b="1" dirty="0" smtClean="0">
                <a:solidFill>
                  <a:schemeClr val="accent1">
                    <a:lumMod val="50000"/>
                  </a:schemeClr>
                </a:solidFill>
                <a:sym typeface="Wingdings" pitchFamily="2" charset="2"/>
              </a:rPr>
              <a:t> por muchas </a:t>
            </a:r>
            <a:r>
              <a:rPr lang="es-MX" sz="1600" b="1" dirty="0" smtClean="0">
                <a:solidFill>
                  <a:srgbClr val="009E00"/>
                </a:solidFill>
                <a:sym typeface="Wingdings" pitchFamily="2" charset="2"/>
              </a:rPr>
              <a:t>condensaciones más densas </a:t>
            </a:r>
            <a:r>
              <a:rPr lang="es-MX" sz="1600" b="1" dirty="0" smtClean="0">
                <a:solidFill>
                  <a:schemeClr val="accent1">
                    <a:lumMod val="50000"/>
                  </a:schemeClr>
                </a:solidFill>
                <a:sym typeface="Wingdings" pitchFamily="2" charset="2"/>
              </a:rPr>
              <a:t>y de menor tamaño, de geometrías diversas que van de esféricas a filamentarias </a:t>
            </a:r>
            <a:r>
              <a:rPr lang="es-MX" sz="1600" b="1" dirty="0" smtClean="0">
                <a:solidFill>
                  <a:srgbClr val="009E00"/>
                </a:solidFill>
                <a:sym typeface="Wingdings" pitchFamily="2" charset="2"/>
              </a:rPr>
              <a:t>NUCLEOS DENSOS o CORES </a:t>
            </a:r>
            <a:r>
              <a:rPr lang="es-MX" sz="1600" b="1" dirty="0" smtClean="0">
                <a:solidFill>
                  <a:schemeClr val="accent1">
                    <a:lumMod val="50000"/>
                  </a:schemeClr>
                </a:solidFill>
                <a:sym typeface="Wingdings" pitchFamily="2" charset="2"/>
              </a:rPr>
              <a:t> condensaciones donde la </a:t>
            </a:r>
            <a:r>
              <a:rPr lang="es-MX" sz="1600" b="1" dirty="0" smtClean="0">
                <a:solidFill>
                  <a:srgbClr val="009E00"/>
                </a:solidFill>
                <a:sym typeface="Wingdings" pitchFamily="2" charset="2"/>
              </a:rPr>
              <a:t>n&gt; 10</a:t>
            </a:r>
            <a:r>
              <a:rPr lang="es-MX" sz="1600" b="1" baseline="30000" dirty="0" smtClean="0">
                <a:solidFill>
                  <a:srgbClr val="009E00"/>
                </a:solidFill>
                <a:sym typeface="Wingdings" pitchFamily="2" charset="2"/>
              </a:rPr>
              <a:t>4</a:t>
            </a:r>
            <a:r>
              <a:rPr lang="es-MX" sz="1600" b="1" dirty="0" smtClean="0">
                <a:solidFill>
                  <a:srgbClr val="009E00"/>
                </a:solidFill>
                <a:sym typeface="Wingdings" pitchFamily="2" charset="2"/>
              </a:rPr>
              <a:t> cm</a:t>
            </a:r>
            <a:r>
              <a:rPr lang="es-MX" sz="1600" b="1" baseline="30000" dirty="0" smtClean="0">
                <a:solidFill>
                  <a:srgbClr val="009E00"/>
                </a:solidFill>
                <a:sym typeface="Wingdings" pitchFamily="2" charset="2"/>
              </a:rPr>
              <a:t>-3</a:t>
            </a:r>
            <a:r>
              <a:rPr lang="es-MX" sz="1600" b="1" dirty="0" smtClean="0">
                <a:solidFill>
                  <a:schemeClr val="accent1">
                    <a:lumMod val="50000"/>
                  </a:schemeClr>
                </a:solidFill>
                <a:sym typeface="Wingdings" pitchFamily="2" charset="2"/>
              </a:rPr>
              <a:t>.</a:t>
            </a:r>
            <a:endParaRPr lang="es-MX" sz="1600" b="1" dirty="0" smtClean="0">
              <a:solidFill>
                <a:srgbClr val="FFC000"/>
              </a:solidFill>
            </a:endParaRPr>
          </a:p>
          <a:p>
            <a:pPr algn="just">
              <a:buFont typeface="Wingdings" pitchFamily="2" charset="2"/>
              <a:buChar char="ü"/>
            </a:pPr>
            <a:r>
              <a:rPr lang="es-MX" sz="1600" b="1" dirty="0" smtClean="0">
                <a:solidFill>
                  <a:srgbClr val="FFC000"/>
                </a:solidFill>
              </a:rPr>
              <a:t> </a:t>
            </a:r>
            <a:r>
              <a:rPr lang="es-MX" sz="1600" b="1" dirty="0" smtClean="0">
                <a:solidFill>
                  <a:schemeClr val="accent1">
                    <a:lumMod val="50000"/>
                  </a:schemeClr>
                </a:solidFill>
              </a:rPr>
              <a:t>Las </a:t>
            </a:r>
            <a:r>
              <a:rPr lang="es-MX" sz="1600" b="1" dirty="0" smtClean="0">
                <a:solidFill>
                  <a:srgbClr val="C00000"/>
                </a:solidFill>
              </a:rPr>
              <a:t>estrellas se forman por contracción gravitatoria del gas de la MC</a:t>
            </a:r>
            <a:r>
              <a:rPr lang="es-MX" sz="1600" b="1" dirty="0" smtClean="0">
                <a:solidFill>
                  <a:schemeClr val="accent1">
                    <a:lumMod val="50000"/>
                  </a:schemeClr>
                </a:solidFill>
              </a:rPr>
              <a:t>, pero como la masa de la MC &gt;&gt; M de la estrella </a:t>
            </a:r>
            <a:r>
              <a:rPr lang="es-MX" sz="1600" b="1" dirty="0" smtClean="0">
                <a:solidFill>
                  <a:schemeClr val="accent1">
                    <a:lumMod val="50000"/>
                  </a:schemeClr>
                </a:solidFill>
                <a:sym typeface="Wingdings" pitchFamily="2" charset="2"/>
              </a:rPr>
              <a:t> la estrella no se forma del colapso de una nube entera sino que tiene que haber un proceso de </a:t>
            </a:r>
            <a:r>
              <a:rPr lang="es-MX" sz="1600" b="1" dirty="0" smtClean="0">
                <a:solidFill>
                  <a:srgbClr val="C00000"/>
                </a:solidFill>
                <a:sym typeface="Wingdings" pitchFamily="2" charset="2"/>
              </a:rPr>
              <a:t>FRAGMENTACION</a:t>
            </a:r>
          </a:p>
          <a:p>
            <a:pPr algn="just">
              <a:buFont typeface="Wingdings" pitchFamily="2" charset="2"/>
              <a:buChar char="ü"/>
            </a:pPr>
            <a:r>
              <a:rPr lang="es-MX" sz="1600" b="1" dirty="0" smtClean="0">
                <a:solidFill>
                  <a:srgbClr val="FFC000"/>
                </a:solidFill>
                <a:sym typeface="Wingdings" pitchFamily="2" charset="2"/>
              </a:rPr>
              <a:t> </a:t>
            </a:r>
            <a:r>
              <a:rPr lang="es-MX" sz="1600" b="1" dirty="0" smtClean="0">
                <a:solidFill>
                  <a:schemeClr val="accent1">
                    <a:lumMod val="50000"/>
                  </a:schemeClr>
                </a:solidFill>
                <a:sym typeface="Wingdings" pitchFamily="2" charset="2"/>
              </a:rPr>
              <a:t>Por otra parte, el colapso que dará lugar a la formación estelar no afecta a toda la nube, de modo global, sino que se produce localmente, en zonas muy especificas de la MC. De hecho, se ha observado que la </a:t>
            </a:r>
            <a:r>
              <a:rPr lang="es-MX" sz="1600" b="1" dirty="0" smtClean="0">
                <a:solidFill>
                  <a:srgbClr val="C00000"/>
                </a:solidFill>
                <a:sym typeface="Wingdings" pitchFamily="2" charset="2"/>
              </a:rPr>
              <a:t>eficiencia de la formación estelar en las GMC es muy baja</a:t>
            </a:r>
            <a:r>
              <a:rPr lang="es-MX" sz="1600" b="1" dirty="0" smtClean="0">
                <a:solidFill>
                  <a:schemeClr val="accent1">
                    <a:lumMod val="50000"/>
                  </a:schemeClr>
                </a:solidFill>
                <a:sym typeface="Wingdings" pitchFamily="2" charset="2"/>
              </a:rPr>
              <a:t>, y sólo una pequeña fracción de la masa de </a:t>
            </a:r>
            <a:r>
              <a:rPr lang="es-MX" sz="1600" b="1" dirty="0" smtClean="0">
                <a:solidFill>
                  <a:srgbClr val="C00000"/>
                </a:solidFill>
                <a:sym typeface="Wingdings" pitchFamily="2" charset="2"/>
              </a:rPr>
              <a:t>gas molecular &lt; 1-5% , se convierte en estrellas.</a:t>
            </a:r>
          </a:p>
        </p:txBody>
      </p:sp>
      <p:cxnSp>
        <p:nvCxnSpPr>
          <p:cNvPr id="21" name="20 Conector recto"/>
          <p:cNvCxnSpPr/>
          <p:nvPr/>
        </p:nvCxnSpPr>
        <p:spPr>
          <a:xfrm rot="5400000" flipH="1" flipV="1">
            <a:off x="7215206" y="714356"/>
            <a:ext cx="642942" cy="500066"/>
          </a:xfrm>
          <a:prstGeom prst="line">
            <a:avLst/>
          </a:prstGeom>
        </p:spPr>
        <p:style>
          <a:lnRef idx="2">
            <a:schemeClr val="accent1"/>
          </a:lnRef>
          <a:fillRef idx="0">
            <a:schemeClr val="accent1"/>
          </a:fillRef>
          <a:effectRef idx="1">
            <a:schemeClr val="accent1"/>
          </a:effectRef>
          <a:fontRef idx="minor">
            <a:schemeClr val="tx1"/>
          </a:fontRef>
        </p:style>
      </p:cxnSp>
      <p:cxnSp>
        <p:nvCxnSpPr>
          <p:cNvPr id="23" name="22 Conector recto"/>
          <p:cNvCxnSpPr>
            <a:stCxn id="11" idx="7"/>
          </p:cNvCxnSpPr>
          <p:nvPr/>
        </p:nvCxnSpPr>
        <p:spPr>
          <a:xfrm rot="5400000" flipH="1" flipV="1">
            <a:off x="7311004" y="862464"/>
            <a:ext cx="695251" cy="256161"/>
          </a:xfrm>
          <a:prstGeom prst="line">
            <a:avLst/>
          </a:prstGeom>
        </p:spPr>
        <p:style>
          <a:lnRef idx="2">
            <a:schemeClr val="accent1"/>
          </a:lnRef>
          <a:fillRef idx="0">
            <a:schemeClr val="accent1"/>
          </a:fillRef>
          <a:effectRef idx="1">
            <a:schemeClr val="accent1"/>
          </a:effectRef>
          <a:fontRef idx="minor">
            <a:schemeClr val="tx1"/>
          </a:fontRef>
        </p:style>
      </p:cxnSp>
      <p:sp>
        <p:nvSpPr>
          <p:cNvPr id="27" name="26 CuadroTexto"/>
          <p:cNvSpPr txBox="1"/>
          <p:nvPr/>
        </p:nvSpPr>
        <p:spPr>
          <a:xfrm>
            <a:off x="7715272" y="404664"/>
            <a:ext cx="928694" cy="369332"/>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s-MX" b="1" dirty="0" smtClean="0">
                <a:solidFill>
                  <a:srgbClr val="FF0000"/>
                </a:solidFill>
              </a:rPr>
              <a:t>CORES</a:t>
            </a:r>
            <a:endParaRPr lang="es-MX" b="1" dirty="0">
              <a:solidFill>
                <a:srgbClr val="FF0000"/>
              </a:solidFill>
            </a:endParaRPr>
          </a:p>
        </p:txBody>
      </p:sp>
      <p:grpSp>
        <p:nvGrpSpPr>
          <p:cNvPr id="34" name="33 Grupo"/>
          <p:cNvGrpSpPr/>
          <p:nvPr/>
        </p:nvGrpSpPr>
        <p:grpSpPr>
          <a:xfrm>
            <a:off x="-36512" y="5143512"/>
            <a:ext cx="4032447" cy="1571636"/>
            <a:chOff x="71438" y="5286388"/>
            <a:chExt cx="4179083" cy="1571636"/>
          </a:xfrm>
        </p:grpSpPr>
        <p:grpSp>
          <p:nvGrpSpPr>
            <p:cNvPr id="31" name="30 Grupo"/>
            <p:cNvGrpSpPr/>
            <p:nvPr/>
          </p:nvGrpSpPr>
          <p:grpSpPr>
            <a:xfrm>
              <a:off x="142843" y="5534585"/>
              <a:ext cx="4107678" cy="1323439"/>
              <a:chOff x="5143503" y="5429264"/>
              <a:chExt cx="4107678" cy="1323439"/>
            </a:xfrm>
          </p:grpSpPr>
          <p:sp>
            <p:nvSpPr>
              <p:cNvPr id="25" name="24 Rectángulo"/>
              <p:cNvSpPr/>
              <p:nvPr/>
            </p:nvSpPr>
            <p:spPr>
              <a:xfrm>
                <a:off x="5214942" y="5429264"/>
                <a:ext cx="2000264" cy="1323439"/>
              </a:xfrm>
              <a:prstGeom prst="rect">
                <a:avLst/>
              </a:prstGeom>
            </p:spPr>
            <p:txBody>
              <a:bodyPr wrap="square">
                <a:spAutoFit/>
              </a:bodyPr>
              <a:lstStyle/>
              <a:p>
                <a:pPr>
                  <a:buFont typeface="Arial" pitchFamily="34" charset="0"/>
                  <a:buChar char="•"/>
                </a:pPr>
                <a:r>
                  <a:rPr lang="es-MX" sz="1600" b="1" dirty="0" smtClean="0">
                    <a:solidFill>
                      <a:srgbClr val="00A800"/>
                    </a:solidFill>
                  </a:rPr>
                  <a:t>M ~ 0.3 –10 M</a:t>
                </a:r>
                <a:r>
                  <a:rPr lang="es-MX" sz="1600" b="1" baseline="-25000" dirty="0" smtClean="0">
                    <a:solidFill>
                      <a:srgbClr val="00A800"/>
                    </a:solidFill>
                    <a:sym typeface="Wingdings 2"/>
                  </a:rPr>
                  <a:t></a:t>
                </a:r>
                <a:endParaRPr lang="es-MX" sz="1600" b="1" dirty="0" smtClean="0">
                  <a:solidFill>
                    <a:srgbClr val="00A800"/>
                  </a:solidFill>
                </a:endParaRPr>
              </a:p>
              <a:p>
                <a:pPr>
                  <a:buFont typeface="Arial" pitchFamily="34" charset="0"/>
                  <a:buChar char="•"/>
                </a:pPr>
                <a:r>
                  <a:rPr lang="es-MX" sz="1600" b="1" dirty="0" smtClean="0">
                    <a:solidFill>
                      <a:srgbClr val="00A800"/>
                    </a:solidFill>
                  </a:rPr>
                  <a:t>D ~ 0.1- 0.5 pc</a:t>
                </a:r>
              </a:p>
              <a:p>
                <a:pPr>
                  <a:buFont typeface="Arial" pitchFamily="34" charset="0"/>
                  <a:buChar char="•"/>
                </a:pPr>
                <a:r>
                  <a:rPr lang="es-MX" sz="1600" b="1" dirty="0" smtClean="0">
                    <a:solidFill>
                      <a:srgbClr val="00A800"/>
                    </a:solidFill>
                  </a:rPr>
                  <a:t>n~ 10</a:t>
                </a:r>
                <a:r>
                  <a:rPr lang="es-MX" sz="1600" b="1" baseline="30000" dirty="0" smtClean="0">
                    <a:solidFill>
                      <a:srgbClr val="00A800"/>
                    </a:solidFill>
                  </a:rPr>
                  <a:t>4 </a:t>
                </a:r>
                <a:r>
                  <a:rPr lang="es-MX" sz="1600" b="1" dirty="0" smtClean="0">
                    <a:solidFill>
                      <a:srgbClr val="00A800"/>
                    </a:solidFill>
                  </a:rPr>
                  <a:t>- 10</a:t>
                </a:r>
                <a:r>
                  <a:rPr lang="es-MX" sz="1600" b="1" baseline="30000" dirty="0" smtClean="0">
                    <a:solidFill>
                      <a:srgbClr val="00A800"/>
                    </a:solidFill>
                  </a:rPr>
                  <a:t>5</a:t>
                </a:r>
                <a:r>
                  <a:rPr lang="es-MX" sz="1600" b="1" dirty="0" smtClean="0">
                    <a:solidFill>
                      <a:srgbClr val="00A800"/>
                    </a:solidFill>
                  </a:rPr>
                  <a:t> cm</a:t>
                </a:r>
                <a:r>
                  <a:rPr lang="es-MX" sz="1600" b="1" baseline="30000" dirty="0" smtClean="0">
                    <a:solidFill>
                      <a:srgbClr val="00A800"/>
                    </a:solidFill>
                  </a:rPr>
                  <a:t>-3</a:t>
                </a:r>
              </a:p>
              <a:p>
                <a:pPr>
                  <a:buFont typeface="Arial" pitchFamily="34" charset="0"/>
                  <a:buChar char="•"/>
                </a:pPr>
                <a:r>
                  <a:rPr lang="es-MX" sz="1600" b="1" dirty="0" smtClean="0">
                    <a:solidFill>
                      <a:srgbClr val="00A800"/>
                    </a:solidFill>
                  </a:rPr>
                  <a:t>T ~ 10  K</a:t>
                </a:r>
                <a:endParaRPr lang="es-MX" b="1" dirty="0" smtClean="0">
                  <a:solidFill>
                    <a:srgbClr val="00A800"/>
                  </a:solidFill>
                </a:endParaRPr>
              </a:p>
              <a:p>
                <a:pPr>
                  <a:buFont typeface="Arial" pitchFamily="34" charset="0"/>
                  <a:buChar char="•"/>
                </a:pPr>
                <a:r>
                  <a:rPr lang="es-MX" sz="1600" b="1" dirty="0" smtClean="0">
                    <a:solidFill>
                      <a:srgbClr val="00A800"/>
                    </a:solidFill>
                  </a:rPr>
                  <a:t>Asociación : T-Tauri</a:t>
                </a:r>
              </a:p>
            </p:txBody>
          </p:sp>
          <p:sp>
            <p:nvSpPr>
              <p:cNvPr id="28" name="27 Rectángulo"/>
              <p:cNvSpPr/>
              <p:nvPr/>
            </p:nvSpPr>
            <p:spPr>
              <a:xfrm>
                <a:off x="7250917" y="5429264"/>
                <a:ext cx="2000264" cy="1323439"/>
              </a:xfrm>
              <a:prstGeom prst="rect">
                <a:avLst/>
              </a:prstGeom>
            </p:spPr>
            <p:txBody>
              <a:bodyPr wrap="square">
                <a:spAutoFit/>
              </a:bodyPr>
              <a:lstStyle/>
              <a:p>
                <a:pPr>
                  <a:buFont typeface="Arial" pitchFamily="34" charset="0"/>
                  <a:buChar char="•"/>
                </a:pPr>
                <a:r>
                  <a:rPr lang="es-MX" sz="1600" b="1" dirty="0" smtClean="0">
                    <a:solidFill>
                      <a:srgbClr val="00A800"/>
                    </a:solidFill>
                  </a:rPr>
                  <a:t>M ~ 10 –10</a:t>
                </a:r>
                <a:r>
                  <a:rPr lang="es-MX" sz="1600" b="1" baseline="30000" dirty="0" smtClean="0">
                    <a:solidFill>
                      <a:srgbClr val="00A800"/>
                    </a:solidFill>
                  </a:rPr>
                  <a:t>3</a:t>
                </a:r>
                <a:r>
                  <a:rPr lang="es-MX" sz="1600" b="1" dirty="0" smtClean="0">
                    <a:solidFill>
                      <a:srgbClr val="00A800"/>
                    </a:solidFill>
                  </a:rPr>
                  <a:t> M</a:t>
                </a:r>
                <a:r>
                  <a:rPr lang="es-MX" sz="1600" b="1" baseline="-25000" dirty="0" smtClean="0">
                    <a:solidFill>
                      <a:srgbClr val="00A800"/>
                    </a:solidFill>
                    <a:sym typeface="Wingdings 2"/>
                  </a:rPr>
                  <a:t></a:t>
                </a:r>
                <a:endParaRPr lang="es-MX" sz="1600" b="1" dirty="0" smtClean="0">
                  <a:solidFill>
                    <a:srgbClr val="00A800"/>
                  </a:solidFill>
                </a:endParaRPr>
              </a:p>
              <a:p>
                <a:pPr>
                  <a:buFont typeface="Arial" pitchFamily="34" charset="0"/>
                  <a:buChar char="•"/>
                </a:pPr>
                <a:r>
                  <a:rPr lang="es-MX" sz="1600" b="1" dirty="0" smtClean="0">
                    <a:solidFill>
                      <a:srgbClr val="00A800"/>
                    </a:solidFill>
                  </a:rPr>
                  <a:t>D ~ 0.1- 3 pc</a:t>
                </a:r>
              </a:p>
              <a:p>
                <a:pPr>
                  <a:buFont typeface="Arial" pitchFamily="34" charset="0"/>
                  <a:buChar char="•"/>
                </a:pPr>
                <a:r>
                  <a:rPr lang="es-MX" sz="1600" b="1" dirty="0" smtClean="0">
                    <a:solidFill>
                      <a:srgbClr val="00A800"/>
                    </a:solidFill>
                  </a:rPr>
                  <a:t>n~ 10</a:t>
                </a:r>
                <a:r>
                  <a:rPr lang="es-MX" sz="1600" b="1" baseline="30000" dirty="0" smtClean="0">
                    <a:solidFill>
                      <a:srgbClr val="00A800"/>
                    </a:solidFill>
                  </a:rPr>
                  <a:t>4 </a:t>
                </a:r>
                <a:r>
                  <a:rPr lang="es-MX" sz="1600" b="1" dirty="0" smtClean="0">
                    <a:solidFill>
                      <a:srgbClr val="00A800"/>
                    </a:solidFill>
                  </a:rPr>
                  <a:t>- 10</a:t>
                </a:r>
                <a:r>
                  <a:rPr lang="es-MX" sz="1600" b="1" baseline="30000" dirty="0" smtClean="0">
                    <a:solidFill>
                      <a:srgbClr val="00A800"/>
                    </a:solidFill>
                  </a:rPr>
                  <a:t>6</a:t>
                </a:r>
                <a:r>
                  <a:rPr lang="es-MX" sz="1600" b="1" dirty="0" smtClean="0">
                    <a:solidFill>
                      <a:srgbClr val="00A800"/>
                    </a:solidFill>
                  </a:rPr>
                  <a:t> cm</a:t>
                </a:r>
                <a:r>
                  <a:rPr lang="es-MX" sz="1600" b="1" baseline="30000" dirty="0" smtClean="0">
                    <a:solidFill>
                      <a:srgbClr val="00A800"/>
                    </a:solidFill>
                  </a:rPr>
                  <a:t>-3</a:t>
                </a:r>
              </a:p>
              <a:p>
                <a:pPr>
                  <a:buFont typeface="Arial" pitchFamily="34" charset="0"/>
                  <a:buChar char="•"/>
                </a:pPr>
                <a:r>
                  <a:rPr lang="es-MX" sz="1600" b="1" dirty="0" smtClean="0">
                    <a:solidFill>
                      <a:srgbClr val="00A800"/>
                    </a:solidFill>
                  </a:rPr>
                  <a:t>T ~ 30-100  K</a:t>
                </a:r>
                <a:endParaRPr lang="es-MX" b="1" dirty="0" smtClean="0">
                  <a:solidFill>
                    <a:srgbClr val="00A800"/>
                  </a:solidFill>
                </a:endParaRPr>
              </a:p>
              <a:p>
                <a:pPr>
                  <a:buFont typeface="Arial" pitchFamily="34" charset="0"/>
                  <a:buChar char="•"/>
                </a:pPr>
                <a:r>
                  <a:rPr lang="es-MX" sz="1600" b="1" dirty="0" smtClean="0">
                    <a:solidFill>
                      <a:srgbClr val="00A800"/>
                    </a:solidFill>
                  </a:rPr>
                  <a:t>Asociación : OB</a:t>
                </a:r>
              </a:p>
            </p:txBody>
          </p:sp>
          <p:sp>
            <p:nvSpPr>
              <p:cNvPr id="29" name="28 Rectángulo"/>
              <p:cNvSpPr/>
              <p:nvPr/>
            </p:nvSpPr>
            <p:spPr>
              <a:xfrm>
                <a:off x="5143503" y="5429264"/>
                <a:ext cx="2018136" cy="128588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30" name="29 Rectángulo"/>
              <p:cNvSpPr/>
              <p:nvPr/>
            </p:nvSpPr>
            <p:spPr>
              <a:xfrm>
                <a:off x="7169914" y="5429264"/>
                <a:ext cx="1857388" cy="128588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sp>
          <p:nvSpPr>
            <p:cNvPr id="32" name="31 CuadroTexto"/>
            <p:cNvSpPr txBox="1"/>
            <p:nvPr/>
          </p:nvSpPr>
          <p:spPr>
            <a:xfrm>
              <a:off x="71438" y="5286388"/>
              <a:ext cx="2000232" cy="307777"/>
            </a:xfrm>
            <a:prstGeom prst="rect">
              <a:avLst/>
            </a:prstGeom>
            <a:noFill/>
          </p:spPr>
          <p:txBody>
            <a:bodyPr wrap="square" rtlCol="0">
              <a:spAutoFit/>
            </a:bodyPr>
            <a:lstStyle/>
            <a:p>
              <a:r>
                <a:rPr lang="es-MX" sz="1400" b="1" dirty="0" smtClean="0">
                  <a:solidFill>
                    <a:srgbClr val="C00000"/>
                  </a:solidFill>
                </a:rPr>
                <a:t>CORE en Nubes Oscura</a:t>
              </a:r>
              <a:endParaRPr lang="es-MX" sz="1400" b="1" dirty="0">
                <a:solidFill>
                  <a:srgbClr val="C00000"/>
                </a:solidFill>
              </a:endParaRPr>
            </a:p>
          </p:txBody>
        </p:sp>
        <p:sp>
          <p:nvSpPr>
            <p:cNvPr id="33" name="32 CuadroTexto"/>
            <p:cNvSpPr txBox="1"/>
            <p:nvPr/>
          </p:nvSpPr>
          <p:spPr>
            <a:xfrm>
              <a:off x="2143140" y="5286388"/>
              <a:ext cx="2000232" cy="307777"/>
            </a:xfrm>
            <a:prstGeom prst="rect">
              <a:avLst/>
            </a:prstGeom>
            <a:noFill/>
          </p:spPr>
          <p:txBody>
            <a:bodyPr wrap="square" rtlCol="0">
              <a:spAutoFit/>
            </a:bodyPr>
            <a:lstStyle/>
            <a:p>
              <a:r>
                <a:rPr lang="es-MX" sz="1400" b="1" dirty="0" smtClean="0">
                  <a:solidFill>
                    <a:srgbClr val="C00000"/>
                  </a:solidFill>
                </a:rPr>
                <a:t>CORE en GMC</a:t>
              </a:r>
              <a:endParaRPr lang="es-MX" sz="1400" b="1" dirty="0">
                <a:solidFill>
                  <a:srgbClr val="C00000"/>
                </a:solidFill>
              </a:endParaRPr>
            </a:p>
          </p:txBody>
        </p:sp>
      </p:grpSp>
      <p:cxnSp>
        <p:nvCxnSpPr>
          <p:cNvPr id="45" name="44 Conector recto"/>
          <p:cNvCxnSpPr>
            <a:stCxn id="8" idx="1"/>
          </p:cNvCxnSpPr>
          <p:nvPr/>
        </p:nvCxnSpPr>
        <p:spPr>
          <a:xfrm rot="5400000" flipH="1" flipV="1">
            <a:off x="6924223" y="547121"/>
            <a:ext cx="766689" cy="958285"/>
          </a:xfrm>
          <a:prstGeom prst="line">
            <a:avLst/>
          </a:prstGeom>
        </p:spPr>
        <p:style>
          <a:lnRef idx="2">
            <a:schemeClr val="accent1"/>
          </a:lnRef>
          <a:fillRef idx="0">
            <a:schemeClr val="accent1"/>
          </a:fillRef>
          <a:effectRef idx="1">
            <a:schemeClr val="accent1"/>
          </a:effectRef>
          <a:fontRef idx="minor">
            <a:schemeClr val="tx1"/>
          </a:fontRef>
        </p:style>
      </p:cxnSp>
      <p:cxnSp>
        <p:nvCxnSpPr>
          <p:cNvPr id="47" name="46 Conector recto"/>
          <p:cNvCxnSpPr>
            <a:stCxn id="9" idx="1"/>
          </p:cNvCxnSpPr>
          <p:nvPr/>
        </p:nvCxnSpPr>
        <p:spPr>
          <a:xfrm rot="5400000" flipH="1" flipV="1">
            <a:off x="7115818" y="66184"/>
            <a:ext cx="94157" cy="1247627"/>
          </a:xfrm>
          <a:prstGeom prst="line">
            <a:avLst/>
          </a:prstGeom>
        </p:spPr>
        <p:style>
          <a:lnRef idx="2">
            <a:schemeClr val="accent1"/>
          </a:lnRef>
          <a:fillRef idx="0">
            <a:schemeClr val="accent1"/>
          </a:fillRef>
          <a:effectRef idx="1">
            <a:schemeClr val="accent1"/>
          </a:effectRef>
          <a:fontRef idx="minor">
            <a:schemeClr val="tx1"/>
          </a:fontRef>
        </p:style>
      </p:cxnSp>
      <p:sp>
        <p:nvSpPr>
          <p:cNvPr id="49" name="48 CuadroTexto"/>
          <p:cNvSpPr txBox="1"/>
          <p:nvPr/>
        </p:nvSpPr>
        <p:spPr>
          <a:xfrm>
            <a:off x="3857620" y="5214950"/>
            <a:ext cx="5143504" cy="1569660"/>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just"/>
            <a:r>
              <a:rPr lang="es-MX" sz="1600" b="1" dirty="0" smtClean="0">
                <a:solidFill>
                  <a:schemeClr val="accent1">
                    <a:lumMod val="50000"/>
                  </a:schemeClr>
                </a:solidFill>
              </a:rPr>
              <a:t>Las regiones HI son mantenidas por balance de presión (P=Gravedad). En las MC la situación dinámica es distinta:</a:t>
            </a:r>
          </a:p>
          <a:p>
            <a:pPr algn="just">
              <a:buFont typeface="Wingdings" pitchFamily="2" charset="2"/>
              <a:buChar char="ü"/>
            </a:pPr>
            <a:r>
              <a:rPr lang="es-MX" sz="1600" b="1" dirty="0" smtClean="0">
                <a:solidFill>
                  <a:schemeClr val="accent1">
                    <a:lumMod val="50000"/>
                  </a:schemeClr>
                </a:solidFill>
              </a:rPr>
              <a:t>La principal  fuerza es la gravedad</a:t>
            </a:r>
          </a:p>
          <a:p>
            <a:pPr algn="just">
              <a:buFont typeface="Wingdings" pitchFamily="2" charset="2"/>
              <a:buChar char="ü"/>
            </a:pPr>
            <a:r>
              <a:rPr lang="es-MX" sz="1600" b="1" dirty="0" smtClean="0">
                <a:solidFill>
                  <a:schemeClr val="accent1">
                    <a:lumMod val="50000"/>
                  </a:schemeClr>
                </a:solidFill>
              </a:rPr>
              <a:t>mientras que la presión interna debida al movimiento del gas no es importante .</a:t>
            </a:r>
            <a:endParaRPr lang="es-MX" sz="1600" b="1" dirty="0" smtClean="0">
              <a:solidFill>
                <a:schemeClr val="accent1">
                  <a:lumMod val="50000"/>
                </a:schemeClr>
              </a:solidFill>
              <a:sym typeface="Wingdings" pitchFamily="2" charset="2"/>
            </a:endParaRPr>
          </a:p>
          <a:p>
            <a:pPr algn="just"/>
            <a:r>
              <a:rPr lang="es-MX" sz="1600" b="1" u="sng" dirty="0" smtClean="0">
                <a:solidFill>
                  <a:srgbClr val="009E00"/>
                </a:solidFill>
                <a:sym typeface="Wingdings" pitchFamily="2" charset="2"/>
              </a:rPr>
              <a:t>¿Qué mantiene a la nube  frente al colapso gravitatorio?</a:t>
            </a:r>
            <a:endParaRPr lang="es-MX" sz="1600" b="1" u="sng" dirty="0">
              <a:solidFill>
                <a:srgbClr val="009E00"/>
              </a:solidFill>
            </a:endParaRPr>
          </a:p>
        </p:txBody>
      </p:sp>
      <p:sp>
        <p:nvSpPr>
          <p:cNvPr id="50" name="49 Flecha derecha"/>
          <p:cNvSpPr/>
          <p:nvPr/>
        </p:nvSpPr>
        <p:spPr>
          <a:xfrm>
            <a:off x="8786842" y="6500834"/>
            <a:ext cx="357158" cy="357166"/>
          </a:xfrm>
          <a:prstGeom prst="right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es-MX" dirty="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
          <p:cNvPicPr>
            <a:picLocks noChangeAspect="1" noChangeArrowheads="1"/>
          </p:cNvPicPr>
          <p:nvPr/>
        </p:nvPicPr>
        <p:blipFill>
          <a:blip r:embed="rId3" cstate="print"/>
          <a:srcRect/>
          <a:stretch>
            <a:fillRect/>
          </a:stretch>
        </p:blipFill>
        <p:spPr bwMode="auto">
          <a:xfrm>
            <a:off x="5536788" y="71414"/>
            <a:ext cx="3892995" cy="5028750"/>
          </a:xfrm>
          <a:prstGeom prst="rect">
            <a:avLst/>
          </a:prstGeom>
          <a:noFill/>
          <a:ln w="9525">
            <a:noFill/>
            <a:miter lim="800000"/>
            <a:headEnd/>
            <a:tailEnd/>
          </a:ln>
        </p:spPr>
      </p:pic>
      <p:sp>
        <p:nvSpPr>
          <p:cNvPr id="35" name="34 Rectángulo"/>
          <p:cNvSpPr/>
          <p:nvPr/>
        </p:nvSpPr>
        <p:spPr>
          <a:xfrm>
            <a:off x="-540568" y="-171400"/>
            <a:ext cx="6336704" cy="2808312"/>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GB" dirty="0"/>
          </a:p>
        </p:txBody>
      </p:sp>
      <p:sp>
        <p:nvSpPr>
          <p:cNvPr id="3" name="2 CuadroTexto"/>
          <p:cNvSpPr txBox="1"/>
          <p:nvPr/>
        </p:nvSpPr>
        <p:spPr>
          <a:xfrm>
            <a:off x="0" y="0"/>
            <a:ext cx="5643570" cy="584775"/>
          </a:xfrm>
          <a:prstGeom prst="rect">
            <a:avLst/>
          </a:prstGeom>
          <a:noFill/>
        </p:spPr>
        <p:txBody>
          <a:bodyPr wrap="square" rtlCol="0">
            <a:spAutoFit/>
          </a:bodyPr>
          <a:lstStyle/>
          <a:p>
            <a:pPr>
              <a:buFont typeface="Wingdings" pitchFamily="2" charset="2"/>
              <a:buChar char="q"/>
            </a:pPr>
            <a:r>
              <a:rPr lang="es-MX" sz="1600" b="1" dirty="0" smtClean="0">
                <a:solidFill>
                  <a:schemeClr val="tx2">
                    <a:lumMod val="50000"/>
                  </a:schemeClr>
                </a:solidFill>
              </a:rPr>
              <a:t>¿Cual es el mecanismo que soporta a las MC frente al colapso gravitatorio?</a:t>
            </a:r>
            <a:endParaRPr lang="es-MX" sz="1600" b="1" dirty="0">
              <a:solidFill>
                <a:schemeClr val="tx2">
                  <a:lumMod val="50000"/>
                </a:schemeClr>
              </a:solidFill>
            </a:endParaRPr>
          </a:p>
        </p:txBody>
      </p:sp>
      <p:sp>
        <p:nvSpPr>
          <p:cNvPr id="4" name="3 Flecha abajo"/>
          <p:cNvSpPr/>
          <p:nvPr/>
        </p:nvSpPr>
        <p:spPr>
          <a:xfrm>
            <a:off x="1500166" y="357166"/>
            <a:ext cx="357190" cy="214314"/>
          </a:xfrm>
          <a:prstGeom prst="down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es-MX" dirty="0"/>
          </a:p>
        </p:txBody>
      </p:sp>
      <p:sp>
        <p:nvSpPr>
          <p:cNvPr id="5" name="4 CuadroTexto"/>
          <p:cNvSpPr txBox="1"/>
          <p:nvPr/>
        </p:nvSpPr>
        <p:spPr>
          <a:xfrm>
            <a:off x="571472" y="571480"/>
            <a:ext cx="5072098" cy="584775"/>
          </a:xfrm>
          <a:prstGeom prst="rect">
            <a:avLst/>
          </a:prstGeom>
          <a:noFill/>
        </p:spPr>
        <p:txBody>
          <a:bodyPr wrap="square" rtlCol="0">
            <a:spAutoFit/>
          </a:bodyPr>
          <a:lstStyle/>
          <a:p>
            <a:pPr algn="just"/>
            <a:r>
              <a:rPr lang="es-MX" sz="1600" b="1" dirty="0" smtClean="0">
                <a:solidFill>
                  <a:srgbClr val="C00000"/>
                </a:solidFill>
              </a:rPr>
              <a:t>Parece ser que es la turbulencia del gas, aunque el papel de los campos magnéticos no está claro</a:t>
            </a:r>
            <a:endParaRPr lang="es-MX" sz="1600" b="1" dirty="0">
              <a:solidFill>
                <a:srgbClr val="C00000"/>
              </a:solidFill>
            </a:endParaRPr>
          </a:p>
        </p:txBody>
      </p:sp>
      <p:sp>
        <p:nvSpPr>
          <p:cNvPr id="6" name="5 CuadroTexto"/>
          <p:cNvSpPr txBox="1"/>
          <p:nvPr/>
        </p:nvSpPr>
        <p:spPr>
          <a:xfrm>
            <a:off x="0" y="1214422"/>
            <a:ext cx="4714908" cy="338554"/>
          </a:xfrm>
          <a:prstGeom prst="rect">
            <a:avLst/>
          </a:prstGeom>
          <a:noFill/>
        </p:spPr>
        <p:txBody>
          <a:bodyPr wrap="square" rtlCol="0">
            <a:spAutoFit/>
          </a:bodyPr>
          <a:lstStyle/>
          <a:p>
            <a:pPr>
              <a:buFont typeface="Wingdings" pitchFamily="2" charset="2"/>
              <a:buChar char="q"/>
            </a:pPr>
            <a:r>
              <a:rPr lang="es-MX" sz="1600" b="1" dirty="0" smtClean="0">
                <a:solidFill>
                  <a:schemeClr val="tx2">
                    <a:lumMod val="50000"/>
                  </a:schemeClr>
                </a:solidFill>
              </a:rPr>
              <a:t>¿Quien alimenta la turbulencia?  </a:t>
            </a:r>
            <a:endParaRPr lang="es-MX" sz="1600" b="1" dirty="0">
              <a:solidFill>
                <a:srgbClr val="C00000"/>
              </a:solidFill>
            </a:endParaRPr>
          </a:p>
        </p:txBody>
      </p:sp>
      <p:sp>
        <p:nvSpPr>
          <p:cNvPr id="8" name="7 CuadroTexto"/>
          <p:cNvSpPr txBox="1"/>
          <p:nvPr/>
        </p:nvSpPr>
        <p:spPr>
          <a:xfrm>
            <a:off x="214282" y="2071678"/>
            <a:ext cx="5429288" cy="523220"/>
          </a:xfrm>
          <a:prstGeom prst="rect">
            <a:avLst/>
          </a:prstGeom>
          <a:noFill/>
        </p:spPr>
        <p:txBody>
          <a:bodyPr wrap="square" rtlCol="0">
            <a:spAutoFit/>
          </a:bodyPr>
          <a:lstStyle/>
          <a:p>
            <a:pPr algn="ctr"/>
            <a:r>
              <a:rPr lang="es-MX" sz="1400" b="1" dirty="0" smtClean="0">
                <a:solidFill>
                  <a:srgbClr val="009E00"/>
                </a:solidFill>
              </a:rPr>
              <a:t>Cuando en alguna zona se pierde el equilibrio =&gt;  nube colapsa =&gt; formación estelar.</a:t>
            </a:r>
            <a:endParaRPr lang="es-MX" sz="1400" b="1" dirty="0">
              <a:solidFill>
                <a:srgbClr val="009E00"/>
              </a:solidFill>
            </a:endParaRPr>
          </a:p>
        </p:txBody>
      </p:sp>
      <p:sp>
        <p:nvSpPr>
          <p:cNvPr id="9" name="8 CuadroTexto"/>
          <p:cNvSpPr txBox="1"/>
          <p:nvPr/>
        </p:nvSpPr>
        <p:spPr>
          <a:xfrm>
            <a:off x="142844" y="2699628"/>
            <a:ext cx="3428992"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s-MX" b="1" dirty="0" smtClean="0">
                <a:solidFill>
                  <a:srgbClr val="009E00"/>
                </a:solidFill>
              </a:rPr>
              <a:t>Formación y destrucción de MC:</a:t>
            </a:r>
            <a:endParaRPr lang="es-MX" b="1" dirty="0">
              <a:solidFill>
                <a:srgbClr val="009E00"/>
              </a:solidFill>
            </a:endParaRPr>
          </a:p>
        </p:txBody>
      </p:sp>
      <p:sp>
        <p:nvSpPr>
          <p:cNvPr id="10" name="9 CuadroTexto"/>
          <p:cNvSpPr txBox="1"/>
          <p:nvPr/>
        </p:nvSpPr>
        <p:spPr>
          <a:xfrm>
            <a:off x="142844" y="3143248"/>
            <a:ext cx="5643602" cy="2062103"/>
          </a:xfrm>
          <a:prstGeom prst="rect">
            <a:avLst/>
          </a:prstGeom>
          <a:ln/>
        </p:spPr>
        <p:style>
          <a:lnRef idx="2">
            <a:schemeClr val="accent2"/>
          </a:lnRef>
          <a:fillRef idx="1">
            <a:schemeClr val="lt1"/>
          </a:fillRef>
          <a:effectRef idx="0">
            <a:schemeClr val="accent2"/>
          </a:effectRef>
          <a:fontRef idx="minor">
            <a:schemeClr val="dk1"/>
          </a:fontRef>
        </p:style>
        <p:txBody>
          <a:bodyPr wrap="square" rtlCol="0">
            <a:spAutoFit/>
          </a:bodyPr>
          <a:lstStyle/>
          <a:p>
            <a:pPr algn="just"/>
            <a:r>
              <a:rPr lang="es-MX" sz="1600" b="1" u="sng" dirty="0" smtClean="0">
                <a:solidFill>
                  <a:srgbClr val="C00000"/>
                </a:solidFill>
              </a:rPr>
              <a:t>Formación:</a:t>
            </a:r>
            <a:r>
              <a:rPr lang="es-MX" sz="1600" b="1" dirty="0" smtClean="0">
                <a:solidFill>
                  <a:srgbClr val="C00000"/>
                </a:solidFill>
              </a:rPr>
              <a:t> </a:t>
            </a:r>
            <a:r>
              <a:rPr lang="es-MX" sz="1600" b="1" dirty="0" smtClean="0">
                <a:solidFill>
                  <a:srgbClr val="009E00"/>
                </a:solidFill>
              </a:rPr>
              <a:t>Se cree debida a la acumulación de muchos grumos individuales  (posiblemente HI) que se unen por gravedad, o bien debido al acumulamiento de marea de los brazos espirales. Al aumentar la densidad =&gt; formación de H</a:t>
            </a:r>
            <a:r>
              <a:rPr lang="es-MX" sz="1600" b="1" baseline="-25000" dirty="0" smtClean="0">
                <a:solidFill>
                  <a:srgbClr val="009E00"/>
                </a:solidFill>
              </a:rPr>
              <a:t>2</a:t>
            </a:r>
            <a:r>
              <a:rPr lang="es-MX" sz="1600" b="1" dirty="0" smtClean="0">
                <a:solidFill>
                  <a:srgbClr val="009E00"/>
                </a:solidFill>
              </a:rPr>
              <a:t> .</a:t>
            </a:r>
          </a:p>
          <a:p>
            <a:pPr algn="just"/>
            <a:r>
              <a:rPr lang="es-MX" sz="1600" b="1" u="sng" dirty="0" smtClean="0">
                <a:solidFill>
                  <a:srgbClr val="C00000"/>
                </a:solidFill>
              </a:rPr>
              <a:t>Destrucción: </a:t>
            </a:r>
            <a:r>
              <a:rPr lang="es-MX" sz="1600" b="1" dirty="0" smtClean="0">
                <a:solidFill>
                  <a:schemeClr val="accent1">
                    <a:lumMod val="50000"/>
                  </a:schemeClr>
                </a:solidFill>
              </a:rPr>
              <a:t>Tiempo de vida de una MC~ 3-5 x 10</a:t>
            </a:r>
            <a:r>
              <a:rPr lang="es-MX" sz="1600" b="1" baseline="30000" dirty="0" smtClean="0">
                <a:solidFill>
                  <a:schemeClr val="accent1">
                    <a:lumMod val="50000"/>
                  </a:schemeClr>
                </a:solidFill>
              </a:rPr>
              <a:t>7</a:t>
            </a:r>
            <a:r>
              <a:rPr lang="es-MX" sz="1600" b="1" dirty="0" smtClean="0">
                <a:solidFill>
                  <a:schemeClr val="accent1">
                    <a:lumMod val="50000"/>
                  </a:schemeClr>
                </a:solidFill>
              </a:rPr>
              <a:t> años =&gt; Se cree que se destruyen debido a los fuertes vientos y al calentamiento radiativo asociados con las estrellas muy jóvenes y masivas.</a:t>
            </a:r>
            <a:endParaRPr lang="es-MX" sz="1600" b="1" dirty="0">
              <a:solidFill>
                <a:schemeClr val="accent1">
                  <a:lumMod val="50000"/>
                </a:schemeClr>
              </a:solidFill>
            </a:endParaRPr>
          </a:p>
        </p:txBody>
      </p:sp>
      <p:sp>
        <p:nvSpPr>
          <p:cNvPr id="11" name="10 Flecha abajo"/>
          <p:cNvSpPr/>
          <p:nvPr/>
        </p:nvSpPr>
        <p:spPr>
          <a:xfrm>
            <a:off x="2643174" y="1928802"/>
            <a:ext cx="357190" cy="214314"/>
          </a:xfrm>
          <a:prstGeom prst="down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es-MX" dirty="0"/>
          </a:p>
        </p:txBody>
      </p:sp>
      <p:sp>
        <p:nvSpPr>
          <p:cNvPr id="12" name="11 CuadroTexto"/>
          <p:cNvSpPr txBox="1"/>
          <p:nvPr/>
        </p:nvSpPr>
        <p:spPr>
          <a:xfrm>
            <a:off x="214314" y="5286388"/>
            <a:ext cx="5572132" cy="954107"/>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just"/>
            <a:r>
              <a:rPr lang="es-MX" sz="1400" b="1" dirty="0" smtClean="0">
                <a:solidFill>
                  <a:schemeClr val="tx2">
                    <a:lumMod val="50000"/>
                  </a:schemeClr>
                </a:solidFill>
              </a:rPr>
              <a:t>Si la masa de gas molecular de nuestra galaxia es ~ 3 x 10</a:t>
            </a:r>
            <a:r>
              <a:rPr lang="es-MX" sz="1400" b="1" baseline="30000" dirty="0" smtClean="0">
                <a:solidFill>
                  <a:schemeClr val="tx2">
                    <a:lumMod val="50000"/>
                  </a:schemeClr>
                </a:solidFill>
              </a:rPr>
              <a:t>9</a:t>
            </a:r>
            <a:r>
              <a:rPr lang="es-MX" sz="1400" b="1" dirty="0" smtClean="0">
                <a:solidFill>
                  <a:schemeClr val="tx2">
                    <a:lumMod val="50000"/>
                  </a:schemeClr>
                </a:solidFill>
              </a:rPr>
              <a:t> M</a:t>
            </a:r>
            <a:r>
              <a:rPr lang="es-MX" sz="1400" b="1" baseline="-25000" dirty="0" smtClean="0">
                <a:solidFill>
                  <a:schemeClr val="tx2">
                    <a:lumMod val="50000"/>
                  </a:schemeClr>
                </a:solidFill>
                <a:sym typeface="Wingdings 2"/>
              </a:rPr>
              <a:t></a:t>
            </a:r>
            <a:r>
              <a:rPr lang="es-MX" sz="1400" b="1" dirty="0" smtClean="0">
                <a:solidFill>
                  <a:schemeClr val="tx2">
                    <a:lumMod val="50000"/>
                  </a:schemeClr>
                </a:solidFill>
              </a:rPr>
              <a:t>, y una GMC vive en promedio 3 x 10</a:t>
            </a:r>
            <a:r>
              <a:rPr lang="es-MX" sz="1400" b="1" baseline="30000" dirty="0" smtClean="0">
                <a:solidFill>
                  <a:schemeClr val="tx2">
                    <a:lumMod val="50000"/>
                  </a:schemeClr>
                </a:solidFill>
              </a:rPr>
              <a:t>7 </a:t>
            </a:r>
            <a:r>
              <a:rPr lang="es-MX" sz="1400" b="1" dirty="0" smtClean="0">
                <a:solidFill>
                  <a:schemeClr val="tx2">
                    <a:lumMod val="50000"/>
                  </a:schemeClr>
                </a:solidFill>
              </a:rPr>
              <a:t>años, y convierte ~ 3% de su masa en estrellas, ¿Cuál será el ritmo de formación estelar (SFR) promedio de la galaxia = número de estrellas formadas por año?</a:t>
            </a:r>
            <a:endParaRPr lang="es-MX" sz="1400" b="1" dirty="0">
              <a:solidFill>
                <a:schemeClr val="tx2">
                  <a:lumMod val="50000"/>
                </a:schemeClr>
              </a:solidFill>
            </a:endParaRPr>
          </a:p>
        </p:txBody>
      </p:sp>
      <p:graphicFrame>
        <p:nvGraphicFramePr>
          <p:cNvPr id="13" name="12 Objeto"/>
          <p:cNvGraphicFramePr>
            <a:graphicFrameLocks noChangeAspect="1"/>
          </p:cNvGraphicFramePr>
          <p:nvPr/>
        </p:nvGraphicFramePr>
        <p:xfrm>
          <a:off x="1571604" y="6286520"/>
          <a:ext cx="2714644" cy="517823"/>
        </p:xfrm>
        <a:graphic>
          <a:graphicData uri="http://schemas.openxmlformats.org/presentationml/2006/ole">
            <mc:AlternateContent xmlns:mc="http://schemas.openxmlformats.org/markup-compatibility/2006">
              <mc:Choice xmlns:v="urn:schemas-microsoft-com:vml" Requires="v">
                <p:oleObj spid="_x0000_s24659" name="Ecuación" r:id="rId4" imgW="2197080" imgH="419040" progId="Equation.3">
                  <p:embed/>
                </p:oleObj>
              </mc:Choice>
              <mc:Fallback>
                <p:oleObj name="Ecuación" r:id="rId4" imgW="2197080" imgH="419040" progId="Equation.3">
                  <p:embed/>
                  <p:pic>
                    <p:nvPicPr>
                      <p:cNvPr id="0"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71604" y="6286520"/>
                        <a:ext cx="2714644" cy="517823"/>
                      </a:xfrm>
                      <a:prstGeom prst="rect">
                        <a:avLst/>
                      </a:prstGeom>
                      <a:noFill/>
                      <a:ln w="9525">
                        <a:solidFill>
                          <a:srgbClr val="80000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 name="13 CuadroTexto"/>
          <p:cNvSpPr txBox="1"/>
          <p:nvPr/>
        </p:nvSpPr>
        <p:spPr>
          <a:xfrm>
            <a:off x="6000792" y="0"/>
            <a:ext cx="3643306" cy="261610"/>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s-MX" sz="1100" b="1" dirty="0" smtClean="0">
                <a:solidFill>
                  <a:srgbClr val="C00000"/>
                </a:solidFill>
              </a:rPr>
              <a:t>Resumen de las propiedades del las MC galácticas</a:t>
            </a:r>
            <a:endParaRPr lang="es-MX" sz="1100" b="1" dirty="0">
              <a:solidFill>
                <a:srgbClr val="C00000"/>
              </a:solidFill>
            </a:endParaRPr>
          </a:p>
        </p:txBody>
      </p:sp>
      <p:sp>
        <p:nvSpPr>
          <p:cNvPr id="16" name="15 CuadroTexto"/>
          <p:cNvSpPr txBox="1"/>
          <p:nvPr/>
        </p:nvSpPr>
        <p:spPr>
          <a:xfrm>
            <a:off x="500034" y="1500174"/>
            <a:ext cx="5143536" cy="584775"/>
          </a:xfrm>
          <a:prstGeom prst="rect">
            <a:avLst/>
          </a:prstGeom>
          <a:noFill/>
        </p:spPr>
        <p:txBody>
          <a:bodyPr wrap="square" rtlCol="0">
            <a:spAutoFit/>
          </a:bodyPr>
          <a:lstStyle/>
          <a:p>
            <a:pPr algn="just"/>
            <a:r>
              <a:rPr lang="es-MX" sz="1600" b="1" dirty="0" smtClean="0">
                <a:solidFill>
                  <a:srgbClr val="C00000"/>
                </a:solidFill>
              </a:rPr>
              <a:t>los vientos estelares de las estrellas recién nacidas son buenos candidatos</a:t>
            </a:r>
            <a:endParaRPr lang="es-MX" sz="1600" dirty="0"/>
          </a:p>
        </p:txBody>
      </p:sp>
      <p:sp>
        <p:nvSpPr>
          <p:cNvPr id="19" name="18 Forma libre"/>
          <p:cNvSpPr/>
          <p:nvPr/>
        </p:nvSpPr>
        <p:spPr>
          <a:xfrm>
            <a:off x="6018663" y="5157192"/>
            <a:ext cx="3152633" cy="1596788"/>
          </a:xfrm>
          <a:custGeom>
            <a:avLst/>
            <a:gdLst>
              <a:gd name="connsiteX0" fmla="*/ 2251880 w 3152633"/>
              <a:gd name="connsiteY0" fmla="*/ 122830 h 1596788"/>
              <a:gd name="connsiteX1" fmla="*/ 2169994 w 3152633"/>
              <a:gd name="connsiteY1" fmla="*/ 95534 h 1596788"/>
              <a:gd name="connsiteX2" fmla="*/ 2129050 w 3152633"/>
              <a:gd name="connsiteY2" fmla="*/ 81886 h 1596788"/>
              <a:gd name="connsiteX3" fmla="*/ 2074459 w 3152633"/>
              <a:gd name="connsiteY3" fmla="*/ 68239 h 1596788"/>
              <a:gd name="connsiteX4" fmla="*/ 2033516 w 3152633"/>
              <a:gd name="connsiteY4" fmla="*/ 54591 h 1596788"/>
              <a:gd name="connsiteX5" fmla="*/ 1897038 w 3152633"/>
              <a:gd name="connsiteY5" fmla="*/ 27295 h 1596788"/>
              <a:gd name="connsiteX6" fmla="*/ 1787856 w 3152633"/>
              <a:gd name="connsiteY6" fmla="*/ 0 h 1596788"/>
              <a:gd name="connsiteX7" fmla="*/ 1296537 w 3152633"/>
              <a:gd name="connsiteY7" fmla="*/ 13648 h 1596788"/>
              <a:gd name="connsiteX8" fmla="*/ 1255594 w 3152633"/>
              <a:gd name="connsiteY8" fmla="*/ 40943 h 1596788"/>
              <a:gd name="connsiteX9" fmla="*/ 1214650 w 3152633"/>
              <a:gd name="connsiteY9" fmla="*/ 54591 h 1596788"/>
              <a:gd name="connsiteX10" fmla="*/ 1160059 w 3152633"/>
              <a:gd name="connsiteY10" fmla="*/ 81886 h 1596788"/>
              <a:gd name="connsiteX11" fmla="*/ 1064525 w 3152633"/>
              <a:gd name="connsiteY11" fmla="*/ 150125 h 1596788"/>
              <a:gd name="connsiteX12" fmla="*/ 1009934 w 3152633"/>
              <a:gd name="connsiteY12" fmla="*/ 191068 h 1596788"/>
              <a:gd name="connsiteX13" fmla="*/ 914400 w 3152633"/>
              <a:gd name="connsiteY13" fmla="*/ 218364 h 1596788"/>
              <a:gd name="connsiteX14" fmla="*/ 873456 w 3152633"/>
              <a:gd name="connsiteY14" fmla="*/ 245659 h 1596788"/>
              <a:gd name="connsiteX15" fmla="*/ 859809 w 3152633"/>
              <a:gd name="connsiteY15" fmla="*/ 286603 h 1596788"/>
              <a:gd name="connsiteX16" fmla="*/ 777922 w 3152633"/>
              <a:gd name="connsiteY16" fmla="*/ 341194 h 1596788"/>
              <a:gd name="connsiteX17" fmla="*/ 723331 w 3152633"/>
              <a:gd name="connsiteY17" fmla="*/ 382137 h 1596788"/>
              <a:gd name="connsiteX18" fmla="*/ 682388 w 3152633"/>
              <a:gd name="connsiteY18" fmla="*/ 395785 h 1596788"/>
              <a:gd name="connsiteX19" fmla="*/ 627797 w 3152633"/>
              <a:gd name="connsiteY19" fmla="*/ 477671 h 1596788"/>
              <a:gd name="connsiteX20" fmla="*/ 586853 w 3152633"/>
              <a:gd name="connsiteY20" fmla="*/ 504967 h 1596788"/>
              <a:gd name="connsiteX21" fmla="*/ 464024 w 3152633"/>
              <a:gd name="connsiteY21" fmla="*/ 559558 h 1596788"/>
              <a:gd name="connsiteX22" fmla="*/ 423080 w 3152633"/>
              <a:gd name="connsiteY22" fmla="*/ 600501 h 1596788"/>
              <a:gd name="connsiteX23" fmla="*/ 382137 w 3152633"/>
              <a:gd name="connsiteY23" fmla="*/ 614149 h 1596788"/>
              <a:gd name="connsiteX24" fmla="*/ 354841 w 3152633"/>
              <a:gd name="connsiteY24" fmla="*/ 655092 h 1596788"/>
              <a:gd name="connsiteX25" fmla="*/ 272955 w 3152633"/>
              <a:gd name="connsiteY25" fmla="*/ 709683 h 1596788"/>
              <a:gd name="connsiteX26" fmla="*/ 259307 w 3152633"/>
              <a:gd name="connsiteY26" fmla="*/ 750627 h 1596788"/>
              <a:gd name="connsiteX27" fmla="*/ 218364 w 3152633"/>
              <a:gd name="connsiteY27" fmla="*/ 764274 h 1596788"/>
              <a:gd name="connsiteX28" fmla="*/ 150125 w 3152633"/>
              <a:gd name="connsiteY28" fmla="*/ 791570 h 1596788"/>
              <a:gd name="connsiteX29" fmla="*/ 40943 w 3152633"/>
              <a:gd name="connsiteY29" fmla="*/ 818865 h 1596788"/>
              <a:gd name="connsiteX30" fmla="*/ 0 w 3152633"/>
              <a:gd name="connsiteY30" fmla="*/ 832513 h 1596788"/>
              <a:gd name="connsiteX31" fmla="*/ 27295 w 3152633"/>
              <a:gd name="connsiteY31" fmla="*/ 955343 h 1596788"/>
              <a:gd name="connsiteX32" fmla="*/ 54591 w 3152633"/>
              <a:gd name="connsiteY32" fmla="*/ 996286 h 1596788"/>
              <a:gd name="connsiteX33" fmla="*/ 68238 w 3152633"/>
              <a:gd name="connsiteY33" fmla="*/ 1037230 h 1596788"/>
              <a:gd name="connsiteX34" fmla="*/ 81886 w 3152633"/>
              <a:gd name="connsiteY34" fmla="*/ 1146412 h 1596788"/>
              <a:gd name="connsiteX35" fmla="*/ 150125 w 3152633"/>
              <a:gd name="connsiteY35" fmla="*/ 1187355 h 1596788"/>
              <a:gd name="connsiteX36" fmla="*/ 313898 w 3152633"/>
              <a:gd name="connsiteY36" fmla="*/ 1241946 h 1596788"/>
              <a:gd name="connsiteX37" fmla="*/ 532262 w 3152633"/>
              <a:gd name="connsiteY37" fmla="*/ 1282889 h 1596788"/>
              <a:gd name="connsiteX38" fmla="*/ 614149 w 3152633"/>
              <a:gd name="connsiteY38" fmla="*/ 1310185 h 1596788"/>
              <a:gd name="connsiteX39" fmla="*/ 764274 w 3152633"/>
              <a:gd name="connsiteY39" fmla="*/ 1337480 h 1596788"/>
              <a:gd name="connsiteX40" fmla="*/ 873456 w 3152633"/>
              <a:gd name="connsiteY40" fmla="*/ 1378424 h 1596788"/>
              <a:gd name="connsiteX41" fmla="*/ 955343 w 3152633"/>
              <a:gd name="connsiteY41" fmla="*/ 1392071 h 1596788"/>
              <a:gd name="connsiteX42" fmla="*/ 1105468 w 3152633"/>
              <a:gd name="connsiteY42" fmla="*/ 1433015 h 1596788"/>
              <a:gd name="connsiteX43" fmla="*/ 1241946 w 3152633"/>
              <a:gd name="connsiteY43" fmla="*/ 1460310 h 1596788"/>
              <a:gd name="connsiteX44" fmla="*/ 1815152 w 3152633"/>
              <a:gd name="connsiteY44" fmla="*/ 1473958 h 1596788"/>
              <a:gd name="connsiteX45" fmla="*/ 1951630 w 3152633"/>
              <a:gd name="connsiteY45" fmla="*/ 1487606 h 1596788"/>
              <a:gd name="connsiteX46" fmla="*/ 2074459 w 3152633"/>
              <a:gd name="connsiteY46" fmla="*/ 1514901 h 1596788"/>
              <a:gd name="connsiteX47" fmla="*/ 2115403 w 3152633"/>
              <a:gd name="connsiteY47" fmla="*/ 1542197 h 1596788"/>
              <a:gd name="connsiteX48" fmla="*/ 2238233 w 3152633"/>
              <a:gd name="connsiteY48" fmla="*/ 1569492 h 1596788"/>
              <a:gd name="connsiteX49" fmla="*/ 2347415 w 3152633"/>
              <a:gd name="connsiteY49" fmla="*/ 1596788 h 1596788"/>
              <a:gd name="connsiteX50" fmla="*/ 2579427 w 3152633"/>
              <a:gd name="connsiteY50" fmla="*/ 1583140 h 1596788"/>
              <a:gd name="connsiteX51" fmla="*/ 2620370 w 3152633"/>
              <a:gd name="connsiteY51" fmla="*/ 1569492 h 1596788"/>
              <a:gd name="connsiteX52" fmla="*/ 2702256 w 3152633"/>
              <a:gd name="connsiteY52" fmla="*/ 1555845 h 1596788"/>
              <a:gd name="connsiteX53" fmla="*/ 2743200 w 3152633"/>
              <a:gd name="connsiteY53" fmla="*/ 1542197 h 1596788"/>
              <a:gd name="connsiteX54" fmla="*/ 2825086 w 3152633"/>
              <a:gd name="connsiteY54" fmla="*/ 1528549 h 1596788"/>
              <a:gd name="connsiteX55" fmla="*/ 2934268 w 3152633"/>
              <a:gd name="connsiteY55" fmla="*/ 1473958 h 1596788"/>
              <a:gd name="connsiteX56" fmla="*/ 2961564 w 3152633"/>
              <a:gd name="connsiteY56" fmla="*/ 1433015 h 1596788"/>
              <a:gd name="connsiteX57" fmla="*/ 2975212 w 3152633"/>
              <a:gd name="connsiteY57" fmla="*/ 1392071 h 1596788"/>
              <a:gd name="connsiteX58" fmla="*/ 3029803 w 3152633"/>
              <a:gd name="connsiteY58" fmla="*/ 1310185 h 1596788"/>
              <a:gd name="connsiteX59" fmla="*/ 3070746 w 3152633"/>
              <a:gd name="connsiteY59" fmla="*/ 1187355 h 1596788"/>
              <a:gd name="connsiteX60" fmla="*/ 3111689 w 3152633"/>
              <a:gd name="connsiteY60" fmla="*/ 1173707 h 1596788"/>
              <a:gd name="connsiteX61" fmla="*/ 3138985 w 3152633"/>
              <a:gd name="connsiteY61" fmla="*/ 1078173 h 1596788"/>
              <a:gd name="connsiteX62" fmla="*/ 3152633 w 3152633"/>
              <a:gd name="connsiteY62" fmla="*/ 1037230 h 1596788"/>
              <a:gd name="connsiteX63" fmla="*/ 3152633 w 3152633"/>
              <a:gd name="connsiteY63" fmla="*/ 709683 h 1596788"/>
              <a:gd name="connsiteX64" fmla="*/ 3138985 w 3152633"/>
              <a:gd name="connsiteY64" fmla="*/ 300251 h 1596788"/>
              <a:gd name="connsiteX65" fmla="*/ 3111689 w 3152633"/>
              <a:gd name="connsiteY65" fmla="*/ 259307 h 1596788"/>
              <a:gd name="connsiteX66" fmla="*/ 2988859 w 3152633"/>
              <a:gd name="connsiteY66" fmla="*/ 204716 h 1596788"/>
              <a:gd name="connsiteX67" fmla="*/ 2893325 w 3152633"/>
              <a:gd name="connsiteY67" fmla="*/ 177421 h 1596788"/>
              <a:gd name="connsiteX68" fmla="*/ 2770495 w 3152633"/>
              <a:gd name="connsiteY68" fmla="*/ 150125 h 1596788"/>
              <a:gd name="connsiteX69" fmla="*/ 2565779 w 3152633"/>
              <a:gd name="connsiteY69" fmla="*/ 163773 h 1596788"/>
              <a:gd name="connsiteX70" fmla="*/ 2292824 w 3152633"/>
              <a:gd name="connsiteY70" fmla="*/ 150125 h 1596788"/>
              <a:gd name="connsiteX71" fmla="*/ 2183641 w 3152633"/>
              <a:gd name="connsiteY71" fmla="*/ 109182 h 1596788"/>
              <a:gd name="connsiteX72" fmla="*/ 2183641 w 3152633"/>
              <a:gd name="connsiteY72" fmla="*/ 109182 h 1596788"/>
              <a:gd name="connsiteX73" fmla="*/ 2169994 w 3152633"/>
              <a:gd name="connsiteY73" fmla="*/ 95534 h 1596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3152633" h="1596788">
                <a:moveTo>
                  <a:pt x="2251880" y="122830"/>
                </a:moveTo>
                <a:lnTo>
                  <a:pt x="2169994" y="95534"/>
                </a:lnTo>
                <a:cubicBezTo>
                  <a:pt x="2156346" y="90985"/>
                  <a:pt x="2143007" y="85375"/>
                  <a:pt x="2129050" y="81886"/>
                </a:cubicBezTo>
                <a:cubicBezTo>
                  <a:pt x="2110853" y="77337"/>
                  <a:pt x="2092494" y="73392"/>
                  <a:pt x="2074459" y="68239"/>
                </a:cubicBezTo>
                <a:cubicBezTo>
                  <a:pt x="2060627" y="64287"/>
                  <a:pt x="2047534" y="57826"/>
                  <a:pt x="2033516" y="54591"/>
                </a:cubicBezTo>
                <a:cubicBezTo>
                  <a:pt x="1988310" y="44159"/>
                  <a:pt x="1941051" y="41965"/>
                  <a:pt x="1897038" y="27295"/>
                </a:cubicBezTo>
                <a:cubicBezTo>
                  <a:pt x="1834088" y="6313"/>
                  <a:pt x="1870201" y="16469"/>
                  <a:pt x="1787856" y="0"/>
                </a:cubicBezTo>
                <a:cubicBezTo>
                  <a:pt x="1624083" y="4549"/>
                  <a:pt x="1459891" y="1082"/>
                  <a:pt x="1296537" y="13648"/>
                </a:cubicBezTo>
                <a:cubicBezTo>
                  <a:pt x="1280183" y="14906"/>
                  <a:pt x="1270265" y="33608"/>
                  <a:pt x="1255594" y="40943"/>
                </a:cubicBezTo>
                <a:cubicBezTo>
                  <a:pt x="1242727" y="47377"/>
                  <a:pt x="1227873" y="48924"/>
                  <a:pt x="1214650" y="54591"/>
                </a:cubicBezTo>
                <a:cubicBezTo>
                  <a:pt x="1195950" y="62605"/>
                  <a:pt x="1178256" y="72788"/>
                  <a:pt x="1160059" y="81886"/>
                </a:cubicBezTo>
                <a:cubicBezTo>
                  <a:pt x="1082009" y="159938"/>
                  <a:pt x="1160329" y="90248"/>
                  <a:pt x="1064525" y="150125"/>
                </a:cubicBezTo>
                <a:cubicBezTo>
                  <a:pt x="1045236" y="162180"/>
                  <a:pt x="1029683" y="179783"/>
                  <a:pt x="1009934" y="191068"/>
                </a:cubicBezTo>
                <a:cubicBezTo>
                  <a:pt x="994705" y="199770"/>
                  <a:pt x="926219" y="215409"/>
                  <a:pt x="914400" y="218364"/>
                </a:cubicBezTo>
                <a:cubicBezTo>
                  <a:pt x="900752" y="227462"/>
                  <a:pt x="883703" y="232851"/>
                  <a:pt x="873456" y="245659"/>
                </a:cubicBezTo>
                <a:cubicBezTo>
                  <a:pt x="864469" y="256893"/>
                  <a:pt x="869981" y="276430"/>
                  <a:pt x="859809" y="286603"/>
                </a:cubicBezTo>
                <a:cubicBezTo>
                  <a:pt x="836612" y="309800"/>
                  <a:pt x="804166" y="321511"/>
                  <a:pt x="777922" y="341194"/>
                </a:cubicBezTo>
                <a:cubicBezTo>
                  <a:pt x="759725" y="354842"/>
                  <a:pt x="743080" y="370852"/>
                  <a:pt x="723331" y="382137"/>
                </a:cubicBezTo>
                <a:cubicBezTo>
                  <a:pt x="710841" y="389274"/>
                  <a:pt x="696036" y="391236"/>
                  <a:pt x="682388" y="395785"/>
                </a:cubicBezTo>
                <a:cubicBezTo>
                  <a:pt x="664191" y="423080"/>
                  <a:pt x="655092" y="459474"/>
                  <a:pt x="627797" y="477671"/>
                </a:cubicBezTo>
                <a:cubicBezTo>
                  <a:pt x="614149" y="486770"/>
                  <a:pt x="601095" y="496829"/>
                  <a:pt x="586853" y="504967"/>
                </a:cubicBezTo>
                <a:cubicBezTo>
                  <a:pt x="542231" y="530465"/>
                  <a:pt x="512761" y="540062"/>
                  <a:pt x="464024" y="559558"/>
                </a:cubicBezTo>
                <a:cubicBezTo>
                  <a:pt x="450376" y="573206"/>
                  <a:pt x="439139" y="589795"/>
                  <a:pt x="423080" y="600501"/>
                </a:cubicBezTo>
                <a:cubicBezTo>
                  <a:pt x="411110" y="608481"/>
                  <a:pt x="393371" y="605162"/>
                  <a:pt x="382137" y="614149"/>
                </a:cubicBezTo>
                <a:cubicBezTo>
                  <a:pt x="369329" y="624396"/>
                  <a:pt x="367185" y="644291"/>
                  <a:pt x="354841" y="655092"/>
                </a:cubicBezTo>
                <a:cubicBezTo>
                  <a:pt x="330153" y="676694"/>
                  <a:pt x="272955" y="709683"/>
                  <a:pt x="272955" y="709683"/>
                </a:cubicBezTo>
                <a:cubicBezTo>
                  <a:pt x="268406" y="723331"/>
                  <a:pt x="269480" y="740454"/>
                  <a:pt x="259307" y="750627"/>
                </a:cubicBezTo>
                <a:cubicBezTo>
                  <a:pt x="249135" y="760799"/>
                  <a:pt x="231834" y="759223"/>
                  <a:pt x="218364" y="764274"/>
                </a:cubicBezTo>
                <a:cubicBezTo>
                  <a:pt x="195425" y="772876"/>
                  <a:pt x="173540" y="784365"/>
                  <a:pt x="150125" y="791570"/>
                </a:cubicBezTo>
                <a:cubicBezTo>
                  <a:pt x="114270" y="802602"/>
                  <a:pt x="76532" y="807002"/>
                  <a:pt x="40943" y="818865"/>
                </a:cubicBezTo>
                <a:lnTo>
                  <a:pt x="0" y="832513"/>
                </a:lnTo>
                <a:cubicBezTo>
                  <a:pt x="5242" y="863966"/>
                  <a:pt x="10495" y="921744"/>
                  <a:pt x="27295" y="955343"/>
                </a:cubicBezTo>
                <a:cubicBezTo>
                  <a:pt x="34631" y="970014"/>
                  <a:pt x="45492" y="982638"/>
                  <a:pt x="54591" y="996286"/>
                </a:cubicBezTo>
                <a:cubicBezTo>
                  <a:pt x="59140" y="1009934"/>
                  <a:pt x="65665" y="1023076"/>
                  <a:pt x="68238" y="1037230"/>
                </a:cubicBezTo>
                <a:cubicBezTo>
                  <a:pt x="74799" y="1073316"/>
                  <a:pt x="64323" y="1114213"/>
                  <a:pt x="81886" y="1146412"/>
                </a:cubicBezTo>
                <a:cubicBezTo>
                  <a:pt x="94588" y="1169699"/>
                  <a:pt x="126937" y="1174473"/>
                  <a:pt x="150125" y="1187355"/>
                </a:cubicBezTo>
                <a:cubicBezTo>
                  <a:pt x="214668" y="1223212"/>
                  <a:pt x="228497" y="1224866"/>
                  <a:pt x="313898" y="1241946"/>
                </a:cubicBezTo>
                <a:cubicBezTo>
                  <a:pt x="477510" y="1274669"/>
                  <a:pt x="404614" y="1261615"/>
                  <a:pt x="532262" y="1282889"/>
                </a:cubicBezTo>
                <a:cubicBezTo>
                  <a:pt x="559558" y="1291988"/>
                  <a:pt x="585768" y="1305455"/>
                  <a:pt x="614149" y="1310185"/>
                </a:cubicBezTo>
                <a:cubicBezTo>
                  <a:pt x="718917" y="1327647"/>
                  <a:pt x="668901" y="1318406"/>
                  <a:pt x="764274" y="1337480"/>
                </a:cubicBezTo>
                <a:cubicBezTo>
                  <a:pt x="777552" y="1342791"/>
                  <a:pt x="849389" y="1373076"/>
                  <a:pt x="873456" y="1378424"/>
                </a:cubicBezTo>
                <a:cubicBezTo>
                  <a:pt x="900469" y="1384427"/>
                  <a:pt x="928047" y="1387522"/>
                  <a:pt x="955343" y="1392071"/>
                </a:cubicBezTo>
                <a:cubicBezTo>
                  <a:pt x="1130995" y="1450622"/>
                  <a:pt x="951164" y="1394440"/>
                  <a:pt x="1105468" y="1433015"/>
                </a:cubicBezTo>
                <a:cubicBezTo>
                  <a:pt x="1181442" y="1452008"/>
                  <a:pt x="1122079" y="1455417"/>
                  <a:pt x="1241946" y="1460310"/>
                </a:cubicBezTo>
                <a:cubicBezTo>
                  <a:pt x="1432910" y="1468105"/>
                  <a:pt x="1624083" y="1469409"/>
                  <a:pt x="1815152" y="1473958"/>
                </a:cubicBezTo>
                <a:cubicBezTo>
                  <a:pt x="1860645" y="1478507"/>
                  <a:pt x="1906312" y="1481563"/>
                  <a:pt x="1951630" y="1487606"/>
                </a:cubicBezTo>
                <a:cubicBezTo>
                  <a:pt x="1988748" y="1492555"/>
                  <a:pt x="2037401" y="1505637"/>
                  <a:pt x="2074459" y="1514901"/>
                </a:cubicBezTo>
                <a:cubicBezTo>
                  <a:pt x="2088107" y="1524000"/>
                  <a:pt x="2100732" y="1534861"/>
                  <a:pt x="2115403" y="1542197"/>
                </a:cubicBezTo>
                <a:cubicBezTo>
                  <a:pt x="2151728" y="1560360"/>
                  <a:pt x="2201535" y="1561628"/>
                  <a:pt x="2238233" y="1569492"/>
                </a:cubicBezTo>
                <a:cubicBezTo>
                  <a:pt x="2274914" y="1577352"/>
                  <a:pt x="2347415" y="1596788"/>
                  <a:pt x="2347415" y="1596788"/>
                </a:cubicBezTo>
                <a:cubicBezTo>
                  <a:pt x="2424752" y="1592239"/>
                  <a:pt x="2502340" y="1590849"/>
                  <a:pt x="2579427" y="1583140"/>
                </a:cubicBezTo>
                <a:cubicBezTo>
                  <a:pt x="2593742" y="1581709"/>
                  <a:pt x="2606327" y="1572613"/>
                  <a:pt x="2620370" y="1569492"/>
                </a:cubicBezTo>
                <a:cubicBezTo>
                  <a:pt x="2647383" y="1563489"/>
                  <a:pt x="2674961" y="1560394"/>
                  <a:pt x="2702256" y="1555845"/>
                </a:cubicBezTo>
                <a:cubicBezTo>
                  <a:pt x="2715904" y="1551296"/>
                  <a:pt x="2729156" y="1545318"/>
                  <a:pt x="2743200" y="1542197"/>
                </a:cubicBezTo>
                <a:cubicBezTo>
                  <a:pt x="2770213" y="1536194"/>
                  <a:pt x="2799026" y="1537856"/>
                  <a:pt x="2825086" y="1528549"/>
                </a:cubicBezTo>
                <a:cubicBezTo>
                  <a:pt x="2863405" y="1514863"/>
                  <a:pt x="2934268" y="1473958"/>
                  <a:pt x="2934268" y="1473958"/>
                </a:cubicBezTo>
                <a:cubicBezTo>
                  <a:pt x="2943367" y="1460310"/>
                  <a:pt x="2954228" y="1447686"/>
                  <a:pt x="2961564" y="1433015"/>
                </a:cubicBezTo>
                <a:cubicBezTo>
                  <a:pt x="2967998" y="1420148"/>
                  <a:pt x="2968225" y="1404647"/>
                  <a:pt x="2975212" y="1392071"/>
                </a:cubicBezTo>
                <a:cubicBezTo>
                  <a:pt x="2991144" y="1363394"/>
                  <a:pt x="3029803" y="1310185"/>
                  <a:pt x="3029803" y="1310185"/>
                </a:cubicBezTo>
                <a:cubicBezTo>
                  <a:pt x="3036703" y="1275681"/>
                  <a:pt x="3042492" y="1215609"/>
                  <a:pt x="3070746" y="1187355"/>
                </a:cubicBezTo>
                <a:cubicBezTo>
                  <a:pt x="3080918" y="1177183"/>
                  <a:pt x="3098041" y="1178256"/>
                  <a:pt x="3111689" y="1173707"/>
                </a:cubicBezTo>
                <a:cubicBezTo>
                  <a:pt x="3144412" y="1075540"/>
                  <a:pt x="3104711" y="1198131"/>
                  <a:pt x="3138985" y="1078173"/>
                </a:cubicBezTo>
                <a:cubicBezTo>
                  <a:pt x="3142937" y="1064341"/>
                  <a:pt x="3148084" y="1050878"/>
                  <a:pt x="3152633" y="1037230"/>
                </a:cubicBezTo>
                <a:cubicBezTo>
                  <a:pt x="3121561" y="757585"/>
                  <a:pt x="3152633" y="1102996"/>
                  <a:pt x="3152633" y="709683"/>
                </a:cubicBezTo>
                <a:cubicBezTo>
                  <a:pt x="3152633" y="573130"/>
                  <a:pt x="3151348" y="436243"/>
                  <a:pt x="3138985" y="300251"/>
                </a:cubicBezTo>
                <a:cubicBezTo>
                  <a:pt x="3137500" y="283916"/>
                  <a:pt x="3123288" y="270906"/>
                  <a:pt x="3111689" y="259307"/>
                </a:cubicBezTo>
                <a:cubicBezTo>
                  <a:pt x="3081816" y="229434"/>
                  <a:pt x="3024893" y="213725"/>
                  <a:pt x="2988859" y="204716"/>
                </a:cubicBezTo>
                <a:cubicBezTo>
                  <a:pt x="2818197" y="162050"/>
                  <a:pt x="3030380" y="216579"/>
                  <a:pt x="2893325" y="177421"/>
                </a:cubicBezTo>
                <a:cubicBezTo>
                  <a:pt x="2848347" y="164570"/>
                  <a:pt x="2817407" y="159508"/>
                  <a:pt x="2770495" y="150125"/>
                </a:cubicBezTo>
                <a:cubicBezTo>
                  <a:pt x="2702256" y="154674"/>
                  <a:pt x="2634169" y="163773"/>
                  <a:pt x="2565779" y="163773"/>
                </a:cubicBezTo>
                <a:cubicBezTo>
                  <a:pt x="2474680" y="163773"/>
                  <a:pt x="2383322" y="160567"/>
                  <a:pt x="2292824" y="150125"/>
                </a:cubicBezTo>
                <a:cubicBezTo>
                  <a:pt x="2253156" y="145548"/>
                  <a:pt x="2218333" y="126528"/>
                  <a:pt x="2183641" y="109182"/>
                </a:cubicBezTo>
                <a:lnTo>
                  <a:pt x="2183641" y="109182"/>
                </a:lnTo>
                <a:lnTo>
                  <a:pt x="2169994" y="95534"/>
                </a:lnTo>
              </a:path>
            </a:pathLst>
          </a:custGeom>
          <a:solidFill>
            <a:schemeClr val="accent1">
              <a:lumMod val="40000"/>
              <a:lumOff val="60000"/>
            </a:schemeClr>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MX" dirty="0"/>
          </a:p>
        </p:txBody>
      </p:sp>
      <p:sp>
        <p:nvSpPr>
          <p:cNvPr id="20" name="19 Forma libre"/>
          <p:cNvSpPr/>
          <p:nvPr/>
        </p:nvSpPr>
        <p:spPr>
          <a:xfrm>
            <a:off x="6507947" y="5568287"/>
            <a:ext cx="2380572" cy="846161"/>
          </a:xfrm>
          <a:custGeom>
            <a:avLst/>
            <a:gdLst>
              <a:gd name="connsiteX0" fmla="*/ 1475993 w 2380572"/>
              <a:gd name="connsiteY0" fmla="*/ 95534 h 846161"/>
              <a:gd name="connsiteX1" fmla="*/ 1380459 w 2380572"/>
              <a:gd name="connsiteY1" fmla="*/ 54591 h 846161"/>
              <a:gd name="connsiteX2" fmla="*/ 1325868 w 2380572"/>
              <a:gd name="connsiteY2" fmla="*/ 40943 h 846161"/>
              <a:gd name="connsiteX3" fmla="*/ 1271277 w 2380572"/>
              <a:gd name="connsiteY3" fmla="*/ 13647 h 846161"/>
              <a:gd name="connsiteX4" fmla="*/ 1230334 w 2380572"/>
              <a:gd name="connsiteY4" fmla="*/ 0 h 846161"/>
              <a:gd name="connsiteX5" fmla="*/ 1107504 w 2380572"/>
              <a:gd name="connsiteY5" fmla="*/ 13647 h 846161"/>
              <a:gd name="connsiteX6" fmla="*/ 984674 w 2380572"/>
              <a:gd name="connsiteY6" fmla="*/ 68238 h 846161"/>
              <a:gd name="connsiteX7" fmla="*/ 902787 w 2380572"/>
              <a:gd name="connsiteY7" fmla="*/ 150125 h 846161"/>
              <a:gd name="connsiteX8" fmla="*/ 875492 w 2380572"/>
              <a:gd name="connsiteY8" fmla="*/ 191068 h 846161"/>
              <a:gd name="connsiteX9" fmla="*/ 834549 w 2380572"/>
              <a:gd name="connsiteY9" fmla="*/ 218364 h 846161"/>
              <a:gd name="connsiteX10" fmla="*/ 779957 w 2380572"/>
              <a:gd name="connsiteY10" fmla="*/ 232012 h 846161"/>
              <a:gd name="connsiteX11" fmla="*/ 329581 w 2380572"/>
              <a:gd name="connsiteY11" fmla="*/ 232012 h 846161"/>
              <a:gd name="connsiteX12" fmla="*/ 315934 w 2380572"/>
              <a:gd name="connsiteY12" fmla="*/ 272955 h 846161"/>
              <a:gd name="connsiteX13" fmla="*/ 247695 w 2380572"/>
              <a:gd name="connsiteY13" fmla="*/ 341194 h 846161"/>
              <a:gd name="connsiteX14" fmla="*/ 15683 w 2380572"/>
              <a:gd name="connsiteY14" fmla="*/ 382137 h 846161"/>
              <a:gd name="connsiteX15" fmla="*/ 2035 w 2380572"/>
              <a:gd name="connsiteY15" fmla="*/ 423080 h 846161"/>
              <a:gd name="connsiteX16" fmla="*/ 111217 w 2380572"/>
              <a:gd name="connsiteY16" fmla="*/ 504967 h 846161"/>
              <a:gd name="connsiteX17" fmla="*/ 152160 w 2380572"/>
              <a:gd name="connsiteY17" fmla="*/ 532262 h 846161"/>
              <a:gd name="connsiteX18" fmla="*/ 370525 w 2380572"/>
              <a:gd name="connsiteY18" fmla="*/ 559558 h 846161"/>
              <a:gd name="connsiteX19" fmla="*/ 602537 w 2380572"/>
              <a:gd name="connsiteY19" fmla="*/ 573206 h 846161"/>
              <a:gd name="connsiteX20" fmla="*/ 807253 w 2380572"/>
              <a:gd name="connsiteY20" fmla="*/ 614149 h 846161"/>
              <a:gd name="connsiteX21" fmla="*/ 889140 w 2380572"/>
              <a:gd name="connsiteY21" fmla="*/ 655092 h 846161"/>
              <a:gd name="connsiteX22" fmla="*/ 943731 w 2380572"/>
              <a:gd name="connsiteY22" fmla="*/ 736979 h 846161"/>
              <a:gd name="connsiteX23" fmla="*/ 971026 w 2380572"/>
              <a:gd name="connsiteY23" fmla="*/ 777922 h 846161"/>
              <a:gd name="connsiteX24" fmla="*/ 1052913 w 2380572"/>
              <a:gd name="connsiteY24" fmla="*/ 805217 h 846161"/>
              <a:gd name="connsiteX25" fmla="*/ 1189390 w 2380572"/>
              <a:gd name="connsiteY25" fmla="*/ 791570 h 846161"/>
              <a:gd name="connsiteX26" fmla="*/ 1230334 w 2380572"/>
              <a:gd name="connsiteY26" fmla="*/ 777922 h 846161"/>
              <a:gd name="connsiteX27" fmla="*/ 1435050 w 2380572"/>
              <a:gd name="connsiteY27" fmla="*/ 805217 h 846161"/>
              <a:gd name="connsiteX28" fmla="*/ 1516937 w 2380572"/>
              <a:gd name="connsiteY28" fmla="*/ 818865 h 846161"/>
              <a:gd name="connsiteX29" fmla="*/ 1612471 w 2380572"/>
              <a:gd name="connsiteY29" fmla="*/ 846161 h 846161"/>
              <a:gd name="connsiteX30" fmla="*/ 1748949 w 2380572"/>
              <a:gd name="connsiteY30" fmla="*/ 832513 h 846161"/>
              <a:gd name="connsiteX31" fmla="*/ 1858131 w 2380572"/>
              <a:gd name="connsiteY31" fmla="*/ 805217 h 846161"/>
              <a:gd name="connsiteX32" fmla="*/ 1980960 w 2380572"/>
              <a:gd name="connsiteY32" fmla="*/ 791570 h 846161"/>
              <a:gd name="connsiteX33" fmla="*/ 2062847 w 2380572"/>
              <a:gd name="connsiteY33" fmla="*/ 777922 h 846161"/>
              <a:gd name="connsiteX34" fmla="*/ 2076495 w 2380572"/>
              <a:gd name="connsiteY34" fmla="*/ 627797 h 846161"/>
              <a:gd name="connsiteX35" fmla="*/ 2117438 w 2380572"/>
              <a:gd name="connsiteY35" fmla="*/ 545910 h 846161"/>
              <a:gd name="connsiteX36" fmla="*/ 2212972 w 2380572"/>
              <a:gd name="connsiteY36" fmla="*/ 491319 h 846161"/>
              <a:gd name="connsiteX37" fmla="*/ 2267563 w 2380572"/>
              <a:gd name="connsiteY37" fmla="*/ 477671 h 846161"/>
              <a:gd name="connsiteX38" fmla="*/ 2349450 w 2380572"/>
              <a:gd name="connsiteY38" fmla="*/ 423080 h 846161"/>
              <a:gd name="connsiteX39" fmla="*/ 2308507 w 2380572"/>
              <a:gd name="connsiteY39" fmla="*/ 409432 h 846161"/>
              <a:gd name="connsiteX40" fmla="*/ 2226620 w 2380572"/>
              <a:gd name="connsiteY40" fmla="*/ 354841 h 846161"/>
              <a:gd name="connsiteX41" fmla="*/ 2226620 w 2380572"/>
              <a:gd name="connsiteY41" fmla="*/ 218364 h 846161"/>
              <a:gd name="connsiteX42" fmla="*/ 2267563 w 2380572"/>
              <a:gd name="connsiteY42" fmla="*/ 177420 h 846161"/>
              <a:gd name="connsiteX43" fmla="*/ 2281211 w 2380572"/>
              <a:gd name="connsiteY43" fmla="*/ 136477 h 846161"/>
              <a:gd name="connsiteX44" fmla="*/ 2172029 w 2380572"/>
              <a:gd name="connsiteY44" fmla="*/ 122829 h 846161"/>
              <a:gd name="connsiteX45" fmla="*/ 2131086 w 2380572"/>
              <a:gd name="connsiteY45" fmla="*/ 109182 h 846161"/>
              <a:gd name="connsiteX46" fmla="*/ 1844483 w 2380572"/>
              <a:gd name="connsiteY46" fmla="*/ 122829 h 846161"/>
              <a:gd name="connsiteX47" fmla="*/ 1762596 w 2380572"/>
              <a:gd name="connsiteY47" fmla="*/ 150125 h 846161"/>
              <a:gd name="connsiteX48" fmla="*/ 1708005 w 2380572"/>
              <a:gd name="connsiteY48" fmla="*/ 163773 h 846161"/>
              <a:gd name="connsiteX49" fmla="*/ 1557880 w 2380572"/>
              <a:gd name="connsiteY49" fmla="*/ 150125 h 846161"/>
              <a:gd name="connsiteX50" fmla="*/ 1475993 w 2380572"/>
              <a:gd name="connsiteY50" fmla="*/ 122829 h 846161"/>
              <a:gd name="connsiteX51" fmla="*/ 1475993 w 2380572"/>
              <a:gd name="connsiteY51" fmla="*/ 95534 h 846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2380572" h="846161">
                <a:moveTo>
                  <a:pt x="1475993" y="95534"/>
                </a:moveTo>
                <a:cubicBezTo>
                  <a:pt x="1319265" y="56351"/>
                  <a:pt x="1512409" y="111141"/>
                  <a:pt x="1380459" y="54591"/>
                </a:cubicBezTo>
                <a:cubicBezTo>
                  <a:pt x="1363219" y="47202"/>
                  <a:pt x="1343431" y="47529"/>
                  <a:pt x="1325868" y="40943"/>
                </a:cubicBezTo>
                <a:cubicBezTo>
                  <a:pt x="1306818" y="33799"/>
                  <a:pt x="1289977" y="21661"/>
                  <a:pt x="1271277" y="13647"/>
                </a:cubicBezTo>
                <a:cubicBezTo>
                  <a:pt x="1258054" y="7980"/>
                  <a:pt x="1243982" y="4549"/>
                  <a:pt x="1230334" y="0"/>
                </a:cubicBezTo>
                <a:cubicBezTo>
                  <a:pt x="1189391" y="4549"/>
                  <a:pt x="1147785" y="5015"/>
                  <a:pt x="1107504" y="13647"/>
                </a:cubicBezTo>
                <a:cubicBezTo>
                  <a:pt x="1077013" y="20181"/>
                  <a:pt x="1014143" y="53504"/>
                  <a:pt x="984674" y="68238"/>
                </a:cubicBezTo>
                <a:cubicBezTo>
                  <a:pt x="957378" y="95534"/>
                  <a:pt x="924199" y="118006"/>
                  <a:pt x="902787" y="150125"/>
                </a:cubicBezTo>
                <a:cubicBezTo>
                  <a:pt x="893689" y="163773"/>
                  <a:pt x="887090" y="179470"/>
                  <a:pt x="875492" y="191068"/>
                </a:cubicBezTo>
                <a:cubicBezTo>
                  <a:pt x="863894" y="202666"/>
                  <a:pt x="849625" y="211903"/>
                  <a:pt x="834549" y="218364"/>
                </a:cubicBezTo>
                <a:cubicBezTo>
                  <a:pt x="817308" y="225753"/>
                  <a:pt x="798154" y="227463"/>
                  <a:pt x="779957" y="232012"/>
                </a:cubicBezTo>
                <a:cubicBezTo>
                  <a:pt x="686817" y="227110"/>
                  <a:pt x="437365" y="203270"/>
                  <a:pt x="329581" y="232012"/>
                </a:cubicBezTo>
                <a:cubicBezTo>
                  <a:pt x="315681" y="235719"/>
                  <a:pt x="322368" y="260088"/>
                  <a:pt x="315934" y="272955"/>
                </a:cubicBezTo>
                <a:cubicBezTo>
                  <a:pt x="299038" y="306748"/>
                  <a:pt x="282787" y="325597"/>
                  <a:pt x="247695" y="341194"/>
                </a:cubicBezTo>
                <a:cubicBezTo>
                  <a:pt x="158859" y="380677"/>
                  <a:pt x="123347" y="372349"/>
                  <a:pt x="15683" y="382137"/>
                </a:cubicBezTo>
                <a:cubicBezTo>
                  <a:pt x="11134" y="395785"/>
                  <a:pt x="0" y="408839"/>
                  <a:pt x="2035" y="423080"/>
                </a:cubicBezTo>
                <a:cubicBezTo>
                  <a:pt x="14256" y="508626"/>
                  <a:pt x="49546" y="463854"/>
                  <a:pt x="111217" y="504967"/>
                </a:cubicBezTo>
                <a:cubicBezTo>
                  <a:pt x="124865" y="514065"/>
                  <a:pt x="137489" y="524927"/>
                  <a:pt x="152160" y="532262"/>
                </a:cubicBezTo>
                <a:cubicBezTo>
                  <a:pt x="210885" y="561624"/>
                  <a:pt x="337458" y="557354"/>
                  <a:pt x="370525" y="559558"/>
                </a:cubicBezTo>
                <a:lnTo>
                  <a:pt x="602537" y="573206"/>
                </a:lnTo>
                <a:cubicBezTo>
                  <a:pt x="723504" y="613528"/>
                  <a:pt x="655827" y="597324"/>
                  <a:pt x="807253" y="614149"/>
                </a:cubicBezTo>
                <a:cubicBezTo>
                  <a:pt x="836457" y="623884"/>
                  <a:pt x="867354" y="630193"/>
                  <a:pt x="889140" y="655092"/>
                </a:cubicBezTo>
                <a:cubicBezTo>
                  <a:pt x="910743" y="679780"/>
                  <a:pt x="925534" y="709683"/>
                  <a:pt x="943731" y="736979"/>
                </a:cubicBezTo>
                <a:cubicBezTo>
                  <a:pt x="952829" y="750627"/>
                  <a:pt x="955465" y="772735"/>
                  <a:pt x="971026" y="777922"/>
                </a:cubicBezTo>
                <a:lnTo>
                  <a:pt x="1052913" y="805217"/>
                </a:lnTo>
                <a:cubicBezTo>
                  <a:pt x="1098405" y="800668"/>
                  <a:pt x="1144202" y="798522"/>
                  <a:pt x="1189390" y="791570"/>
                </a:cubicBezTo>
                <a:cubicBezTo>
                  <a:pt x="1203609" y="789383"/>
                  <a:pt x="1215948" y="777922"/>
                  <a:pt x="1230334" y="777922"/>
                </a:cubicBezTo>
                <a:cubicBezTo>
                  <a:pt x="1324408" y="777922"/>
                  <a:pt x="1355205" y="790700"/>
                  <a:pt x="1435050" y="805217"/>
                </a:cubicBezTo>
                <a:cubicBezTo>
                  <a:pt x="1462276" y="810167"/>
                  <a:pt x="1489641" y="814316"/>
                  <a:pt x="1516937" y="818865"/>
                </a:cubicBezTo>
                <a:cubicBezTo>
                  <a:pt x="1536245" y="825301"/>
                  <a:pt x="1595334" y="846161"/>
                  <a:pt x="1612471" y="846161"/>
                </a:cubicBezTo>
                <a:cubicBezTo>
                  <a:pt x="1658191" y="846161"/>
                  <a:pt x="1703456" y="837062"/>
                  <a:pt x="1748949" y="832513"/>
                </a:cubicBezTo>
                <a:cubicBezTo>
                  <a:pt x="1796577" y="816636"/>
                  <a:pt x="1800490" y="813451"/>
                  <a:pt x="1858131" y="805217"/>
                </a:cubicBezTo>
                <a:cubicBezTo>
                  <a:pt x="1898912" y="799391"/>
                  <a:pt x="1940126" y="797014"/>
                  <a:pt x="1980960" y="791570"/>
                </a:cubicBezTo>
                <a:cubicBezTo>
                  <a:pt x="2008389" y="787913"/>
                  <a:pt x="2035551" y="782471"/>
                  <a:pt x="2062847" y="777922"/>
                </a:cubicBezTo>
                <a:cubicBezTo>
                  <a:pt x="2067396" y="727880"/>
                  <a:pt x="2069389" y="677540"/>
                  <a:pt x="2076495" y="627797"/>
                </a:cubicBezTo>
                <a:cubicBezTo>
                  <a:pt x="2080195" y="601897"/>
                  <a:pt x="2099419" y="563929"/>
                  <a:pt x="2117438" y="545910"/>
                </a:cubicBezTo>
                <a:cubicBezTo>
                  <a:pt x="2133278" y="530070"/>
                  <a:pt x="2195842" y="497743"/>
                  <a:pt x="2212972" y="491319"/>
                </a:cubicBezTo>
                <a:cubicBezTo>
                  <a:pt x="2230535" y="484733"/>
                  <a:pt x="2249366" y="482220"/>
                  <a:pt x="2267563" y="477671"/>
                </a:cubicBezTo>
                <a:cubicBezTo>
                  <a:pt x="2294859" y="459474"/>
                  <a:pt x="2380572" y="433454"/>
                  <a:pt x="2349450" y="423080"/>
                </a:cubicBezTo>
                <a:cubicBezTo>
                  <a:pt x="2335802" y="418531"/>
                  <a:pt x="2321083" y="416418"/>
                  <a:pt x="2308507" y="409432"/>
                </a:cubicBezTo>
                <a:cubicBezTo>
                  <a:pt x="2279830" y="393500"/>
                  <a:pt x="2226620" y="354841"/>
                  <a:pt x="2226620" y="354841"/>
                </a:cubicBezTo>
                <a:cubicBezTo>
                  <a:pt x="2208537" y="300595"/>
                  <a:pt x="2198107" y="289648"/>
                  <a:pt x="2226620" y="218364"/>
                </a:cubicBezTo>
                <a:cubicBezTo>
                  <a:pt x="2233788" y="200444"/>
                  <a:pt x="2253915" y="191068"/>
                  <a:pt x="2267563" y="177420"/>
                </a:cubicBezTo>
                <a:cubicBezTo>
                  <a:pt x="2272112" y="163772"/>
                  <a:pt x="2293701" y="143614"/>
                  <a:pt x="2281211" y="136477"/>
                </a:cubicBezTo>
                <a:cubicBezTo>
                  <a:pt x="2249366" y="118280"/>
                  <a:pt x="2208115" y="129390"/>
                  <a:pt x="2172029" y="122829"/>
                </a:cubicBezTo>
                <a:cubicBezTo>
                  <a:pt x="2157875" y="120256"/>
                  <a:pt x="2144734" y="113731"/>
                  <a:pt x="2131086" y="109182"/>
                </a:cubicBezTo>
                <a:cubicBezTo>
                  <a:pt x="2035552" y="113731"/>
                  <a:pt x="1939541" y="112267"/>
                  <a:pt x="1844483" y="122829"/>
                </a:cubicBezTo>
                <a:cubicBezTo>
                  <a:pt x="1815887" y="126006"/>
                  <a:pt x="1790509" y="143147"/>
                  <a:pt x="1762596" y="150125"/>
                </a:cubicBezTo>
                <a:lnTo>
                  <a:pt x="1708005" y="163773"/>
                </a:lnTo>
                <a:cubicBezTo>
                  <a:pt x="1657963" y="159224"/>
                  <a:pt x="1607363" y="158858"/>
                  <a:pt x="1557880" y="150125"/>
                </a:cubicBezTo>
                <a:cubicBezTo>
                  <a:pt x="1529546" y="145125"/>
                  <a:pt x="1488860" y="148564"/>
                  <a:pt x="1475993" y="122829"/>
                </a:cubicBezTo>
                <a:lnTo>
                  <a:pt x="1475993" y="95534"/>
                </a:lnTo>
                <a:close/>
              </a:path>
            </a:pathLst>
          </a:custGeom>
          <a:solidFill>
            <a:srgbClr val="00A800">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21" name="20 Forma libre"/>
          <p:cNvSpPr/>
          <p:nvPr/>
        </p:nvSpPr>
        <p:spPr>
          <a:xfrm>
            <a:off x="7432687" y="5811704"/>
            <a:ext cx="326304" cy="152368"/>
          </a:xfrm>
          <a:custGeom>
            <a:avLst/>
            <a:gdLst>
              <a:gd name="connsiteX0" fmla="*/ 251003 w 326304"/>
              <a:gd name="connsiteY0" fmla="*/ 2242 h 152368"/>
              <a:gd name="connsiteX1" fmla="*/ 100877 w 326304"/>
              <a:gd name="connsiteY1" fmla="*/ 15890 h 152368"/>
              <a:gd name="connsiteX2" fmla="*/ 87229 w 326304"/>
              <a:gd name="connsiteY2" fmla="*/ 56833 h 152368"/>
              <a:gd name="connsiteX3" fmla="*/ 18991 w 326304"/>
              <a:gd name="connsiteY3" fmla="*/ 70481 h 152368"/>
              <a:gd name="connsiteX4" fmla="*/ 5343 w 326304"/>
              <a:gd name="connsiteY4" fmla="*/ 111424 h 152368"/>
              <a:gd name="connsiteX5" fmla="*/ 87229 w 326304"/>
              <a:gd name="connsiteY5" fmla="*/ 152368 h 152368"/>
              <a:gd name="connsiteX6" fmla="*/ 128173 w 326304"/>
              <a:gd name="connsiteY6" fmla="*/ 125072 h 152368"/>
              <a:gd name="connsiteX7" fmla="*/ 278298 w 326304"/>
              <a:gd name="connsiteY7" fmla="*/ 97777 h 152368"/>
              <a:gd name="connsiteX8" fmla="*/ 319241 w 326304"/>
              <a:gd name="connsiteY8" fmla="*/ 15890 h 152368"/>
              <a:gd name="connsiteX9" fmla="*/ 251003 w 326304"/>
              <a:gd name="connsiteY9" fmla="*/ 2242 h 152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6304" h="152368">
                <a:moveTo>
                  <a:pt x="251003" y="2242"/>
                </a:moveTo>
                <a:cubicBezTo>
                  <a:pt x="214609" y="2242"/>
                  <a:pt x="148547" y="0"/>
                  <a:pt x="100877" y="15890"/>
                </a:cubicBezTo>
                <a:cubicBezTo>
                  <a:pt x="87229" y="20439"/>
                  <a:pt x="99199" y="48853"/>
                  <a:pt x="87229" y="56833"/>
                </a:cubicBezTo>
                <a:cubicBezTo>
                  <a:pt x="67928" y="69700"/>
                  <a:pt x="41737" y="65932"/>
                  <a:pt x="18991" y="70481"/>
                </a:cubicBezTo>
                <a:cubicBezTo>
                  <a:pt x="14442" y="84129"/>
                  <a:pt x="0" y="98067"/>
                  <a:pt x="5343" y="111424"/>
                </a:cubicBezTo>
                <a:cubicBezTo>
                  <a:pt x="13483" y="131776"/>
                  <a:pt x="69993" y="146622"/>
                  <a:pt x="87229" y="152368"/>
                </a:cubicBezTo>
                <a:cubicBezTo>
                  <a:pt x="100877" y="143269"/>
                  <a:pt x="113502" y="132408"/>
                  <a:pt x="128173" y="125072"/>
                </a:cubicBezTo>
                <a:cubicBezTo>
                  <a:pt x="170251" y="104033"/>
                  <a:pt x="240657" y="102482"/>
                  <a:pt x="278298" y="97777"/>
                </a:cubicBezTo>
                <a:cubicBezTo>
                  <a:pt x="284045" y="89156"/>
                  <a:pt x="326304" y="33548"/>
                  <a:pt x="319241" y="15890"/>
                </a:cubicBezTo>
                <a:cubicBezTo>
                  <a:pt x="313149" y="661"/>
                  <a:pt x="287397" y="2242"/>
                  <a:pt x="251003" y="2242"/>
                </a:cubicBezTo>
                <a:close/>
              </a:path>
            </a:pathLst>
          </a:custGeom>
          <a:solidFill>
            <a:srgbClr val="007A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22" name="21 Forma libre"/>
          <p:cNvSpPr/>
          <p:nvPr/>
        </p:nvSpPr>
        <p:spPr>
          <a:xfrm>
            <a:off x="8123935" y="5868537"/>
            <a:ext cx="337677" cy="395785"/>
          </a:xfrm>
          <a:custGeom>
            <a:avLst/>
            <a:gdLst>
              <a:gd name="connsiteX0" fmla="*/ 78369 w 337677"/>
              <a:gd name="connsiteY0" fmla="*/ 54591 h 395785"/>
              <a:gd name="connsiteX1" fmla="*/ 37426 w 337677"/>
              <a:gd name="connsiteY1" fmla="*/ 68239 h 395785"/>
              <a:gd name="connsiteX2" fmla="*/ 23778 w 337677"/>
              <a:gd name="connsiteY2" fmla="*/ 177421 h 395785"/>
              <a:gd name="connsiteX3" fmla="*/ 64722 w 337677"/>
              <a:gd name="connsiteY3" fmla="*/ 218364 h 395785"/>
              <a:gd name="connsiteX4" fmla="*/ 92017 w 337677"/>
              <a:gd name="connsiteY4" fmla="*/ 259308 h 395785"/>
              <a:gd name="connsiteX5" fmla="*/ 78369 w 337677"/>
              <a:gd name="connsiteY5" fmla="*/ 327547 h 395785"/>
              <a:gd name="connsiteX6" fmla="*/ 132961 w 337677"/>
              <a:gd name="connsiteY6" fmla="*/ 382138 h 395785"/>
              <a:gd name="connsiteX7" fmla="*/ 187552 w 337677"/>
              <a:gd name="connsiteY7" fmla="*/ 395785 h 395785"/>
              <a:gd name="connsiteX8" fmla="*/ 283086 w 337677"/>
              <a:gd name="connsiteY8" fmla="*/ 341194 h 395785"/>
              <a:gd name="connsiteX9" fmla="*/ 337677 w 337677"/>
              <a:gd name="connsiteY9" fmla="*/ 259308 h 395785"/>
              <a:gd name="connsiteX10" fmla="*/ 310381 w 337677"/>
              <a:gd name="connsiteY10" fmla="*/ 218364 h 395785"/>
              <a:gd name="connsiteX11" fmla="*/ 214847 w 337677"/>
              <a:gd name="connsiteY11" fmla="*/ 163773 h 395785"/>
              <a:gd name="connsiteX12" fmla="*/ 187552 w 337677"/>
              <a:gd name="connsiteY12" fmla="*/ 81887 h 395785"/>
              <a:gd name="connsiteX13" fmla="*/ 173904 w 337677"/>
              <a:gd name="connsiteY13" fmla="*/ 13648 h 395785"/>
              <a:gd name="connsiteX14" fmla="*/ 132961 w 337677"/>
              <a:gd name="connsiteY14" fmla="*/ 0 h 395785"/>
              <a:gd name="connsiteX15" fmla="*/ 78369 w 337677"/>
              <a:gd name="connsiteY15" fmla="*/ 54591 h 395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37677" h="395785">
                <a:moveTo>
                  <a:pt x="78369" y="54591"/>
                </a:moveTo>
                <a:cubicBezTo>
                  <a:pt x="62447" y="65964"/>
                  <a:pt x="48659" y="59252"/>
                  <a:pt x="37426" y="68239"/>
                </a:cubicBezTo>
                <a:cubicBezTo>
                  <a:pt x="0" y="98180"/>
                  <a:pt x="3044" y="135954"/>
                  <a:pt x="23778" y="177421"/>
                </a:cubicBezTo>
                <a:cubicBezTo>
                  <a:pt x="32410" y="194684"/>
                  <a:pt x="52366" y="203537"/>
                  <a:pt x="64722" y="218364"/>
                </a:cubicBezTo>
                <a:cubicBezTo>
                  <a:pt x="75223" y="230965"/>
                  <a:pt x="82919" y="245660"/>
                  <a:pt x="92017" y="259308"/>
                </a:cubicBezTo>
                <a:cubicBezTo>
                  <a:pt x="87468" y="282054"/>
                  <a:pt x="78369" y="304350"/>
                  <a:pt x="78369" y="327547"/>
                </a:cubicBezTo>
                <a:cubicBezTo>
                  <a:pt x="78369" y="374339"/>
                  <a:pt x="96567" y="371740"/>
                  <a:pt x="132961" y="382138"/>
                </a:cubicBezTo>
                <a:cubicBezTo>
                  <a:pt x="150996" y="387291"/>
                  <a:pt x="169355" y="391236"/>
                  <a:pt x="187552" y="395785"/>
                </a:cubicBezTo>
                <a:cubicBezTo>
                  <a:pt x="246337" y="381090"/>
                  <a:pt x="243832" y="391664"/>
                  <a:pt x="283086" y="341194"/>
                </a:cubicBezTo>
                <a:cubicBezTo>
                  <a:pt x="303226" y="315299"/>
                  <a:pt x="337677" y="259308"/>
                  <a:pt x="337677" y="259308"/>
                </a:cubicBezTo>
                <a:cubicBezTo>
                  <a:pt x="328578" y="245660"/>
                  <a:pt x="321980" y="229963"/>
                  <a:pt x="310381" y="218364"/>
                </a:cubicBezTo>
                <a:cubicBezTo>
                  <a:pt x="291092" y="199075"/>
                  <a:pt x="236253" y="174476"/>
                  <a:pt x="214847" y="163773"/>
                </a:cubicBezTo>
                <a:cubicBezTo>
                  <a:pt x="205749" y="136478"/>
                  <a:pt x="193195" y="110100"/>
                  <a:pt x="187552" y="81887"/>
                </a:cubicBezTo>
                <a:cubicBezTo>
                  <a:pt x="183003" y="59141"/>
                  <a:pt x="186771" y="32949"/>
                  <a:pt x="173904" y="13648"/>
                </a:cubicBezTo>
                <a:cubicBezTo>
                  <a:pt x="165924" y="1678"/>
                  <a:pt x="146609" y="4549"/>
                  <a:pt x="132961" y="0"/>
                </a:cubicBezTo>
                <a:cubicBezTo>
                  <a:pt x="82366" y="16865"/>
                  <a:pt x="94291" y="43218"/>
                  <a:pt x="78369" y="54591"/>
                </a:cubicBezTo>
                <a:close/>
              </a:path>
            </a:pathLst>
          </a:custGeom>
          <a:solidFill>
            <a:srgbClr val="007A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23" name="22 Forma libre"/>
          <p:cNvSpPr/>
          <p:nvPr/>
        </p:nvSpPr>
        <p:spPr>
          <a:xfrm>
            <a:off x="7656394" y="6025486"/>
            <a:ext cx="375981" cy="197893"/>
          </a:xfrm>
          <a:custGeom>
            <a:avLst/>
            <a:gdLst>
              <a:gd name="connsiteX0" fmla="*/ 136478 w 375981"/>
              <a:gd name="connsiteY0" fmla="*/ 6824 h 197893"/>
              <a:gd name="connsiteX1" fmla="*/ 0 w 375981"/>
              <a:gd name="connsiteY1" fmla="*/ 47768 h 197893"/>
              <a:gd name="connsiteX2" fmla="*/ 13648 w 375981"/>
              <a:gd name="connsiteY2" fmla="*/ 102359 h 197893"/>
              <a:gd name="connsiteX3" fmla="*/ 54591 w 375981"/>
              <a:gd name="connsiteY3" fmla="*/ 129654 h 197893"/>
              <a:gd name="connsiteX4" fmla="*/ 177421 w 375981"/>
              <a:gd name="connsiteY4" fmla="*/ 156950 h 197893"/>
              <a:gd name="connsiteX5" fmla="*/ 259307 w 375981"/>
              <a:gd name="connsiteY5" fmla="*/ 197893 h 197893"/>
              <a:gd name="connsiteX6" fmla="*/ 300251 w 375981"/>
              <a:gd name="connsiteY6" fmla="*/ 184245 h 197893"/>
              <a:gd name="connsiteX7" fmla="*/ 341194 w 375981"/>
              <a:gd name="connsiteY7" fmla="*/ 156950 h 197893"/>
              <a:gd name="connsiteX8" fmla="*/ 341194 w 375981"/>
              <a:gd name="connsiteY8" fmla="*/ 34120 h 197893"/>
              <a:gd name="connsiteX9" fmla="*/ 259307 w 375981"/>
              <a:gd name="connsiteY9" fmla="*/ 6824 h 197893"/>
              <a:gd name="connsiteX10" fmla="*/ 136478 w 375981"/>
              <a:gd name="connsiteY10" fmla="*/ 6824 h 197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5981" h="197893">
                <a:moveTo>
                  <a:pt x="136478" y="6824"/>
                </a:moveTo>
                <a:cubicBezTo>
                  <a:pt x="93260" y="13648"/>
                  <a:pt x="82504" y="27142"/>
                  <a:pt x="0" y="47768"/>
                </a:cubicBezTo>
                <a:cubicBezTo>
                  <a:pt x="4549" y="65965"/>
                  <a:pt x="3243" y="86752"/>
                  <a:pt x="13648" y="102359"/>
                </a:cubicBezTo>
                <a:cubicBezTo>
                  <a:pt x="22746" y="116007"/>
                  <a:pt x="39920" y="122319"/>
                  <a:pt x="54591" y="129654"/>
                </a:cubicBezTo>
                <a:cubicBezTo>
                  <a:pt x="88190" y="146453"/>
                  <a:pt x="145968" y="151708"/>
                  <a:pt x="177421" y="156950"/>
                </a:cubicBezTo>
                <a:cubicBezTo>
                  <a:pt x="198121" y="170750"/>
                  <a:pt x="231056" y="197893"/>
                  <a:pt x="259307" y="197893"/>
                </a:cubicBezTo>
                <a:cubicBezTo>
                  <a:pt x="273693" y="197893"/>
                  <a:pt x="287384" y="190679"/>
                  <a:pt x="300251" y="184245"/>
                </a:cubicBezTo>
                <a:cubicBezTo>
                  <a:pt x="314922" y="176910"/>
                  <a:pt x="327546" y="166048"/>
                  <a:pt x="341194" y="156950"/>
                </a:cubicBezTo>
                <a:cubicBezTo>
                  <a:pt x="353833" y="119034"/>
                  <a:pt x="375981" y="73877"/>
                  <a:pt x="341194" y="34120"/>
                </a:cubicBezTo>
                <a:cubicBezTo>
                  <a:pt x="322247" y="12467"/>
                  <a:pt x="259307" y="6824"/>
                  <a:pt x="259307" y="6824"/>
                </a:cubicBezTo>
                <a:cubicBezTo>
                  <a:pt x="159842" y="26717"/>
                  <a:pt x="179696" y="0"/>
                  <a:pt x="136478" y="6824"/>
                </a:cubicBezTo>
                <a:close/>
              </a:path>
            </a:pathLst>
          </a:custGeom>
          <a:solidFill>
            <a:srgbClr val="007A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24" name="23 CuadroTexto"/>
          <p:cNvSpPr txBox="1"/>
          <p:nvPr/>
        </p:nvSpPr>
        <p:spPr>
          <a:xfrm>
            <a:off x="7143768" y="5274246"/>
            <a:ext cx="571504" cy="400110"/>
          </a:xfrm>
          <a:prstGeom prst="rect">
            <a:avLst/>
          </a:prstGeom>
          <a:noFill/>
        </p:spPr>
        <p:txBody>
          <a:bodyPr wrap="square" rtlCol="0">
            <a:spAutoFit/>
          </a:bodyPr>
          <a:lstStyle/>
          <a:p>
            <a:r>
              <a:rPr lang="es-MX" sz="2000" b="1" dirty="0" smtClean="0">
                <a:solidFill>
                  <a:schemeClr val="tx2">
                    <a:lumMod val="50000"/>
                  </a:schemeClr>
                </a:solidFill>
              </a:rPr>
              <a:t>HI</a:t>
            </a:r>
            <a:endParaRPr lang="es-MX" sz="2000" b="1" dirty="0">
              <a:solidFill>
                <a:schemeClr val="tx2">
                  <a:lumMod val="50000"/>
                </a:schemeClr>
              </a:solidFill>
            </a:endParaRPr>
          </a:p>
        </p:txBody>
      </p:sp>
      <p:sp>
        <p:nvSpPr>
          <p:cNvPr id="25" name="24 CuadroTexto"/>
          <p:cNvSpPr txBox="1"/>
          <p:nvPr/>
        </p:nvSpPr>
        <p:spPr>
          <a:xfrm>
            <a:off x="6643702" y="5786454"/>
            <a:ext cx="714380" cy="338554"/>
          </a:xfrm>
          <a:prstGeom prst="rect">
            <a:avLst/>
          </a:prstGeom>
          <a:noFill/>
        </p:spPr>
        <p:txBody>
          <a:bodyPr wrap="square" rtlCol="0">
            <a:spAutoFit/>
          </a:bodyPr>
          <a:lstStyle/>
          <a:p>
            <a:r>
              <a:rPr lang="es-MX" sz="1600" b="1" dirty="0" smtClean="0">
                <a:solidFill>
                  <a:srgbClr val="C00000"/>
                </a:solidFill>
              </a:rPr>
              <a:t>GMC</a:t>
            </a:r>
            <a:endParaRPr lang="es-MX" sz="1600" b="1" dirty="0">
              <a:solidFill>
                <a:srgbClr val="C00000"/>
              </a:solidFill>
            </a:endParaRPr>
          </a:p>
        </p:txBody>
      </p:sp>
      <p:sp>
        <p:nvSpPr>
          <p:cNvPr id="26" name="25 Forma libre"/>
          <p:cNvSpPr/>
          <p:nvPr/>
        </p:nvSpPr>
        <p:spPr>
          <a:xfrm>
            <a:off x="8291015" y="6100549"/>
            <a:ext cx="143302" cy="122392"/>
          </a:xfrm>
          <a:custGeom>
            <a:avLst/>
            <a:gdLst>
              <a:gd name="connsiteX0" fmla="*/ 6824 w 143302"/>
              <a:gd name="connsiteY0" fmla="*/ 54591 h 122392"/>
              <a:gd name="connsiteX1" fmla="*/ 34119 w 143302"/>
              <a:gd name="connsiteY1" fmla="*/ 95535 h 122392"/>
              <a:gd name="connsiteX2" fmla="*/ 143301 w 143302"/>
              <a:gd name="connsiteY2" fmla="*/ 95535 h 122392"/>
              <a:gd name="connsiteX3" fmla="*/ 75063 w 143302"/>
              <a:gd name="connsiteY3" fmla="*/ 0 h 122392"/>
              <a:gd name="connsiteX4" fmla="*/ 6824 w 143302"/>
              <a:gd name="connsiteY4" fmla="*/ 54591 h 1223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302" h="122392">
                <a:moveTo>
                  <a:pt x="6824" y="54591"/>
                </a:moveTo>
                <a:cubicBezTo>
                  <a:pt x="0" y="70514"/>
                  <a:pt x="21311" y="85288"/>
                  <a:pt x="34119" y="95535"/>
                </a:cubicBezTo>
                <a:cubicBezTo>
                  <a:pt x="67691" y="122392"/>
                  <a:pt x="108326" y="102530"/>
                  <a:pt x="143301" y="95535"/>
                </a:cubicBezTo>
                <a:cubicBezTo>
                  <a:pt x="111457" y="0"/>
                  <a:pt x="143302" y="22747"/>
                  <a:pt x="75063" y="0"/>
                </a:cubicBezTo>
                <a:cubicBezTo>
                  <a:pt x="29803" y="15087"/>
                  <a:pt x="13648" y="38668"/>
                  <a:pt x="6824" y="54591"/>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27" name="26 CuadroTexto"/>
          <p:cNvSpPr txBox="1"/>
          <p:nvPr/>
        </p:nvSpPr>
        <p:spPr>
          <a:xfrm>
            <a:off x="7358082" y="5572140"/>
            <a:ext cx="714380" cy="307777"/>
          </a:xfrm>
          <a:prstGeom prst="rect">
            <a:avLst/>
          </a:prstGeom>
          <a:noFill/>
        </p:spPr>
        <p:txBody>
          <a:bodyPr wrap="square" rtlCol="0">
            <a:spAutoFit/>
          </a:bodyPr>
          <a:lstStyle/>
          <a:p>
            <a:r>
              <a:rPr lang="es-MX" sz="1400" b="1" dirty="0" smtClean="0">
                <a:solidFill>
                  <a:srgbClr val="0070C0"/>
                </a:solidFill>
              </a:rPr>
              <a:t>core</a:t>
            </a:r>
            <a:endParaRPr lang="es-MX" sz="1400" b="1" dirty="0">
              <a:solidFill>
                <a:srgbClr val="0070C0"/>
              </a:solidFill>
            </a:endParaRPr>
          </a:p>
        </p:txBody>
      </p:sp>
      <p:sp>
        <p:nvSpPr>
          <p:cNvPr id="28" name="27 CuadroTexto"/>
          <p:cNvSpPr txBox="1"/>
          <p:nvPr/>
        </p:nvSpPr>
        <p:spPr>
          <a:xfrm>
            <a:off x="8143900" y="5882034"/>
            <a:ext cx="1000100" cy="261610"/>
          </a:xfrm>
          <a:prstGeom prst="rect">
            <a:avLst/>
          </a:prstGeom>
          <a:noFill/>
        </p:spPr>
        <p:txBody>
          <a:bodyPr wrap="square" rtlCol="0">
            <a:spAutoFit/>
          </a:bodyPr>
          <a:lstStyle/>
          <a:p>
            <a:r>
              <a:rPr lang="es-MX" sz="1100" b="1" dirty="0" smtClean="0">
                <a:solidFill>
                  <a:srgbClr val="FFFF00"/>
                </a:solidFill>
              </a:rPr>
              <a:t>clump</a:t>
            </a:r>
            <a:endParaRPr lang="es-MX" sz="1100" b="1" dirty="0">
              <a:solidFill>
                <a:srgbClr val="FFFF00"/>
              </a:solidFill>
            </a:endParaRPr>
          </a:p>
        </p:txBody>
      </p:sp>
      <p:sp>
        <p:nvSpPr>
          <p:cNvPr id="31" name="30 Estrella de 5 puntas"/>
          <p:cNvSpPr/>
          <p:nvPr/>
        </p:nvSpPr>
        <p:spPr>
          <a:xfrm>
            <a:off x="7786710" y="6072206"/>
            <a:ext cx="71438" cy="71438"/>
          </a:xfrm>
          <a:prstGeom prst="star5">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32" name="31 Estrella de 5 puntas"/>
          <p:cNvSpPr/>
          <p:nvPr/>
        </p:nvSpPr>
        <p:spPr>
          <a:xfrm>
            <a:off x="7858148" y="6072206"/>
            <a:ext cx="71438" cy="71438"/>
          </a:xfrm>
          <a:prstGeom prst="star5">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33" name="32 Estrella de 5 puntas"/>
          <p:cNvSpPr/>
          <p:nvPr/>
        </p:nvSpPr>
        <p:spPr>
          <a:xfrm>
            <a:off x="8091510" y="6448444"/>
            <a:ext cx="71438" cy="71438"/>
          </a:xfrm>
          <a:prstGeom prst="star5">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34" name="33 Estrella de 5 puntas"/>
          <p:cNvSpPr/>
          <p:nvPr/>
        </p:nvSpPr>
        <p:spPr>
          <a:xfrm>
            <a:off x="7786710" y="6000768"/>
            <a:ext cx="71438" cy="71438"/>
          </a:xfrm>
          <a:prstGeom prst="star5">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cxnSp>
        <p:nvCxnSpPr>
          <p:cNvPr id="36" name="35 Conector recto de flecha"/>
          <p:cNvCxnSpPr>
            <a:stCxn id="31" idx="2"/>
          </p:cNvCxnSpPr>
          <p:nvPr/>
        </p:nvCxnSpPr>
        <p:spPr>
          <a:xfrm rot="5400000">
            <a:off x="6829119" y="5601038"/>
            <a:ext cx="428628" cy="1513841"/>
          </a:xfrm>
          <a:prstGeom prst="straightConnector1">
            <a:avLst/>
          </a:prstGeom>
          <a:ln>
            <a:tailEnd type="arrow"/>
          </a:ln>
        </p:spPr>
        <p:style>
          <a:lnRef idx="3">
            <a:schemeClr val="accent3"/>
          </a:lnRef>
          <a:fillRef idx="0">
            <a:schemeClr val="accent3"/>
          </a:fillRef>
          <a:effectRef idx="2">
            <a:schemeClr val="accent3"/>
          </a:effectRef>
          <a:fontRef idx="minor">
            <a:schemeClr val="tx1"/>
          </a:fontRef>
        </p:style>
      </p:cxnSp>
      <p:sp>
        <p:nvSpPr>
          <p:cNvPr id="37" name="36 CuadroTexto"/>
          <p:cNvSpPr txBox="1"/>
          <p:nvPr/>
        </p:nvSpPr>
        <p:spPr>
          <a:xfrm>
            <a:off x="5580112" y="6309320"/>
            <a:ext cx="1714512" cy="430887"/>
          </a:xfrm>
          <a:prstGeom prst="rect">
            <a:avLst/>
          </a:prstGeom>
          <a:noFill/>
        </p:spPr>
        <p:txBody>
          <a:bodyPr wrap="square" rtlCol="0">
            <a:spAutoFit/>
          </a:bodyPr>
          <a:lstStyle/>
          <a:p>
            <a:r>
              <a:rPr lang="es-MX" sz="1100" b="1" dirty="0" smtClean="0">
                <a:solidFill>
                  <a:srgbClr val="0070C0"/>
                </a:solidFill>
              </a:rPr>
              <a:t>Asociación OB embebida en la MC</a:t>
            </a:r>
            <a:endParaRPr lang="es-MX" sz="1100" b="1" dirty="0">
              <a:solidFill>
                <a:srgbClr val="0070C0"/>
              </a:solidFill>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6 CuadroTexto"/>
          <p:cNvSpPr txBox="1"/>
          <p:nvPr/>
        </p:nvSpPr>
        <p:spPr>
          <a:xfrm>
            <a:off x="142844" y="142852"/>
            <a:ext cx="2786082" cy="400110"/>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s-MX" sz="2000" b="1" dirty="0" smtClean="0">
                <a:solidFill>
                  <a:srgbClr val="009E00"/>
                </a:solidFill>
              </a:rPr>
              <a:t>Moléculas en el ISM</a:t>
            </a:r>
            <a:endParaRPr lang="es-MX" sz="2000" b="1" dirty="0">
              <a:solidFill>
                <a:srgbClr val="009E00"/>
              </a:solidFill>
            </a:endParaRPr>
          </a:p>
        </p:txBody>
      </p:sp>
      <p:sp>
        <p:nvSpPr>
          <p:cNvPr id="8" name="7 CuadroTexto"/>
          <p:cNvSpPr txBox="1"/>
          <p:nvPr/>
        </p:nvSpPr>
        <p:spPr>
          <a:xfrm>
            <a:off x="-32" y="683404"/>
            <a:ext cx="5429288" cy="369332"/>
          </a:xfrm>
          <a:prstGeom prst="rect">
            <a:avLst/>
          </a:prstGeom>
          <a:noFill/>
        </p:spPr>
        <p:txBody>
          <a:bodyPr wrap="square" rtlCol="0">
            <a:spAutoFit/>
          </a:bodyPr>
          <a:lstStyle/>
          <a:p>
            <a:pPr>
              <a:buFont typeface="Wingdings" pitchFamily="2" charset="2"/>
              <a:buChar char="q"/>
            </a:pPr>
            <a:r>
              <a:rPr lang="es-MX" b="1" dirty="0" smtClean="0">
                <a:solidFill>
                  <a:srgbClr val="007A00"/>
                </a:solidFill>
              </a:rPr>
              <a:t>¿Cómo se forman las moléculas en el ISM? (I)</a:t>
            </a:r>
            <a:endParaRPr lang="es-MX" b="1" dirty="0">
              <a:solidFill>
                <a:srgbClr val="007A00"/>
              </a:solidFill>
            </a:endParaRPr>
          </a:p>
        </p:txBody>
      </p:sp>
      <p:sp>
        <p:nvSpPr>
          <p:cNvPr id="10" name="9 CuadroTexto"/>
          <p:cNvSpPr txBox="1"/>
          <p:nvPr/>
        </p:nvSpPr>
        <p:spPr>
          <a:xfrm>
            <a:off x="142876" y="1234495"/>
            <a:ext cx="5581252" cy="2554545"/>
          </a:xfrm>
          <a:prstGeom prst="rect">
            <a:avLst/>
          </a:prstGeom>
          <a:ln/>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s-MX" sz="1600" b="1" dirty="0" smtClean="0">
                <a:solidFill>
                  <a:schemeClr val="tx2">
                    <a:lumMod val="50000"/>
                  </a:schemeClr>
                </a:solidFill>
              </a:rPr>
              <a:t>La formación de moléculas en el ISM es posible sólo :</a:t>
            </a:r>
          </a:p>
          <a:p>
            <a:pPr algn="just">
              <a:buFont typeface="Wingdings" pitchFamily="2" charset="2"/>
              <a:buChar char="§"/>
            </a:pPr>
            <a:r>
              <a:rPr lang="es-MX" sz="1600" b="1" dirty="0" smtClean="0">
                <a:solidFill>
                  <a:schemeClr val="tx2">
                    <a:lumMod val="50000"/>
                  </a:schemeClr>
                </a:solidFill>
              </a:rPr>
              <a:t>Si la </a:t>
            </a:r>
            <a:r>
              <a:rPr lang="es-MX" sz="1600" b="1" dirty="0" smtClean="0">
                <a:solidFill>
                  <a:srgbClr val="C00000"/>
                </a:solidFill>
              </a:rPr>
              <a:t>densidad </a:t>
            </a:r>
            <a:r>
              <a:rPr lang="es-MX" sz="1600" b="1" dirty="0" smtClean="0">
                <a:solidFill>
                  <a:schemeClr val="tx2">
                    <a:lumMod val="50000"/>
                  </a:schemeClr>
                </a:solidFill>
              </a:rPr>
              <a:t>de la región es </a:t>
            </a:r>
            <a:r>
              <a:rPr lang="es-MX" sz="1600" b="1" dirty="0" smtClean="0">
                <a:solidFill>
                  <a:srgbClr val="C00000"/>
                </a:solidFill>
              </a:rPr>
              <a:t>elevada</a:t>
            </a:r>
            <a:r>
              <a:rPr lang="es-MX" sz="1600" b="1" dirty="0" smtClean="0">
                <a:solidFill>
                  <a:schemeClr val="tx2">
                    <a:lumMod val="50000"/>
                  </a:schemeClr>
                </a:solidFill>
              </a:rPr>
              <a:t> ya que hace que las colisiones entre átomos sean más frecuentes</a:t>
            </a:r>
          </a:p>
          <a:p>
            <a:pPr algn="just">
              <a:buFont typeface="Wingdings" pitchFamily="2" charset="2"/>
              <a:buChar char="§"/>
            </a:pPr>
            <a:r>
              <a:rPr lang="es-MX" sz="1600" b="1" dirty="0" smtClean="0">
                <a:solidFill>
                  <a:schemeClr val="tx2">
                    <a:lumMod val="50000"/>
                  </a:schemeClr>
                </a:solidFill>
              </a:rPr>
              <a:t>Sin embargo, hace falta </a:t>
            </a:r>
            <a:r>
              <a:rPr lang="es-MX" sz="1600" b="1" dirty="0" smtClean="0">
                <a:solidFill>
                  <a:srgbClr val="009E00"/>
                </a:solidFill>
              </a:rPr>
              <a:t>una componente más</a:t>
            </a:r>
            <a:r>
              <a:rPr lang="es-MX" sz="1600" b="1" dirty="0" smtClean="0">
                <a:solidFill>
                  <a:schemeClr val="tx2">
                    <a:lumMod val="50000"/>
                  </a:schemeClr>
                </a:solidFill>
              </a:rPr>
              <a:t>: Una vez formada la molécula, ésta puede ser fácilmente disociada por un fotón UV</a:t>
            </a:r>
            <a:r>
              <a:rPr lang="es-MX" sz="1600" b="1" dirty="0" smtClean="0">
                <a:solidFill>
                  <a:schemeClr val="tx2">
                    <a:lumMod val="50000"/>
                  </a:schemeClr>
                </a:solidFill>
                <a:sym typeface="Wingdings" pitchFamily="2" charset="2"/>
              </a:rPr>
              <a:t> necesitan estar protegidas por algo que absorba esos fotones antes de que las destruya = </a:t>
            </a:r>
            <a:r>
              <a:rPr lang="es-MX" sz="1600" b="1" dirty="0" smtClean="0">
                <a:solidFill>
                  <a:srgbClr val="C00000"/>
                </a:solidFill>
                <a:sym typeface="Wingdings" pitchFamily="2" charset="2"/>
              </a:rPr>
              <a:t>POLVO</a:t>
            </a:r>
            <a:r>
              <a:rPr lang="es-MX" sz="1600" b="1" dirty="0" smtClean="0">
                <a:solidFill>
                  <a:schemeClr val="tx2">
                    <a:lumMod val="50000"/>
                  </a:schemeClr>
                </a:solidFill>
                <a:sym typeface="Wingdings" pitchFamily="2" charset="2"/>
              </a:rPr>
              <a:t>, ya que éste es más eficiente (tiene mayor sección eficaz de absorción) en absorber un fotón UV que la molécula. Se dicen entonces que las moléculas están “SHIELDING” o </a:t>
            </a:r>
            <a:r>
              <a:rPr lang="es-MX" sz="1600" b="1" u="sng" dirty="0" smtClean="0">
                <a:solidFill>
                  <a:schemeClr val="tx2">
                    <a:lumMod val="50000"/>
                  </a:schemeClr>
                </a:solidFill>
                <a:sym typeface="Wingdings" pitchFamily="2" charset="2"/>
              </a:rPr>
              <a:t>escudadas</a:t>
            </a:r>
            <a:endParaRPr lang="es-MX" sz="1600" b="1" u="sng" dirty="0" smtClean="0">
              <a:solidFill>
                <a:schemeClr val="tx2">
                  <a:lumMod val="50000"/>
                </a:schemeClr>
              </a:solidFill>
            </a:endParaRPr>
          </a:p>
        </p:txBody>
      </p:sp>
      <p:sp>
        <p:nvSpPr>
          <p:cNvPr id="11" name="10 CuadroTexto"/>
          <p:cNvSpPr txBox="1"/>
          <p:nvPr/>
        </p:nvSpPr>
        <p:spPr>
          <a:xfrm>
            <a:off x="6444208" y="1429876"/>
            <a:ext cx="2448272" cy="1569660"/>
          </a:xfrm>
          <a:prstGeom prst="rect">
            <a:avLst/>
          </a:prstGeom>
          <a:ln/>
        </p:spPr>
        <p:style>
          <a:lnRef idx="1">
            <a:schemeClr val="accent2"/>
          </a:lnRef>
          <a:fillRef idx="2">
            <a:schemeClr val="accent2"/>
          </a:fillRef>
          <a:effectRef idx="1">
            <a:schemeClr val="accent2"/>
          </a:effectRef>
          <a:fontRef idx="minor">
            <a:schemeClr val="dk1"/>
          </a:fontRef>
        </p:style>
        <p:txBody>
          <a:bodyPr wrap="square" rtlCol="0">
            <a:spAutoFit/>
          </a:bodyPr>
          <a:lstStyle/>
          <a:p>
            <a:pPr algn="just"/>
            <a:r>
              <a:rPr lang="es-MX" sz="1600" b="1" dirty="0" smtClean="0">
                <a:solidFill>
                  <a:schemeClr val="tx2">
                    <a:lumMod val="50000"/>
                  </a:schemeClr>
                </a:solidFill>
              </a:rPr>
              <a:t>Estas dos condiciones  que favorecen la formación (i.e. </a:t>
            </a:r>
            <a:r>
              <a:rPr lang="es-MX" sz="1600" b="1" dirty="0" smtClean="0">
                <a:solidFill>
                  <a:srgbClr val="FF0000"/>
                </a:solidFill>
                <a:sym typeface="Wingdings 3"/>
              </a:rPr>
              <a:t>n</a:t>
            </a:r>
            <a:r>
              <a:rPr lang="es-MX" sz="1600" b="1" dirty="0" smtClean="0">
                <a:solidFill>
                  <a:schemeClr val="tx2">
                    <a:lumMod val="50000"/>
                  </a:schemeClr>
                </a:solidFill>
                <a:sym typeface="Wingdings 3"/>
              </a:rPr>
              <a:t>)</a:t>
            </a:r>
            <a:r>
              <a:rPr lang="es-MX" sz="1600" b="1" dirty="0" smtClean="0">
                <a:solidFill>
                  <a:schemeClr val="tx2">
                    <a:lumMod val="50000"/>
                  </a:schemeClr>
                </a:solidFill>
              </a:rPr>
              <a:t> y la preservación (i.e. </a:t>
            </a:r>
            <a:r>
              <a:rPr lang="es-MX" sz="1600" b="1" dirty="0" smtClean="0">
                <a:solidFill>
                  <a:srgbClr val="FF0000"/>
                </a:solidFill>
                <a:sym typeface="Wingdings 3"/>
              </a:rPr>
              <a:t></a:t>
            </a:r>
            <a:r>
              <a:rPr lang="es-MX" sz="1600" b="1" dirty="0" smtClean="0">
                <a:solidFill>
                  <a:srgbClr val="FF0000"/>
                </a:solidFill>
              </a:rPr>
              <a:t>polvo</a:t>
            </a:r>
            <a:r>
              <a:rPr lang="es-MX" sz="1600" b="1" dirty="0" smtClean="0">
                <a:solidFill>
                  <a:schemeClr val="tx2">
                    <a:lumMod val="50000"/>
                  </a:schemeClr>
                </a:solidFill>
              </a:rPr>
              <a:t>) de las moléculas son las típicas de las MC</a:t>
            </a:r>
            <a:endParaRPr lang="es-MX" sz="1600" b="1" dirty="0">
              <a:solidFill>
                <a:schemeClr val="tx2">
                  <a:lumMod val="50000"/>
                </a:schemeClr>
              </a:solidFill>
            </a:endParaRPr>
          </a:p>
        </p:txBody>
      </p:sp>
      <p:sp>
        <p:nvSpPr>
          <p:cNvPr id="12" name="11 Flecha derecha"/>
          <p:cNvSpPr/>
          <p:nvPr/>
        </p:nvSpPr>
        <p:spPr>
          <a:xfrm>
            <a:off x="5940152" y="2276872"/>
            <a:ext cx="288032" cy="288032"/>
          </a:xfrm>
          <a:prstGeom prst="rightArrow">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s-MX" dirty="0"/>
          </a:p>
        </p:txBody>
      </p:sp>
      <p:sp>
        <p:nvSpPr>
          <p:cNvPr id="14" name="13 CuadroTexto"/>
          <p:cNvSpPr txBox="1"/>
          <p:nvPr/>
        </p:nvSpPr>
        <p:spPr>
          <a:xfrm>
            <a:off x="214282" y="3995772"/>
            <a:ext cx="5357850" cy="369332"/>
          </a:xfrm>
          <a:prstGeom prst="rect">
            <a:avLst/>
          </a:prstGeom>
          <a:ln/>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lang="es-MX" b="1" dirty="0" smtClean="0">
                <a:solidFill>
                  <a:srgbClr val="C00000"/>
                </a:solidFill>
              </a:rPr>
              <a:t>La química interestelar es muy diferente a la terrestre</a:t>
            </a:r>
            <a:endParaRPr lang="es-MX" b="1" dirty="0">
              <a:solidFill>
                <a:srgbClr val="C00000"/>
              </a:solidFill>
            </a:endParaRPr>
          </a:p>
        </p:txBody>
      </p:sp>
      <p:sp>
        <p:nvSpPr>
          <p:cNvPr id="15" name="14 CuadroTexto"/>
          <p:cNvSpPr txBox="1"/>
          <p:nvPr/>
        </p:nvSpPr>
        <p:spPr>
          <a:xfrm>
            <a:off x="179512" y="4607257"/>
            <a:ext cx="8712968" cy="2062103"/>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just">
              <a:buFont typeface="Arial" pitchFamily="34" charset="0"/>
              <a:buChar char="•"/>
            </a:pPr>
            <a:r>
              <a:rPr lang="es-MX" sz="1600" b="1" dirty="0" smtClean="0">
                <a:solidFill>
                  <a:schemeClr val="accent1">
                    <a:lumMod val="50000"/>
                  </a:schemeClr>
                </a:solidFill>
              </a:rPr>
              <a:t> Las reacciones se producen </a:t>
            </a:r>
            <a:r>
              <a:rPr lang="es-MX" sz="1600" b="1" dirty="0" smtClean="0">
                <a:solidFill>
                  <a:srgbClr val="009E00"/>
                </a:solidFill>
              </a:rPr>
              <a:t>en fase gaseosa </a:t>
            </a:r>
            <a:r>
              <a:rPr lang="es-MX" sz="1600" b="1" dirty="0" smtClean="0">
                <a:solidFill>
                  <a:schemeClr val="accent1">
                    <a:lumMod val="50000"/>
                  </a:schemeClr>
                </a:solidFill>
              </a:rPr>
              <a:t>y no entre líquidos</a:t>
            </a:r>
          </a:p>
          <a:p>
            <a:pPr algn="just">
              <a:buFont typeface="Arial" pitchFamily="34" charset="0"/>
              <a:buChar char="•"/>
            </a:pPr>
            <a:r>
              <a:rPr lang="es-MX" sz="1600" b="1" dirty="0" smtClean="0">
                <a:solidFill>
                  <a:schemeClr val="accent1">
                    <a:lumMod val="50000"/>
                  </a:schemeClr>
                </a:solidFill>
              </a:rPr>
              <a:t>Las </a:t>
            </a:r>
            <a:r>
              <a:rPr lang="es-MX" sz="1600" b="1" dirty="0" smtClean="0">
                <a:solidFill>
                  <a:srgbClr val="009E00"/>
                </a:solidFill>
              </a:rPr>
              <a:t>densidades del ISM &lt;&lt;&lt;&lt; que </a:t>
            </a:r>
            <a:r>
              <a:rPr lang="es-MX" sz="1600" b="1" smtClean="0">
                <a:solidFill>
                  <a:srgbClr val="009E00"/>
                </a:solidFill>
              </a:rPr>
              <a:t>el vacío </a:t>
            </a:r>
            <a:r>
              <a:rPr lang="es-MX" sz="1600" b="1" dirty="0" smtClean="0">
                <a:solidFill>
                  <a:srgbClr val="009E00"/>
                </a:solidFill>
              </a:rPr>
              <a:t>más perfecto </a:t>
            </a:r>
            <a:r>
              <a:rPr lang="es-MX" sz="1600" b="1" dirty="0" smtClean="0">
                <a:solidFill>
                  <a:schemeClr val="accent1">
                    <a:lumMod val="50000"/>
                  </a:schemeClr>
                </a:solidFill>
              </a:rPr>
              <a:t>que podamos hacer el la </a:t>
            </a:r>
            <a:r>
              <a:rPr lang="es-MX" sz="1600" b="1" dirty="0" smtClean="0">
                <a:solidFill>
                  <a:srgbClr val="009E00"/>
                </a:solidFill>
              </a:rPr>
              <a:t>Tierra</a:t>
            </a:r>
            <a:r>
              <a:rPr lang="es-MX" sz="1600" b="1" dirty="0" smtClean="0">
                <a:solidFill>
                  <a:schemeClr val="accent1">
                    <a:lumMod val="50000"/>
                  </a:schemeClr>
                </a:solidFill>
              </a:rPr>
              <a:t> </a:t>
            </a:r>
            <a:r>
              <a:rPr lang="es-MX" sz="1600" b="1" dirty="0" smtClean="0">
                <a:solidFill>
                  <a:schemeClr val="accent1">
                    <a:lumMod val="50000"/>
                  </a:schemeClr>
                </a:solidFill>
                <a:sym typeface="Wingdings" pitchFamily="2" charset="2"/>
              </a:rPr>
              <a:t> Por ello es difícil, si no imposible, simular en laboratorios terrestres la química interestelar.  En el ISM </a:t>
            </a:r>
            <a:r>
              <a:rPr lang="es-MX" sz="1600" b="1" u="sng" dirty="0" smtClean="0">
                <a:solidFill>
                  <a:schemeClr val="accent1">
                    <a:lumMod val="50000"/>
                  </a:schemeClr>
                </a:solidFill>
                <a:sym typeface="Wingdings" pitchFamily="2" charset="2"/>
              </a:rPr>
              <a:t>no</a:t>
            </a:r>
            <a:r>
              <a:rPr lang="es-MX" sz="1600" b="1" dirty="0" smtClean="0">
                <a:solidFill>
                  <a:schemeClr val="accent1">
                    <a:lumMod val="50000"/>
                  </a:schemeClr>
                </a:solidFill>
                <a:sym typeface="Wingdings" pitchFamily="2" charset="2"/>
              </a:rPr>
              <a:t> existen las </a:t>
            </a:r>
            <a:r>
              <a:rPr lang="es-MX" sz="1600" b="1" u="sng" dirty="0" smtClean="0">
                <a:solidFill>
                  <a:schemeClr val="accent1">
                    <a:lumMod val="50000"/>
                  </a:schemeClr>
                </a:solidFill>
                <a:sym typeface="Wingdings" pitchFamily="2" charset="2"/>
              </a:rPr>
              <a:t>reacciones que exijan tener 3 o más partículas de gas simultáneamente.</a:t>
            </a:r>
          </a:p>
          <a:p>
            <a:pPr algn="just">
              <a:buFont typeface="Arial" pitchFamily="34" charset="0"/>
              <a:buChar char="•"/>
            </a:pPr>
            <a:r>
              <a:rPr lang="es-MX" sz="1600" b="1" dirty="0" smtClean="0">
                <a:solidFill>
                  <a:schemeClr val="accent1">
                    <a:lumMod val="50000"/>
                  </a:schemeClr>
                </a:solidFill>
                <a:sym typeface="Wingdings" pitchFamily="2" charset="2"/>
              </a:rPr>
              <a:t>Además, a causa de las bajas T del ISM,  moléculas que son inestables en la Tierra a causa de su alta reactividad (por ejemplo N</a:t>
            </a:r>
            <a:r>
              <a:rPr lang="es-MX" sz="1600" b="1" baseline="-25000" dirty="0" smtClean="0">
                <a:solidFill>
                  <a:schemeClr val="accent1">
                    <a:lumMod val="50000"/>
                  </a:schemeClr>
                </a:solidFill>
                <a:sym typeface="Wingdings" pitchFamily="2" charset="2"/>
              </a:rPr>
              <a:t>2</a:t>
            </a:r>
            <a:r>
              <a:rPr lang="es-MX" sz="1600" b="1" dirty="0" smtClean="0">
                <a:solidFill>
                  <a:schemeClr val="accent1">
                    <a:lumMod val="50000"/>
                  </a:schemeClr>
                </a:solidFill>
                <a:sym typeface="Wingdings" pitchFamily="2" charset="2"/>
              </a:rPr>
              <a:t>H</a:t>
            </a:r>
            <a:r>
              <a:rPr lang="es-MX" sz="1600" b="1" baseline="30000" dirty="0" smtClean="0">
                <a:solidFill>
                  <a:schemeClr val="accent1">
                    <a:lumMod val="50000"/>
                  </a:schemeClr>
                </a:solidFill>
                <a:sym typeface="Wingdings" pitchFamily="2" charset="2"/>
              </a:rPr>
              <a:t>+</a:t>
            </a:r>
            <a:r>
              <a:rPr lang="es-MX" sz="1600" b="1" dirty="0" smtClean="0">
                <a:solidFill>
                  <a:schemeClr val="accent1">
                    <a:lumMod val="50000"/>
                  </a:schemeClr>
                </a:solidFill>
                <a:sym typeface="Wingdings" pitchFamily="2" charset="2"/>
              </a:rPr>
              <a:t>), son en cambio estable en el ISM</a:t>
            </a:r>
          </a:p>
          <a:p>
            <a:pPr algn="just">
              <a:buFont typeface="Arial" pitchFamily="34" charset="0"/>
              <a:buChar char="•"/>
            </a:pPr>
            <a:r>
              <a:rPr lang="es-MX" sz="1600" b="1" dirty="0" smtClean="0">
                <a:solidFill>
                  <a:schemeClr val="accent1">
                    <a:lumMod val="50000"/>
                  </a:schemeClr>
                </a:solidFill>
                <a:sym typeface="Wingdings" pitchFamily="2" charset="2"/>
              </a:rPr>
              <a:t>Finalmente, debido a las </a:t>
            </a:r>
            <a:r>
              <a:rPr lang="es-MX" sz="1600" b="1" u="sng" dirty="0" smtClean="0">
                <a:solidFill>
                  <a:schemeClr val="accent1">
                    <a:lumMod val="50000"/>
                  </a:schemeClr>
                </a:solidFill>
                <a:sym typeface="Wingdings" pitchFamily="2" charset="2"/>
              </a:rPr>
              <a:t>bajas T de las MC</a:t>
            </a:r>
            <a:r>
              <a:rPr lang="es-MX" sz="1600" b="1" dirty="0" smtClean="0">
                <a:solidFill>
                  <a:schemeClr val="accent1">
                    <a:lumMod val="50000"/>
                  </a:schemeClr>
                </a:solidFill>
                <a:sym typeface="Wingdings" pitchFamily="2" charset="2"/>
              </a:rPr>
              <a:t>, </a:t>
            </a:r>
            <a:r>
              <a:rPr lang="es-MX" sz="1600" b="1" dirty="0" smtClean="0">
                <a:solidFill>
                  <a:srgbClr val="009E00"/>
                </a:solidFill>
                <a:sym typeface="Wingdings" pitchFamily="2" charset="2"/>
              </a:rPr>
              <a:t>las reacciones endotérmicas </a:t>
            </a:r>
            <a:r>
              <a:rPr lang="es-MX" sz="1600" b="1" dirty="0" smtClean="0">
                <a:solidFill>
                  <a:schemeClr val="accent1">
                    <a:lumMod val="50000"/>
                  </a:schemeClr>
                </a:solidFill>
                <a:sym typeface="Wingdings" pitchFamily="2" charset="2"/>
              </a:rPr>
              <a:t>(las que necesitan aporte de E para realizarse) </a:t>
            </a:r>
            <a:r>
              <a:rPr lang="es-MX" sz="1600" b="1" dirty="0" smtClean="0">
                <a:solidFill>
                  <a:srgbClr val="009E00"/>
                </a:solidFill>
                <a:sym typeface="Wingdings" pitchFamily="2" charset="2"/>
              </a:rPr>
              <a:t>son despreciables</a:t>
            </a:r>
            <a:r>
              <a:rPr lang="es-MX" sz="1600" b="1" dirty="0" smtClean="0">
                <a:solidFill>
                  <a:schemeClr val="accent1">
                    <a:lumMod val="50000"/>
                  </a:schemeClr>
                </a:solidFill>
                <a:sym typeface="Wingdings" pitchFamily="2" charset="2"/>
              </a:rPr>
              <a:t>.</a:t>
            </a:r>
          </a:p>
        </p:txBody>
      </p:sp>
      <p:sp>
        <p:nvSpPr>
          <p:cNvPr id="9" name="8 Flecha derecha"/>
          <p:cNvSpPr/>
          <p:nvPr/>
        </p:nvSpPr>
        <p:spPr>
          <a:xfrm>
            <a:off x="4665162" y="754842"/>
            <a:ext cx="335466" cy="270318"/>
          </a:xfrm>
          <a:prstGeom prst="right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es-MX" dirty="0"/>
          </a:p>
        </p:txBody>
      </p:sp>
      <p:sp>
        <p:nvSpPr>
          <p:cNvPr id="13" name="12 CuadroTexto"/>
          <p:cNvSpPr txBox="1"/>
          <p:nvPr/>
        </p:nvSpPr>
        <p:spPr>
          <a:xfrm>
            <a:off x="5072066" y="683404"/>
            <a:ext cx="2714644" cy="369332"/>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s-MX" b="1" u="sng" dirty="0" smtClean="0">
                <a:solidFill>
                  <a:srgbClr val="C00000"/>
                </a:solidFill>
              </a:rPr>
              <a:t>Química Interestelar</a:t>
            </a:r>
            <a:endParaRPr lang="es-MX" b="1" u="sng" dirty="0">
              <a:solidFill>
                <a:srgbClr val="C00000"/>
              </a:solidFill>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52 Rectángulo"/>
          <p:cNvSpPr/>
          <p:nvPr/>
        </p:nvSpPr>
        <p:spPr>
          <a:xfrm>
            <a:off x="214282" y="3212976"/>
            <a:ext cx="8715436" cy="1512168"/>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s-MX" dirty="0"/>
          </a:p>
        </p:txBody>
      </p:sp>
      <p:sp>
        <p:nvSpPr>
          <p:cNvPr id="4" name="3 CuadroTexto"/>
          <p:cNvSpPr txBox="1"/>
          <p:nvPr/>
        </p:nvSpPr>
        <p:spPr>
          <a:xfrm>
            <a:off x="214282" y="71414"/>
            <a:ext cx="4786346" cy="369332"/>
          </a:xfrm>
          <a:prstGeom prst="rect">
            <a:avLst/>
          </a:prstGeom>
          <a:ln/>
        </p:spPr>
        <p:style>
          <a:lnRef idx="1">
            <a:schemeClr val="accent5"/>
          </a:lnRef>
          <a:fillRef idx="2">
            <a:schemeClr val="accent5"/>
          </a:fillRef>
          <a:effectRef idx="1">
            <a:schemeClr val="accent5"/>
          </a:effectRef>
          <a:fontRef idx="minor">
            <a:schemeClr val="dk1"/>
          </a:fontRef>
        </p:style>
        <p:txBody>
          <a:bodyPr wrap="square" rtlCol="0">
            <a:spAutoFit/>
          </a:bodyPr>
          <a:lstStyle/>
          <a:p>
            <a:pPr>
              <a:buFont typeface="Wingdings" pitchFamily="2" charset="2"/>
              <a:buChar char="q"/>
            </a:pPr>
            <a:r>
              <a:rPr lang="es-MX" b="1" dirty="0" smtClean="0">
                <a:solidFill>
                  <a:srgbClr val="007A00"/>
                </a:solidFill>
              </a:rPr>
              <a:t>¿Cómo se forman las moléculas en el ISM? (II)</a:t>
            </a:r>
            <a:endParaRPr lang="es-MX" b="1" dirty="0">
              <a:solidFill>
                <a:srgbClr val="007A00"/>
              </a:solidFill>
            </a:endParaRPr>
          </a:p>
        </p:txBody>
      </p:sp>
      <p:sp>
        <p:nvSpPr>
          <p:cNvPr id="5" name="4 CuadroTexto"/>
          <p:cNvSpPr txBox="1"/>
          <p:nvPr/>
        </p:nvSpPr>
        <p:spPr>
          <a:xfrm>
            <a:off x="214282" y="1357298"/>
            <a:ext cx="8715436" cy="584775"/>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r>
              <a:rPr lang="es-MX" sz="1600" b="1" dirty="0" smtClean="0">
                <a:solidFill>
                  <a:schemeClr val="tx2">
                    <a:lumMod val="50000"/>
                  </a:schemeClr>
                </a:solidFill>
              </a:rPr>
              <a:t>Así, el </a:t>
            </a:r>
            <a:r>
              <a:rPr lang="es-MX" sz="1600" b="1" dirty="0" smtClean="0">
                <a:solidFill>
                  <a:srgbClr val="C00000"/>
                </a:solidFill>
              </a:rPr>
              <a:t>mecanismo fundamental </a:t>
            </a:r>
            <a:r>
              <a:rPr lang="es-MX" sz="1600" b="1" dirty="0" smtClean="0">
                <a:solidFill>
                  <a:schemeClr val="tx2">
                    <a:lumMod val="50000"/>
                  </a:schemeClr>
                </a:solidFill>
              </a:rPr>
              <a:t>de formación de moléculas en el ISM son las reacciones en que una de las partículas que interviene en la reacción es un ion </a:t>
            </a:r>
            <a:r>
              <a:rPr lang="es-MX" sz="1600" b="1" dirty="0" smtClean="0">
                <a:solidFill>
                  <a:schemeClr val="tx2">
                    <a:lumMod val="50000"/>
                  </a:schemeClr>
                </a:solidFill>
                <a:sym typeface="Wingdings" pitchFamily="2" charset="2"/>
              </a:rPr>
              <a:t> </a:t>
            </a:r>
            <a:r>
              <a:rPr lang="es-MX" sz="1600" b="1" dirty="0" smtClean="0">
                <a:solidFill>
                  <a:srgbClr val="C00000"/>
                </a:solidFill>
                <a:sym typeface="Wingdings" pitchFamily="2" charset="2"/>
              </a:rPr>
              <a:t>Reacciones ION - MOLECULA</a:t>
            </a:r>
            <a:r>
              <a:rPr lang="es-MX" sz="1600" b="1" dirty="0" smtClean="0">
                <a:solidFill>
                  <a:schemeClr val="tx2">
                    <a:lumMod val="50000"/>
                  </a:schemeClr>
                </a:solidFill>
                <a:sym typeface="Wingdings" pitchFamily="2" charset="2"/>
              </a:rPr>
              <a:t>.</a:t>
            </a:r>
          </a:p>
        </p:txBody>
      </p:sp>
      <p:sp>
        <p:nvSpPr>
          <p:cNvPr id="32" name="31 CuadroTexto"/>
          <p:cNvSpPr txBox="1"/>
          <p:nvPr/>
        </p:nvSpPr>
        <p:spPr>
          <a:xfrm>
            <a:off x="142844" y="428604"/>
            <a:ext cx="8858312" cy="830997"/>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just"/>
            <a:r>
              <a:rPr lang="es-MX" sz="1600" b="1" dirty="0" smtClean="0">
                <a:solidFill>
                  <a:schemeClr val="tx2">
                    <a:lumMod val="50000"/>
                  </a:schemeClr>
                </a:solidFill>
              </a:rPr>
              <a:t>A  densidades típicas del ISM denso (10</a:t>
            </a:r>
            <a:r>
              <a:rPr lang="es-MX" sz="1600" b="1" baseline="30000" dirty="0" smtClean="0">
                <a:solidFill>
                  <a:schemeClr val="tx2">
                    <a:lumMod val="50000"/>
                  </a:schemeClr>
                </a:solidFill>
              </a:rPr>
              <a:t>3</a:t>
            </a:r>
            <a:r>
              <a:rPr lang="es-MX" sz="1600" b="1" dirty="0" smtClean="0">
                <a:solidFill>
                  <a:schemeClr val="tx2">
                    <a:lumMod val="50000"/>
                  </a:schemeClr>
                </a:solidFill>
              </a:rPr>
              <a:t>-10</a:t>
            </a:r>
            <a:r>
              <a:rPr lang="es-MX" sz="1600" b="1" baseline="30000" dirty="0" smtClean="0">
                <a:solidFill>
                  <a:schemeClr val="tx2">
                    <a:lumMod val="50000"/>
                  </a:schemeClr>
                </a:solidFill>
              </a:rPr>
              <a:t>4</a:t>
            </a:r>
            <a:r>
              <a:rPr lang="es-MX" sz="1600" b="1" dirty="0" smtClean="0">
                <a:solidFill>
                  <a:schemeClr val="tx2">
                    <a:lumMod val="50000"/>
                  </a:schemeClr>
                </a:solidFill>
              </a:rPr>
              <a:t> cm</a:t>
            </a:r>
            <a:r>
              <a:rPr lang="es-MX" sz="1600" b="1" baseline="30000" dirty="0" smtClean="0">
                <a:solidFill>
                  <a:schemeClr val="tx2">
                    <a:lumMod val="50000"/>
                  </a:schemeClr>
                </a:solidFill>
              </a:rPr>
              <a:t>-3</a:t>
            </a:r>
            <a:r>
              <a:rPr lang="es-MX" sz="1600" b="1" dirty="0" smtClean="0">
                <a:solidFill>
                  <a:schemeClr val="tx2">
                    <a:lumMod val="50000"/>
                  </a:schemeClr>
                </a:solidFill>
              </a:rPr>
              <a:t>), las reacciones químicas entre átomos neutros para dar lugar a una molécula </a:t>
            </a:r>
            <a:r>
              <a:rPr lang="es-MX" sz="1600" b="1" dirty="0" smtClean="0">
                <a:solidFill>
                  <a:schemeClr val="tx2">
                    <a:lumMod val="50000"/>
                  </a:schemeClr>
                </a:solidFill>
                <a:sym typeface="Wingdings" pitchFamily="2" charset="2"/>
              </a:rPr>
              <a:t> </a:t>
            </a:r>
            <a:r>
              <a:rPr lang="es-MX" sz="1600" b="1" dirty="0" smtClean="0">
                <a:solidFill>
                  <a:srgbClr val="C00000"/>
                </a:solidFill>
                <a:sym typeface="Wingdings" pitchFamily="2" charset="2"/>
              </a:rPr>
              <a:t>Reacción NEUTRO-NEUTRO (X+Y  XY+ h</a:t>
            </a:r>
            <a:r>
              <a:rPr lang="es-MX" sz="1600" b="1" dirty="0" smtClean="0">
                <a:solidFill>
                  <a:srgbClr val="C00000"/>
                </a:solidFill>
                <a:sym typeface="Symbol"/>
              </a:rPr>
              <a:t></a:t>
            </a:r>
            <a:r>
              <a:rPr lang="es-MX" sz="1600" b="1" dirty="0" smtClean="0">
                <a:solidFill>
                  <a:srgbClr val="C00000"/>
                </a:solidFill>
                <a:sym typeface="Wingdings" pitchFamily="2" charset="2"/>
              </a:rPr>
              <a:t>)</a:t>
            </a:r>
            <a:r>
              <a:rPr lang="es-MX" sz="1600" b="1" dirty="0" smtClean="0">
                <a:solidFill>
                  <a:schemeClr val="tx2">
                    <a:lumMod val="50000"/>
                  </a:schemeClr>
                </a:solidFill>
                <a:sym typeface="Wingdings" pitchFamily="2" charset="2"/>
              </a:rPr>
              <a:t>,  </a:t>
            </a:r>
            <a:r>
              <a:rPr lang="es-MX" sz="1600" b="1" dirty="0" smtClean="0">
                <a:solidFill>
                  <a:srgbClr val="C00000"/>
                </a:solidFill>
                <a:sym typeface="Wingdings" pitchFamily="2" charset="2"/>
              </a:rPr>
              <a:t>son demasiado lentas </a:t>
            </a:r>
            <a:r>
              <a:rPr lang="es-MX" sz="1600" b="1" dirty="0" smtClean="0">
                <a:solidFill>
                  <a:schemeClr val="tx2">
                    <a:lumMod val="50000"/>
                  </a:schemeClr>
                </a:solidFill>
                <a:sym typeface="Wingdings" pitchFamily="2" charset="2"/>
              </a:rPr>
              <a:t>para formar moléculas en un tiempo de ~ 10</a:t>
            </a:r>
            <a:r>
              <a:rPr lang="es-MX" sz="1600" b="1" baseline="30000" dirty="0" smtClean="0">
                <a:solidFill>
                  <a:schemeClr val="tx2">
                    <a:lumMod val="50000"/>
                  </a:schemeClr>
                </a:solidFill>
                <a:sym typeface="Wingdings" pitchFamily="2" charset="2"/>
              </a:rPr>
              <a:t>6-7</a:t>
            </a:r>
            <a:r>
              <a:rPr lang="es-MX" sz="1600" b="1" dirty="0" smtClean="0">
                <a:solidFill>
                  <a:schemeClr val="tx2">
                    <a:lumMod val="50000"/>
                  </a:schemeClr>
                </a:solidFill>
                <a:sym typeface="Wingdings" pitchFamily="2" charset="2"/>
              </a:rPr>
              <a:t> años (~ tiempo de vida  típico de una MC).</a:t>
            </a:r>
            <a:endParaRPr lang="es-MX" sz="1600" b="1" dirty="0">
              <a:solidFill>
                <a:schemeClr val="tx2">
                  <a:lumMod val="50000"/>
                </a:schemeClr>
              </a:solidFill>
            </a:endParaRPr>
          </a:p>
        </p:txBody>
      </p:sp>
      <p:sp>
        <p:nvSpPr>
          <p:cNvPr id="33" name="32 Flecha abajo"/>
          <p:cNvSpPr/>
          <p:nvPr/>
        </p:nvSpPr>
        <p:spPr>
          <a:xfrm>
            <a:off x="7452320" y="1052736"/>
            <a:ext cx="357190" cy="214314"/>
          </a:xfrm>
          <a:prstGeom prst="down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es-MX" dirty="0"/>
          </a:p>
        </p:txBody>
      </p:sp>
      <p:sp>
        <p:nvSpPr>
          <p:cNvPr id="34" name="33 Rectángulo"/>
          <p:cNvSpPr/>
          <p:nvPr/>
        </p:nvSpPr>
        <p:spPr>
          <a:xfrm>
            <a:off x="214282" y="2000240"/>
            <a:ext cx="5857916" cy="1169551"/>
          </a:xfrm>
          <a:prstGeom prst="rect">
            <a:avLst/>
          </a:prstGeom>
        </p:spPr>
        <p:txBody>
          <a:bodyPr wrap="square">
            <a:spAutoFit/>
          </a:bodyPr>
          <a:lstStyle/>
          <a:p>
            <a:pPr algn="just"/>
            <a:r>
              <a:rPr lang="es-MX" sz="1400" b="1" dirty="0" smtClean="0">
                <a:solidFill>
                  <a:srgbClr val="009E00"/>
                </a:solidFill>
                <a:sym typeface="Wingdings" pitchFamily="2" charset="2"/>
              </a:rPr>
              <a:t> Este tipo de reacciones puede producirse porque en las MC hay iones debido a  los rayos cósmicos que penetran en la MC y pueden ionizar a las moléculas/átomos.</a:t>
            </a:r>
          </a:p>
          <a:p>
            <a:pPr algn="just"/>
            <a:r>
              <a:rPr lang="es-MX" sz="1400" b="1" dirty="0" smtClean="0">
                <a:solidFill>
                  <a:srgbClr val="009E00"/>
                </a:solidFill>
                <a:sym typeface="Wingdings" pitchFamily="2" charset="2"/>
              </a:rPr>
              <a:t>La carga de los iones ejerce una fuerza atractiva sobre la nube electrónica molecular que favorece el encuentro entre los dos reactivos. </a:t>
            </a:r>
          </a:p>
        </p:txBody>
      </p:sp>
      <p:sp>
        <p:nvSpPr>
          <p:cNvPr id="37" name="36 Flecha derecha"/>
          <p:cNvSpPr/>
          <p:nvPr/>
        </p:nvSpPr>
        <p:spPr>
          <a:xfrm>
            <a:off x="6143636" y="2357430"/>
            <a:ext cx="285752" cy="285752"/>
          </a:xfrm>
          <a:prstGeom prst="right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es-MX" dirty="0"/>
          </a:p>
        </p:txBody>
      </p:sp>
      <p:sp>
        <p:nvSpPr>
          <p:cNvPr id="38" name="37 CuadroTexto"/>
          <p:cNvSpPr txBox="1"/>
          <p:nvPr/>
        </p:nvSpPr>
        <p:spPr>
          <a:xfrm>
            <a:off x="6572232" y="2143116"/>
            <a:ext cx="2248240" cy="584775"/>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s-MX" sz="1600" b="1" dirty="0" smtClean="0">
                <a:solidFill>
                  <a:srgbClr val="C00000"/>
                </a:solidFill>
              </a:rPr>
              <a:t>1000s veces más rápidas que las Neutro-Neutro</a:t>
            </a:r>
            <a:endParaRPr lang="es-MX" sz="1600" b="1" dirty="0">
              <a:solidFill>
                <a:srgbClr val="C00000"/>
              </a:solidFill>
            </a:endParaRPr>
          </a:p>
        </p:txBody>
      </p:sp>
      <p:sp>
        <p:nvSpPr>
          <p:cNvPr id="39" name="38 CuadroTexto"/>
          <p:cNvSpPr txBox="1"/>
          <p:nvPr/>
        </p:nvSpPr>
        <p:spPr>
          <a:xfrm>
            <a:off x="214282" y="3286124"/>
            <a:ext cx="6000792" cy="1323439"/>
          </a:xfrm>
          <a:prstGeom prst="rect">
            <a:avLst/>
          </a:prstGeom>
          <a:noFill/>
        </p:spPr>
        <p:txBody>
          <a:bodyPr wrap="square" rtlCol="0">
            <a:spAutoFit/>
          </a:bodyPr>
          <a:lstStyle/>
          <a:p>
            <a:pPr algn="just"/>
            <a:r>
              <a:rPr lang="es-MX" sz="1600" b="1" dirty="0" smtClean="0">
                <a:solidFill>
                  <a:schemeClr val="tx2">
                    <a:lumMod val="50000"/>
                  </a:schemeClr>
                </a:solidFill>
              </a:rPr>
              <a:t>En las nubes moleculares </a:t>
            </a:r>
            <a:r>
              <a:rPr lang="es-MX" sz="1600" b="1" u="sng" dirty="0" smtClean="0">
                <a:solidFill>
                  <a:srgbClr val="C00000"/>
                </a:solidFill>
              </a:rPr>
              <a:t>más calientes y densas</a:t>
            </a:r>
            <a:r>
              <a:rPr lang="es-MX" sz="1600" b="1" dirty="0" smtClean="0">
                <a:solidFill>
                  <a:schemeClr val="tx2">
                    <a:lumMod val="50000"/>
                  </a:schemeClr>
                </a:solidFill>
              </a:rPr>
              <a:t>, por ejemplo </a:t>
            </a:r>
            <a:r>
              <a:rPr lang="es-MX" sz="1600" b="1" dirty="0" smtClean="0">
                <a:solidFill>
                  <a:srgbClr val="C00000"/>
                </a:solidFill>
              </a:rPr>
              <a:t>CORES</a:t>
            </a:r>
            <a:r>
              <a:rPr lang="es-MX" sz="1600" b="1" dirty="0" smtClean="0">
                <a:solidFill>
                  <a:schemeClr val="tx2">
                    <a:lumMod val="50000"/>
                  </a:schemeClr>
                </a:solidFill>
              </a:rPr>
              <a:t> de las GMC, la química es más compleja y algunas moléculas se pueden producir en la superficie de los granos de polvo (</a:t>
            </a:r>
            <a:r>
              <a:rPr lang="es-MX" sz="1600" b="1" dirty="0" smtClean="0">
                <a:solidFill>
                  <a:srgbClr val="C00000"/>
                </a:solidFill>
              </a:rPr>
              <a:t>QUIMICA en GRANOS</a:t>
            </a:r>
            <a:r>
              <a:rPr lang="es-MX" sz="1600" b="1" dirty="0" smtClean="0">
                <a:solidFill>
                  <a:schemeClr val="tx2">
                    <a:lumMod val="50000"/>
                  </a:schemeClr>
                </a:solidFill>
              </a:rPr>
              <a:t>) y son después liberadas, ya sea por la propia energía de ligadura  o por calentamiento del grano por rayos cósmicos.</a:t>
            </a:r>
            <a:endParaRPr lang="es-MX" sz="1600" b="1" dirty="0">
              <a:solidFill>
                <a:schemeClr val="tx2">
                  <a:lumMod val="50000"/>
                </a:schemeClr>
              </a:solidFill>
            </a:endParaRPr>
          </a:p>
        </p:txBody>
      </p:sp>
      <p:sp>
        <p:nvSpPr>
          <p:cNvPr id="40" name="39 Flecha derecha"/>
          <p:cNvSpPr/>
          <p:nvPr/>
        </p:nvSpPr>
        <p:spPr>
          <a:xfrm>
            <a:off x="6215074" y="3786190"/>
            <a:ext cx="285752" cy="285752"/>
          </a:xfrm>
          <a:prstGeom prst="right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es-MX" dirty="0"/>
          </a:p>
        </p:txBody>
      </p:sp>
      <p:sp>
        <p:nvSpPr>
          <p:cNvPr id="41" name="40 CuadroTexto"/>
          <p:cNvSpPr txBox="1"/>
          <p:nvPr/>
        </p:nvSpPr>
        <p:spPr>
          <a:xfrm>
            <a:off x="6572264" y="3286124"/>
            <a:ext cx="2357454" cy="1384995"/>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just"/>
            <a:r>
              <a:rPr lang="es-MX" sz="1400" b="1" dirty="0" smtClean="0">
                <a:solidFill>
                  <a:srgbClr val="009E00"/>
                </a:solidFill>
              </a:rPr>
              <a:t>PERO, los mecanismos de reacción, los  ritmos de reacción, etc., siguen sin estar bien determinados </a:t>
            </a:r>
            <a:r>
              <a:rPr lang="es-MX" sz="1400" b="1" dirty="0" smtClean="0">
                <a:solidFill>
                  <a:srgbClr val="009E00"/>
                </a:solidFill>
                <a:sym typeface="Wingdings" pitchFamily="2" charset="2"/>
              </a:rPr>
              <a:t></a:t>
            </a:r>
            <a:r>
              <a:rPr lang="es-MX" sz="1400" b="1" dirty="0" smtClean="0">
                <a:solidFill>
                  <a:srgbClr val="009E00"/>
                </a:solidFill>
              </a:rPr>
              <a:t>  gran incertidumbre en el cálculo.</a:t>
            </a:r>
            <a:endParaRPr lang="es-MX" sz="1400" b="1" dirty="0">
              <a:solidFill>
                <a:srgbClr val="009E00"/>
              </a:solidFill>
            </a:endParaRPr>
          </a:p>
        </p:txBody>
      </p:sp>
      <p:grpSp>
        <p:nvGrpSpPr>
          <p:cNvPr id="50" name="49 Grupo"/>
          <p:cNvGrpSpPr/>
          <p:nvPr/>
        </p:nvGrpSpPr>
        <p:grpSpPr>
          <a:xfrm>
            <a:off x="179512" y="4800054"/>
            <a:ext cx="8750206" cy="1077218"/>
            <a:chOff x="1285852" y="4748767"/>
            <a:chExt cx="7286676" cy="1077218"/>
          </a:xfrm>
        </p:grpSpPr>
        <p:sp>
          <p:nvSpPr>
            <p:cNvPr id="47" name="46 CuadroTexto"/>
            <p:cNvSpPr txBox="1"/>
            <p:nvPr/>
          </p:nvSpPr>
          <p:spPr>
            <a:xfrm>
              <a:off x="1285852" y="4748767"/>
              <a:ext cx="7286676" cy="1077218"/>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just"/>
              <a:r>
                <a:rPr lang="es-MX" sz="1600" b="1" dirty="0" smtClean="0">
                  <a:solidFill>
                    <a:srgbClr val="C00000"/>
                  </a:solidFill>
                </a:rPr>
                <a:t>Aunque está bien establecido que son las reacciones ION-MOLECULA las que dominan la química de las nubes      Existen demasiados caminos posibles para producir una molécula, caminos que dependen en muchos casos de las condiciones físico-químicas del gas         Produce una gran incertidumbre en la determinación de las abundancias </a:t>
              </a:r>
              <a:endParaRPr lang="es-MX" sz="1600" b="1" dirty="0">
                <a:solidFill>
                  <a:srgbClr val="C00000"/>
                </a:solidFill>
              </a:endParaRPr>
            </a:p>
          </p:txBody>
        </p:sp>
        <p:sp>
          <p:nvSpPr>
            <p:cNvPr id="48" name="47 Flecha derecha"/>
            <p:cNvSpPr/>
            <p:nvPr/>
          </p:nvSpPr>
          <p:spPr>
            <a:xfrm>
              <a:off x="2185315" y="5033897"/>
              <a:ext cx="214314" cy="214314"/>
            </a:xfrm>
            <a:prstGeom prst="rightArrow">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s-MX" dirty="0"/>
            </a:p>
          </p:txBody>
        </p:sp>
        <p:sp>
          <p:nvSpPr>
            <p:cNvPr id="49" name="48 Flecha derecha"/>
            <p:cNvSpPr/>
            <p:nvPr/>
          </p:nvSpPr>
          <p:spPr>
            <a:xfrm>
              <a:off x="6742593" y="5321929"/>
              <a:ext cx="214314" cy="214314"/>
            </a:xfrm>
            <a:prstGeom prst="rightArrow">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s-MX" dirty="0"/>
            </a:p>
          </p:txBody>
        </p:sp>
      </p:grpSp>
      <p:sp>
        <p:nvSpPr>
          <p:cNvPr id="51" name="50 CuadroTexto"/>
          <p:cNvSpPr txBox="1"/>
          <p:nvPr/>
        </p:nvSpPr>
        <p:spPr>
          <a:xfrm>
            <a:off x="179512" y="6074712"/>
            <a:ext cx="8750206" cy="738664"/>
          </a:xfrm>
          <a:prstGeom prst="rect">
            <a:avLst/>
          </a:prstGeom>
          <a:ln/>
        </p:spPr>
        <p:style>
          <a:lnRef idx="2">
            <a:schemeClr val="accent2"/>
          </a:lnRef>
          <a:fillRef idx="1">
            <a:schemeClr val="lt1"/>
          </a:fillRef>
          <a:effectRef idx="0">
            <a:schemeClr val="accent2"/>
          </a:effectRef>
          <a:fontRef idx="minor">
            <a:schemeClr val="dk1"/>
          </a:fontRef>
        </p:style>
        <p:txBody>
          <a:bodyPr wrap="square" rtlCol="0">
            <a:spAutoFit/>
          </a:bodyPr>
          <a:lstStyle/>
          <a:p>
            <a:pPr algn="just"/>
            <a:r>
              <a:rPr lang="es-MX" sz="1400" b="1" dirty="0" smtClean="0">
                <a:solidFill>
                  <a:schemeClr val="tx2">
                    <a:lumMod val="50000"/>
                  </a:schemeClr>
                </a:solidFill>
              </a:rPr>
              <a:t>En general, aunque con algunas excepciones, las reacciones ion-moléculas son dependientes de la densidad y del numero de iones, i.e. del ritmo de rayos cósmicos, y muy </a:t>
            </a:r>
            <a:r>
              <a:rPr lang="es-MX" sz="1400" b="1" dirty="0" smtClean="0">
                <a:solidFill>
                  <a:srgbClr val="FF0000"/>
                </a:solidFill>
              </a:rPr>
              <a:t>POCO</a:t>
            </a:r>
            <a:r>
              <a:rPr lang="es-MX" sz="1400" b="1" dirty="0" smtClean="0">
                <a:solidFill>
                  <a:schemeClr val="tx2">
                    <a:lumMod val="50000"/>
                  </a:schemeClr>
                </a:solidFill>
              </a:rPr>
              <a:t> dependientes de la T. Sin embargo, reacciones que involucran  especies NEUTRAS son </a:t>
            </a:r>
            <a:r>
              <a:rPr lang="es-MX" sz="1400" b="1" dirty="0" smtClean="0">
                <a:solidFill>
                  <a:srgbClr val="FF0000"/>
                </a:solidFill>
              </a:rPr>
              <a:t>altamente</a:t>
            </a:r>
            <a:r>
              <a:rPr lang="es-MX" sz="1400" b="1" dirty="0" smtClean="0">
                <a:solidFill>
                  <a:schemeClr val="tx2">
                    <a:lumMod val="50000"/>
                  </a:schemeClr>
                </a:solidFill>
              </a:rPr>
              <a:t> dependientes de T</a:t>
            </a:r>
            <a:endParaRPr lang="es-MX" sz="1400" b="1" dirty="0">
              <a:solidFill>
                <a:schemeClr val="tx2">
                  <a:lumMod val="50000"/>
                </a:schemeClr>
              </a:solidFill>
            </a:endParaRPr>
          </a:p>
        </p:txBody>
      </p:sp>
      <p:sp>
        <p:nvSpPr>
          <p:cNvPr id="52" name="51 Rectángulo"/>
          <p:cNvSpPr/>
          <p:nvPr/>
        </p:nvSpPr>
        <p:spPr>
          <a:xfrm>
            <a:off x="214282" y="2000240"/>
            <a:ext cx="8715436" cy="1143008"/>
          </a:xfrm>
          <a:prstGeom prst="rect">
            <a:avLst/>
          </a:prstGeom>
          <a:no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CuadroTexto"/>
          <p:cNvSpPr txBox="1"/>
          <p:nvPr/>
        </p:nvSpPr>
        <p:spPr>
          <a:xfrm>
            <a:off x="214282" y="44624"/>
            <a:ext cx="8643998"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r>
              <a:rPr lang="es-MX" b="1" dirty="0" smtClean="0">
                <a:solidFill>
                  <a:srgbClr val="009E00"/>
                </a:solidFill>
              </a:rPr>
              <a:t>Veamos un ejemplo de Reacción ION-Molécula : Formación de HCO</a:t>
            </a:r>
            <a:r>
              <a:rPr lang="es-MX" b="1" baseline="30000" dirty="0" smtClean="0">
                <a:solidFill>
                  <a:srgbClr val="009E00"/>
                </a:solidFill>
              </a:rPr>
              <a:t>+ </a:t>
            </a:r>
            <a:r>
              <a:rPr lang="es-MX" b="1" dirty="0" smtClean="0">
                <a:solidFill>
                  <a:srgbClr val="009E00"/>
                </a:solidFill>
              </a:rPr>
              <a:t> (</a:t>
            </a:r>
            <a:r>
              <a:rPr lang="es-MX" b="1" dirty="0" err="1" smtClean="0">
                <a:solidFill>
                  <a:srgbClr val="009E00"/>
                </a:solidFill>
              </a:rPr>
              <a:t>formilo</a:t>
            </a:r>
            <a:r>
              <a:rPr lang="es-MX" b="1" dirty="0" smtClean="0">
                <a:solidFill>
                  <a:srgbClr val="009E00"/>
                </a:solidFill>
              </a:rPr>
              <a:t>)</a:t>
            </a:r>
            <a:endParaRPr lang="es-MX" b="1" baseline="30000" dirty="0">
              <a:solidFill>
                <a:srgbClr val="009E00"/>
              </a:solidFill>
            </a:endParaRPr>
          </a:p>
        </p:txBody>
      </p:sp>
      <p:sp>
        <p:nvSpPr>
          <p:cNvPr id="6" name="5 CuadroTexto"/>
          <p:cNvSpPr txBox="1"/>
          <p:nvPr/>
        </p:nvSpPr>
        <p:spPr>
          <a:xfrm>
            <a:off x="71406" y="571480"/>
            <a:ext cx="8929718" cy="984885"/>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just"/>
            <a:r>
              <a:rPr lang="es-MX" sz="1600" b="1" dirty="0" smtClean="0">
                <a:solidFill>
                  <a:schemeClr val="tx2">
                    <a:lumMod val="50000"/>
                  </a:schemeClr>
                </a:solidFill>
              </a:rPr>
              <a:t>HCO</a:t>
            </a:r>
            <a:r>
              <a:rPr lang="es-MX" sz="1600" b="1" baseline="30000" dirty="0" smtClean="0">
                <a:solidFill>
                  <a:schemeClr val="tx2">
                    <a:lumMod val="50000"/>
                  </a:schemeClr>
                </a:solidFill>
              </a:rPr>
              <a:t>+ </a:t>
            </a:r>
            <a:r>
              <a:rPr lang="es-MX" sz="1600" b="1" dirty="0" smtClean="0">
                <a:solidFill>
                  <a:schemeClr val="tx2">
                    <a:lumMod val="50000"/>
                  </a:schemeClr>
                </a:solidFill>
              </a:rPr>
              <a:t> : </a:t>
            </a:r>
            <a:r>
              <a:rPr lang="es-MX" sz="1400" b="1" dirty="0" smtClean="0">
                <a:solidFill>
                  <a:schemeClr val="tx2">
                    <a:lumMod val="50000"/>
                  </a:schemeClr>
                </a:solidFill>
              </a:rPr>
              <a:t>Este ion no se encuentra comúnmente en la química terrestre, ya que es químicamente inestable en las condiciones de laboratorio y, o bien se recombina con e</a:t>
            </a:r>
            <a:r>
              <a:rPr lang="es-MX" sz="1400" b="1" baseline="30000" dirty="0" smtClean="0">
                <a:solidFill>
                  <a:schemeClr val="tx2">
                    <a:lumMod val="50000"/>
                  </a:schemeClr>
                </a:solidFill>
              </a:rPr>
              <a:t>-</a:t>
            </a:r>
            <a:r>
              <a:rPr lang="es-MX" sz="1400" b="1" dirty="0" smtClean="0">
                <a:solidFill>
                  <a:schemeClr val="tx2">
                    <a:lumMod val="50000"/>
                  </a:schemeClr>
                </a:solidFill>
              </a:rPr>
              <a:t> , o bien se combina con otras especies para formar una nueva más estable. Sin embargo, es una molécula  fácilmente detectable en el espectro mm de nubes moleculares  en nuestro ISM y en el de galaxias externas </a:t>
            </a:r>
            <a:r>
              <a:rPr lang="es-MX" sz="1400" b="1" dirty="0" smtClean="0">
                <a:solidFill>
                  <a:schemeClr val="tx2">
                    <a:lumMod val="50000"/>
                  </a:schemeClr>
                </a:solidFill>
                <a:sym typeface="Wingdings" pitchFamily="2" charset="2"/>
              </a:rPr>
              <a:t> debido a las condiciones extremas de estos ambientes.</a:t>
            </a:r>
            <a:endParaRPr lang="es-MX" sz="1400" b="1" baseline="30000" dirty="0">
              <a:solidFill>
                <a:schemeClr val="tx2">
                  <a:lumMod val="50000"/>
                </a:schemeClr>
              </a:solidFill>
            </a:endParaRPr>
          </a:p>
        </p:txBody>
      </p:sp>
      <p:grpSp>
        <p:nvGrpSpPr>
          <p:cNvPr id="22" name="21 Grupo"/>
          <p:cNvGrpSpPr/>
          <p:nvPr/>
        </p:nvGrpSpPr>
        <p:grpSpPr>
          <a:xfrm>
            <a:off x="214282" y="1643050"/>
            <a:ext cx="8868540" cy="2681890"/>
            <a:chOff x="214282" y="1802303"/>
            <a:chExt cx="8868540" cy="2681890"/>
          </a:xfrm>
        </p:grpSpPr>
        <p:grpSp>
          <p:nvGrpSpPr>
            <p:cNvPr id="19" name="18 Grupo"/>
            <p:cNvGrpSpPr/>
            <p:nvPr/>
          </p:nvGrpSpPr>
          <p:grpSpPr>
            <a:xfrm>
              <a:off x="214282" y="1802303"/>
              <a:ext cx="8868540" cy="1779598"/>
              <a:chOff x="142844" y="2275967"/>
              <a:chExt cx="8868540" cy="1779598"/>
            </a:xfrm>
          </p:grpSpPr>
          <p:graphicFrame>
            <p:nvGraphicFramePr>
              <p:cNvPr id="7" name="6 Objeto"/>
              <p:cNvGraphicFramePr>
                <a:graphicFrameLocks noChangeAspect="1"/>
              </p:cNvGraphicFramePr>
              <p:nvPr/>
            </p:nvGraphicFramePr>
            <p:xfrm>
              <a:off x="285720" y="2347405"/>
              <a:ext cx="2349934" cy="714380"/>
            </p:xfrm>
            <a:graphic>
              <a:graphicData uri="http://schemas.openxmlformats.org/presentationml/2006/ole">
                <mc:AlternateContent xmlns:mc="http://schemas.openxmlformats.org/markup-compatibility/2006">
                  <mc:Choice xmlns:v="urn:schemas-microsoft-com:vml" Requires="v">
                    <p:oleObj spid="_x0000_s34034" name="Ecuación" r:id="rId3" imgW="1587240" imgH="482400" progId="Equation.3">
                      <p:embed/>
                    </p:oleObj>
                  </mc:Choice>
                  <mc:Fallback>
                    <p:oleObj name="Ecuación" r:id="rId3" imgW="1587240" imgH="482400" progId="Equation.3">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5720" y="2347405"/>
                            <a:ext cx="2349934" cy="71438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3795" name="Object 3"/>
              <p:cNvGraphicFramePr>
                <a:graphicFrameLocks noChangeAspect="1"/>
              </p:cNvGraphicFramePr>
              <p:nvPr/>
            </p:nvGraphicFramePr>
            <p:xfrm>
              <a:off x="3071801" y="2347405"/>
              <a:ext cx="2428893" cy="381396"/>
            </p:xfrm>
            <a:graphic>
              <a:graphicData uri="http://schemas.openxmlformats.org/presentationml/2006/ole">
                <mc:AlternateContent xmlns:mc="http://schemas.openxmlformats.org/markup-compatibility/2006">
                  <mc:Choice xmlns:v="urn:schemas-microsoft-com:vml" Requires="v">
                    <p:oleObj spid="_x0000_s34035" name="Ecuación" r:id="rId5" imgW="1536480" imgH="241200" progId="Equation.3">
                      <p:embed/>
                    </p:oleObj>
                  </mc:Choice>
                  <mc:Fallback>
                    <p:oleObj name="Ecuación" r:id="rId5" imgW="1536480" imgH="241200" progId="Equation.3">
                      <p:embed/>
                      <p:pic>
                        <p:nvPicPr>
                          <p:cNvPr id="0"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71801" y="2347405"/>
                            <a:ext cx="2428893" cy="38139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3796" name="Object 4"/>
              <p:cNvGraphicFramePr>
                <a:graphicFrameLocks noChangeAspect="1"/>
              </p:cNvGraphicFramePr>
              <p:nvPr/>
            </p:nvGraphicFramePr>
            <p:xfrm>
              <a:off x="6286512" y="2275967"/>
              <a:ext cx="2428892" cy="714381"/>
            </p:xfrm>
            <a:graphic>
              <a:graphicData uri="http://schemas.openxmlformats.org/presentationml/2006/ole">
                <mc:AlternateContent xmlns:mc="http://schemas.openxmlformats.org/markup-compatibility/2006">
                  <mc:Choice xmlns:v="urn:schemas-microsoft-com:vml" Requires="v">
                    <p:oleObj spid="_x0000_s34036" name="Ecuación" r:id="rId7" imgW="1422360" imgH="457200" progId="Equation.3">
                      <p:embed/>
                    </p:oleObj>
                  </mc:Choice>
                  <mc:Fallback>
                    <p:oleObj name="Ecuación" r:id="rId7" imgW="1422360" imgH="457200" progId="Equation.3">
                      <p:embed/>
                      <p:pic>
                        <p:nvPicPr>
                          <p:cNvPr id="0" name="Picture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286512" y="2275967"/>
                            <a:ext cx="2428892" cy="71438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 name="9 Abrir llave"/>
              <p:cNvSpPr/>
              <p:nvPr/>
            </p:nvSpPr>
            <p:spPr>
              <a:xfrm rot="16200000">
                <a:off x="1321571" y="1893083"/>
                <a:ext cx="285752" cy="2500330"/>
              </a:xfrm>
              <a:prstGeom prst="lef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MX" dirty="0"/>
              </a:p>
            </p:txBody>
          </p:sp>
          <p:sp>
            <p:nvSpPr>
              <p:cNvPr id="11" name="10 CuadroTexto"/>
              <p:cNvSpPr txBox="1"/>
              <p:nvPr/>
            </p:nvSpPr>
            <p:spPr>
              <a:xfrm>
                <a:off x="142844" y="3286124"/>
                <a:ext cx="2571768" cy="600164"/>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just"/>
                <a:r>
                  <a:rPr lang="es-MX" sz="1100" b="1" dirty="0" smtClean="0">
                    <a:solidFill>
                      <a:srgbClr val="009E00"/>
                    </a:solidFill>
                  </a:rPr>
                  <a:t>Primeras reacciones</a:t>
                </a:r>
                <a:r>
                  <a:rPr lang="es-MX" sz="1100" b="1" dirty="0" smtClean="0">
                    <a:solidFill>
                      <a:schemeClr val="accent1">
                        <a:lumMod val="50000"/>
                      </a:schemeClr>
                    </a:solidFill>
                  </a:rPr>
                  <a:t>: creación del ion H</a:t>
                </a:r>
                <a:r>
                  <a:rPr lang="es-MX" sz="1100" b="1" baseline="-25000" dirty="0" smtClean="0">
                    <a:solidFill>
                      <a:schemeClr val="accent1">
                        <a:lumMod val="50000"/>
                      </a:schemeClr>
                    </a:solidFill>
                  </a:rPr>
                  <a:t>3</a:t>
                </a:r>
                <a:r>
                  <a:rPr lang="es-MX" sz="1100" b="1" baseline="30000" dirty="0" smtClean="0">
                    <a:solidFill>
                      <a:schemeClr val="accent1">
                        <a:lumMod val="50000"/>
                      </a:schemeClr>
                    </a:solidFill>
                  </a:rPr>
                  <a:t>+</a:t>
                </a:r>
                <a:r>
                  <a:rPr lang="es-MX" sz="1100" b="1" dirty="0" smtClean="0">
                    <a:solidFill>
                      <a:schemeClr val="accent1">
                        <a:lumMod val="50000"/>
                      </a:schemeClr>
                    </a:solidFill>
                  </a:rPr>
                  <a:t> : Depende del ritmo de ionizaciones por rayos cósmicos, y de la abundancia de H</a:t>
                </a:r>
                <a:r>
                  <a:rPr lang="es-MX" sz="1100" b="1" baseline="-25000" dirty="0" smtClean="0">
                    <a:solidFill>
                      <a:schemeClr val="accent1">
                        <a:lumMod val="50000"/>
                      </a:schemeClr>
                    </a:solidFill>
                  </a:rPr>
                  <a:t>2</a:t>
                </a:r>
                <a:endParaRPr lang="es-MX" sz="1100" b="1" baseline="-25000" dirty="0">
                  <a:solidFill>
                    <a:schemeClr val="accent1">
                      <a:lumMod val="50000"/>
                    </a:schemeClr>
                  </a:solidFill>
                </a:endParaRPr>
              </a:p>
            </p:txBody>
          </p:sp>
          <p:sp>
            <p:nvSpPr>
              <p:cNvPr id="12" name="11 Abrir llave"/>
              <p:cNvSpPr/>
              <p:nvPr/>
            </p:nvSpPr>
            <p:spPr>
              <a:xfrm rot="16200000">
                <a:off x="4107653" y="1607331"/>
                <a:ext cx="285752" cy="2500330"/>
              </a:xfrm>
              <a:prstGeom prst="lef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MX" dirty="0"/>
              </a:p>
            </p:txBody>
          </p:sp>
          <p:sp>
            <p:nvSpPr>
              <p:cNvPr id="14" name="13 CuadroTexto"/>
              <p:cNvSpPr txBox="1"/>
              <p:nvPr/>
            </p:nvSpPr>
            <p:spPr>
              <a:xfrm>
                <a:off x="3000364" y="3000372"/>
                <a:ext cx="2571768" cy="938719"/>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just"/>
                <a:r>
                  <a:rPr lang="es-MX" sz="1100" b="1" dirty="0" smtClean="0">
                    <a:solidFill>
                      <a:schemeClr val="accent1">
                        <a:lumMod val="50000"/>
                      </a:schemeClr>
                    </a:solidFill>
                  </a:rPr>
                  <a:t>Una vez se ha formado el H</a:t>
                </a:r>
                <a:r>
                  <a:rPr lang="es-MX" sz="1100" b="1" baseline="-25000" dirty="0" smtClean="0">
                    <a:solidFill>
                      <a:schemeClr val="accent1">
                        <a:lumMod val="50000"/>
                      </a:schemeClr>
                    </a:solidFill>
                  </a:rPr>
                  <a:t>3</a:t>
                </a:r>
                <a:r>
                  <a:rPr lang="es-MX" sz="1100" b="1" baseline="30000" dirty="0" smtClean="0">
                    <a:solidFill>
                      <a:schemeClr val="accent1">
                        <a:lumMod val="50000"/>
                      </a:schemeClr>
                    </a:solidFill>
                  </a:rPr>
                  <a:t>+</a:t>
                </a:r>
                <a:r>
                  <a:rPr lang="es-MX" sz="1100" b="1" dirty="0" smtClean="0">
                    <a:solidFill>
                      <a:schemeClr val="accent1">
                        <a:lumMod val="50000"/>
                      </a:schemeClr>
                    </a:solidFill>
                  </a:rPr>
                  <a:t>, puede reaccionar con el CO en la nube para dar </a:t>
                </a:r>
                <a:r>
                  <a:rPr lang="es-MX" sz="1100" b="1" dirty="0" smtClean="0">
                    <a:solidFill>
                      <a:srgbClr val="009E00"/>
                    </a:solidFill>
                  </a:rPr>
                  <a:t>HCO</a:t>
                </a:r>
                <a:r>
                  <a:rPr lang="es-MX" sz="1100" b="1" baseline="30000" dirty="0" smtClean="0">
                    <a:solidFill>
                      <a:srgbClr val="009E00"/>
                    </a:solidFill>
                  </a:rPr>
                  <a:t>+</a:t>
                </a:r>
                <a:r>
                  <a:rPr lang="es-MX" sz="1100" b="1" dirty="0" smtClean="0">
                    <a:solidFill>
                      <a:schemeClr val="accent1">
                        <a:lumMod val="50000"/>
                      </a:schemeClr>
                    </a:solidFill>
                  </a:rPr>
                  <a:t> y devolver un H</a:t>
                </a:r>
                <a:r>
                  <a:rPr lang="es-MX" sz="1100" b="1" baseline="-25000" dirty="0" smtClean="0">
                    <a:solidFill>
                      <a:schemeClr val="accent1">
                        <a:lumMod val="50000"/>
                      </a:schemeClr>
                    </a:solidFill>
                  </a:rPr>
                  <a:t>2</a:t>
                </a:r>
                <a:r>
                  <a:rPr lang="es-MX" sz="1100" b="1" dirty="0" smtClean="0">
                    <a:solidFill>
                      <a:schemeClr val="accent1">
                        <a:lumMod val="50000"/>
                      </a:schemeClr>
                    </a:solidFill>
                  </a:rPr>
                  <a:t> consumido a la nube. </a:t>
                </a:r>
                <a:r>
                  <a:rPr lang="es-MX" sz="1100" b="1" dirty="0" smtClean="0">
                    <a:solidFill>
                      <a:schemeClr val="accent1">
                        <a:lumMod val="50000"/>
                      </a:schemeClr>
                    </a:solidFill>
                    <a:sym typeface="Wingdings" pitchFamily="2" charset="2"/>
                  </a:rPr>
                  <a:t> depende de la disponibilidad de </a:t>
                </a:r>
                <a:r>
                  <a:rPr lang="es-MX" sz="1100" b="1" dirty="0" smtClean="0">
                    <a:solidFill>
                      <a:schemeClr val="accent1">
                        <a:lumMod val="50000"/>
                      </a:schemeClr>
                    </a:solidFill>
                  </a:rPr>
                  <a:t>H</a:t>
                </a:r>
                <a:r>
                  <a:rPr lang="es-MX" sz="1100" b="1" baseline="-25000" dirty="0" smtClean="0">
                    <a:solidFill>
                      <a:schemeClr val="accent1">
                        <a:lumMod val="50000"/>
                      </a:schemeClr>
                    </a:solidFill>
                  </a:rPr>
                  <a:t>3</a:t>
                </a:r>
                <a:r>
                  <a:rPr lang="es-MX" sz="1100" b="1" baseline="30000" dirty="0" smtClean="0">
                    <a:solidFill>
                      <a:schemeClr val="accent1">
                        <a:lumMod val="50000"/>
                      </a:schemeClr>
                    </a:solidFill>
                  </a:rPr>
                  <a:t>+</a:t>
                </a:r>
                <a:r>
                  <a:rPr lang="es-MX" sz="1100" b="1" dirty="0" smtClean="0">
                    <a:solidFill>
                      <a:schemeClr val="accent1">
                        <a:lumMod val="50000"/>
                      </a:schemeClr>
                    </a:solidFill>
                    <a:sym typeface="Wingdings" pitchFamily="2" charset="2"/>
                  </a:rPr>
                  <a:t> y de CO</a:t>
                </a:r>
                <a:endParaRPr lang="es-MX" sz="1100" b="1" dirty="0">
                  <a:solidFill>
                    <a:schemeClr val="accent1">
                      <a:lumMod val="50000"/>
                    </a:schemeClr>
                  </a:solidFill>
                </a:endParaRPr>
              </a:p>
            </p:txBody>
          </p:sp>
          <p:sp>
            <p:nvSpPr>
              <p:cNvPr id="15" name="14 Abrir llave"/>
              <p:cNvSpPr/>
              <p:nvPr/>
            </p:nvSpPr>
            <p:spPr>
              <a:xfrm rot="16200000">
                <a:off x="7108049" y="1893084"/>
                <a:ext cx="285752" cy="2500330"/>
              </a:xfrm>
              <a:prstGeom prst="lef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MX" dirty="0"/>
              </a:p>
            </p:txBody>
          </p:sp>
          <p:sp>
            <p:nvSpPr>
              <p:cNvPr id="16" name="15 CuadroTexto"/>
              <p:cNvSpPr txBox="1"/>
              <p:nvPr/>
            </p:nvSpPr>
            <p:spPr>
              <a:xfrm>
                <a:off x="5796706" y="3286124"/>
                <a:ext cx="3214678" cy="769441"/>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just"/>
                <a:r>
                  <a:rPr lang="es-MX" sz="1100" b="1" dirty="0" smtClean="0">
                    <a:solidFill>
                      <a:srgbClr val="009E00"/>
                    </a:solidFill>
                  </a:rPr>
                  <a:t>La destrucción </a:t>
                </a:r>
                <a:r>
                  <a:rPr lang="es-MX" sz="1100" b="1" dirty="0" smtClean="0">
                    <a:solidFill>
                      <a:schemeClr val="accent1">
                        <a:lumMod val="50000"/>
                      </a:schemeClr>
                    </a:solidFill>
                  </a:rPr>
                  <a:t>de HCO</a:t>
                </a:r>
                <a:r>
                  <a:rPr lang="es-MX" sz="1100" b="1" baseline="30000" dirty="0" smtClean="0">
                    <a:solidFill>
                      <a:schemeClr val="accent1">
                        <a:lumMod val="50000"/>
                      </a:schemeClr>
                    </a:solidFill>
                  </a:rPr>
                  <a:t>+</a:t>
                </a:r>
                <a:r>
                  <a:rPr lang="es-MX" sz="1100" b="1" dirty="0" smtClean="0">
                    <a:solidFill>
                      <a:schemeClr val="accent1">
                        <a:lumMod val="50000"/>
                      </a:schemeClr>
                    </a:solidFill>
                  </a:rPr>
                  <a:t> o del ion H</a:t>
                </a:r>
                <a:r>
                  <a:rPr lang="es-MX" sz="1100" b="1" baseline="-25000" dirty="0" smtClean="0">
                    <a:solidFill>
                      <a:schemeClr val="accent1">
                        <a:lumMod val="50000"/>
                      </a:schemeClr>
                    </a:solidFill>
                  </a:rPr>
                  <a:t>3</a:t>
                </a:r>
                <a:r>
                  <a:rPr lang="es-MX" sz="1100" b="1" baseline="30000" dirty="0" smtClean="0">
                    <a:solidFill>
                      <a:schemeClr val="accent1">
                        <a:lumMod val="50000"/>
                      </a:schemeClr>
                    </a:solidFill>
                  </a:rPr>
                  <a:t>+</a:t>
                </a:r>
                <a:r>
                  <a:rPr lang="es-MX" sz="1100" b="1" dirty="0" smtClean="0">
                    <a:solidFill>
                      <a:schemeClr val="accent1">
                        <a:lumMod val="50000"/>
                      </a:schemeClr>
                    </a:solidFill>
                  </a:rPr>
                  <a:t> puede ocurrir vía recombinación con electrones libres. La </a:t>
                </a:r>
                <a:r>
                  <a:rPr lang="es-MX" sz="1100" b="1" dirty="0" smtClean="0">
                    <a:solidFill>
                      <a:srgbClr val="009E00"/>
                    </a:solidFill>
                  </a:rPr>
                  <a:t>abundancia final de HCO</a:t>
                </a:r>
                <a:r>
                  <a:rPr lang="es-MX" sz="1100" b="1" baseline="30000" dirty="0" smtClean="0">
                    <a:solidFill>
                      <a:srgbClr val="009E00"/>
                    </a:solidFill>
                  </a:rPr>
                  <a:t>+</a:t>
                </a:r>
                <a:r>
                  <a:rPr lang="es-MX" sz="1100" b="1" dirty="0" smtClean="0">
                    <a:solidFill>
                      <a:srgbClr val="009E00"/>
                    </a:solidFill>
                  </a:rPr>
                  <a:t> </a:t>
                </a:r>
                <a:r>
                  <a:rPr lang="es-MX" sz="1100" b="1" dirty="0" smtClean="0">
                    <a:solidFill>
                      <a:schemeClr val="accent1">
                        <a:lumMod val="50000"/>
                      </a:schemeClr>
                    </a:solidFill>
                  </a:rPr>
                  <a:t>dependerá de la densidad electrónica</a:t>
                </a:r>
                <a:r>
                  <a:rPr lang="es-MX" sz="1100" b="1" dirty="0" smtClean="0">
                    <a:solidFill>
                      <a:schemeClr val="tx2">
                        <a:lumMod val="50000"/>
                      </a:schemeClr>
                    </a:solidFill>
                  </a:rPr>
                  <a:t>.</a:t>
                </a:r>
                <a:endParaRPr lang="es-MX" sz="1100" b="1" dirty="0">
                  <a:solidFill>
                    <a:schemeClr val="tx2">
                      <a:lumMod val="50000"/>
                    </a:schemeClr>
                  </a:solidFill>
                </a:endParaRPr>
              </a:p>
            </p:txBody>
          </p:sp>
        </p:grpSp>
        <p:sp>
          <p:nvSpPr>
            <p:cNvPr id="20" name="19 Abrir llave"/>
            <p:cNvSpPr/>
            <p:nvPr/>
          </p:nvSpPr>
          <p:spPr>
            <a:xfrm rot="16200000">
              <a:off x="4294437" y="491854"/>
              <a:ext cx="269374" cy="6286544"/>
            </a:xfrm>
            <a:prstGeom prst="leftBrace">
              <a:avLst/>
            </a:prstGeom>
            <a:ln w="22225">
              <a:solidFill>
                <a:srgbClr val="009E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MX" dirty="0">
                <a:solidFill>
                  <a:srgbClr val="009E00"/>
                </a:solidFill>
              </a:endParaRPr>
            </a:p>
          </p:txBody>
        </p:sp>
        <p:sp>
          <p:nvSpPr>
            <p:cNvPr id="21" name="20 CuadroTexto"/>
            <p:cNvSpPr txBox="1"/>
            <p:nvPr/>
          </p:nvSpPr>
          <p:spPr>
            <a:xfrm>
              <a:off x="214282" y="3714752"/>
              <a:ext cx="8643998" cy="769441"/>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just"/>
              <a:r>
                <a:rPr lang="es-MX" sz="1100" b="1" u="sng" dirty="0" smtClean="0">
                  <a:solidFill>
                    <a:schemeClr val="accent1">
                      <a:lumMod val="50000"/>
                    </a:schemeClr>
                  </a:solidFill>
                </a:rPr>
                <a:t>NOTAR</a:t>
              </a:r>
              <a:r>
                <a:rPr lang="es-MX" sz="1100" b="1" dirty="0" smtClean="0">
                  <a:solidFill>
                    <a:srgbClr val="C00000"/>
                  </a:solidFill>
                </a:rPr>
                <a:t>: tanto la formación como la destrucción de la molécula de HCO</a:t>
              </a:r>
              <a:r>
                <a:rPr lang="es-MX" sz="1100" b="1" baseline="30000" dirty="0" smtClean="0">
                  <a:solidFill>
                    <a:srgbClr val="C00000"/>
                  </a:solidFill>
                </a:rPr>
                <a:t>+</a:t>
              </a:r>
              <a:r>
                <a:rPr lang="es-MX" sz="1100" b="1" dirty="0" smtClean="0">
                  <a:solidFill>
                    <a:srgbClr val="C00000"/>
                  </a:solidFill>
                </a:rPr>
                <a:t> depende del ritmo de rayos cósmicos, que forma el H</a:t>
              </a:r>
              <a:r>
                <a:rPr lang="es-MX" sz="1100" b="1" baseline="-25000" dirty="0" smtClean="0">
                  <a:solidFill>
                    <a:srgbClr val="C00000"/>
                  </a:solidFill>
                </a:rPr>
                <a:t>3</a:t>
              </a:r>
              <a:r>
                <a:rPr lang="es-MX" sz="1100" b="1" baseline="30000" dirty="0" smtClean="0">
                  <a:solidFill>
                    <a:srgbClr val="C00000"/>
                  </a:solidFill>
                </a:rPr>
                <a:t>+</a:t>
              </a:r>
              <a:r>
                <a:rPr lang="es-MX" sz="1100" b="1" dirty="0" smtClean="0">
                  <a:solidFill>
                    <a:srgbClr val="C00000"/>
                  </a:solidFill>
                </a:rPr>
                <a:t> , pero que también lo destruye, vía recombinación de H</a:t>
              </a:r>
              <a:r>
                <a:rPr lang="es-MX" sz="1100" b="1" baseline="-25000" dirty="0" smtClean="0">
                  <a:solidFill>
                    <a:srgbClr val="C00000"/>
                  </a:solidFill>
                </a:rPr>
                <a:t>3</a:t>
              </a:r>
              <a:r>
                <a:rPr lang="es-MX" sz="1100" b="1" baseline="30000" dirty="0" smtClean="0">
                  <a:solidFill>
                    <a:srgbClr val="C00000"/>
                  </a:solidFill>
                </a:rPr>
                <a:t>+</a:t>
              </a:r>
              <a:r>
                <a:rPr lang="es-MX" sz="1100" b="1" dirty="0" smtClean="0">
                  <a:solidFill>
                    <a:srgbClr val="C00000"/>
                  </a:solidFill>
                </a:rPr>
                <a:t>, o la recombinación del HCO</a:t>
              </a:r>
              <a:r>
                <a:rPr lang="es-MX" sz="1100" b="1" baseline="30000" dirty="0" smtClean="0">
                  <a:solidFill>
                    <a:srgbClr val="C00000"/>
                  </a:solidFill>
                </a:rPr>
                <a:t>+</a:t>
              </a:r>
              <a:r>
                <a:rPr lang="es-MX" sz="1100" b="1" dirty="0" smtClean="0">
                  <a:solidFill>
                    <a:srgbClr val="C00000"/>
                  </a:solidFill>
                </a:rPr>
                <a:t> </a:t>
              </a:r>
              <a:r>
                <a:rPr lang="es-MX" sz="1100" b="1" dirty="0" smtClean="0">
                  <a:solidFill>
                    <a:srgbClr val="C00000"/>
                  </a:solidFill>
                  <a:sym typeface="Wingdings" pitchFamily="2" charset="2"/>
                </a:rPr>
                <a:t> equilibrio delicado  la emisión de HCO</a:t>
              </a:r>
              <a:r>
                <a:rPr lang="es-MX" sz="1100" b="1" baseline="30000" dirty="0" smtClean="0">
                  <a:solidFill>
                    <a:srgbClr val="C00000"/>
                  </a:solidFill>
                  <a:sym typeface="Wingdings" pitchFamily="2" charset="2"/>
                </a:rPr>
                <a:t>+</a:t>
              </a:r>
              <a:r>
                <a:rPr lang="es-MX" sz="1100" b="1" dirty="0" smtClean="0">
                  <a:solidFill>
                    <a:srgbClr val="C00000"/>
                  </a:solidFill>
                  <a:sym typeface="Wingdings" pitchFamily="2" charset="2"/>
                </a:rPr>
                <a:t> no puede venir de una zona muy profunda y densa de la MC, porque no hay suficiente </a:t>
              </a:r>
              <a:r>
                <a:rPr lang="es-MX" sz="1100" b="1" dirty="0" smtClean="0">
                  <a:solidFill>
                    <a:srgbClr val="C00000"/>
                  </a:solidFill>
                </a:rPr>
                <a:t>H</a:t>
              </a:r>
              <a:r>
                <a:rPr lang="es-MX" sz="1100" b="1" baseline="-25000" dirty="0" smtClean="0">
                  <a:solidFill>
                    <a:srgbClr val="C00000"/>
                  </a:solidFill>
                </a:rPr>
                <a:t>3</a:t>
              </a:r>
              <a:r>
                <a:rPr lang="es-MX" sz="1100" b="1" baseline="30000" dirty="0" smtClean="0">
                  <a:solidFill>
                    <a:srgbClr val="C00000"/>
                  </a:solidFill>
                </a:rPr>
                <a:t>+</a:t>
              </a:r>
              <a:r>
                <a:rPr lang="es-MX" sz="1100" b="1" dirty="0" smtClean="0">
                  <a:solidFill>
                    <a:srgbClr val="C00000"/>
                  </a:solidFill>
                </a:rPr>
                <a:t> </a:t>
              </a:r>
              <a:r>
                <a:rPr lang="es-MX" sz="1100" b="1" dirty="0" smtClean="0">
                  <a:solidFill>
                    <a:srgbClr val="C00000"/>
                  </a:solidFill>
                  <a:sym typeface="Wingdings" pitchFamily="2" charset="2"/>
                </a:rPr>
                <a:t>, ya que los CR no penetran tanto, sino de una zona cercana a la superficie aunque lo bastante densa como para poder tener gran cantidad de H</a:t>
              </a:r>
              <a:r>
                <a:rPr lang="es-MX" sz="1100" b="1" baseline="-25000" dirty="0" smtClean="0">
                  <a:solidFill>
                    <a:srgbClr val="C00000"/>
                  </a:solidFill>
                  <a:sym typeface="Wingdings" pitchFamily="2" charset="2"/>
                </a:rPr>
                <a:t>2</a:t>
              </a:r>
              <a:r>
                <a:rPr lang="es-MX" sz="1100" b="1" dirty="0" smtClean="0">
                  <a:solidFill>
                    <a:srgbClr val="C00000"/>
                  </a:solidFill>
                  <a:sym typeface="Wingdings" pitchFamily="2" charset="2"/>
                </a:rPr>
                <a:t> y CO.</a:t>
              </a:r>
              <a:endParaRPr lang="es-MX" sz="1100" b="1" dirty="0">
                <a:solidFill>
                  <a:srgbClr val="C00000"/>
                </a:solidFill>
              </a:endParaRPr>
            </a:p>
          </p:txBody>
        </p:sp>
      </p:grpSp>
      <p:sp>
        <p:nvSpPr>
          <p:cNvPr id="23" name="22 Flecha abajo"/>
          <p:cNvSpPr/>
          <p:nvPr/>
        </p:nvSpPr>
        <p:spPr>
          <a:xfrm>
            <a:off x="4429124" y="4324940"/>
            <a:ext cx="214884" cy="256188"/>
          </a:xfrm>
          <a:prstGeom prst="down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es-MX" dirty="0"/>
          </a:p>
        </p:txBody>
      </p:sp>
      <p:sp>
        <p:nvSpPr>
          <p:cNvPr id="24" name="23 CuadroTexto"/>
          <p:cNvSpPr txBox="1"/>
          <p:nvPr/>
        </p:nvSpPr>
        <p:spPr>
          <a:xfrm>
            <a:off x="4714876" y="4500570"/>
            <a:ext cx="4572032" cy="338554"/>
          </a:xfrm>
          <a:prstGeom prst="rect">
            <a:avLst/>
          </a:prstGeom>
          <a:noFill/>
        </p:spPr>
        <p:txBody>
          <a:bodyPr wrap="square" rtlCol="0">
            <a:spAutoFit/>
          </a:bodyPr>
          <a:lstStyle/>
          <a:p>
            <a:r>
              <a:rPr lang="es-MX" sz="1600" b="1" dirty="0" smtClean="0">
                <a:solidFill>
                  <a:schemeClr val="accent1">
                    <a:lumMod val="50000"/>
                  </a:schemeClr>
                </a:solidFill>
              </a:rPr>
              <a:t>Delicado balance entre producción y destrucción</a:t>
            </a:r>
            <a:endParaRPr lang="es-MX" sz="1600" b="1" dirty="0">
              <a:solidFill>
                <a:schemeClr val="accent1">
                  <a:lumMod val="50000"/>
                </a:schemeClr>
              </a:solidFill>
            </a:endParaRPr>
          </a:p>
        </p:txBody>
      </p:sp>
      <p:pic>
        <p:nvPicPr>
          <p:cNvPr id="33797" name="Picture 5"/>
          <p:cNvPicPr>
            <a:picLocks noChangeAspect="1" noChangeArrowheads="1"/>
          </p:cNvPicPr>
          <p:nvPr/>
        </p:nvPicPr>
        <p:blipFill>
          <a:blip r:embed="rId9" cstate="print"/>
          <a:srcRect/>
          <a:stretch>
            <a:fillRect/>
          </a:stretch>
        </p:blipFill>
        <p:spPr bwMode="auto">
          <a:xfrm>
            <a:off x="0" y="4357694"/>
            <a:ext cx="4040987" cy="2500306"/>
          </a:xfrm>
          <a:prstGeom prst="rect">
            <a:avLst/>
          </a:prstGeom>
          <a:noFill/>
          <a:ln w="9525">
            <a:noFill/>
            <a:miter lim="800000"/>
            <a:headEnd/>
            <a:tailEnd/>
          </a:ln>
        </p:spPr>
      </p:pic>
      <p:sp>
        <p:nvSpPr>
          <p:cNvPr id="26" name="25 CuadroTexto"/>
          <p:cNvSpPr txBox="1"/>
          <p:nvPr/>
        </p:nvSpPr>
        <p:spPr>
          <a:xfrm>
            <a:off x="357158" y="4429132"/>
            <a:ext cx="1428760" cy="769441"/>
          </a:xfrm>
          <a:prstGeom prst="rect">
            <a:avLst/>
          </a:prstGeom>
          <a:noFill/>
        </p:spPr>
        <p:txBody>
          <a:bodyPr wrap="square" rtlCol="0">
            <a:spAutoFit/>
          </a:bodyPr>
          <a:lstStyle/>
          <a:p>
            <a:r>
              <a:rPr lang="es-MX" sz="1100" b="1" dirty="0" smtClean="0">
                <a:solidFill>
                  <a:srgbClr val="009E00"/>
                </a:solidFill>
              </a:rPr>
              <a:t>Observación de HCO</a:t>
            </a:r>
            <a:r>
              <a:rPr lang="es-MX" sz="1100" b="1" baseline="30000" dirty="0" smtClean="0">
                <a:solidFill>
                  <a:srgbClr val="009E00"/>
                </a:solidFill>
              </a:rPr>
              <a:t>+</a:t>
            </a:r>
            <a:r>
              <a:rPr lang="es-MX" sz="1100" b="1" dirty="0" smtClean="0">
                <a:solidFill>
                  <a:srgbClr val="009E00"/>
                </a:solidFill>
              </a:rPr>
              <a:t> hacia el centro de la nube oscura L1219 (Nikolic 2007) </a:t>
            </a:r>
            <a:endParaRPr lang="es-MX" sz="1100" b="1" dirty="0">
              <a:solidFill>
                <a:srgbClr val="009E00"/>
              </a:solidFill>
            </a:endParaRPr>
          </a:p>
        </p:txBody>
      </p:sp>
      <p:sp>
        <p:nvSpPr>
          <p:cNvPr id="32" name="31 Elipse"/>
          <p:cNvSpPr/>
          <p:nvPr/>
        </p:nvSpPr>
        <p:spPr>
          <a:xfrm>
            <a:off x="5929322" y="5000636"/>
            <a:ext cx="1928826" cy="1571636"/>
          </a:xfrm>
          <a:prstGeom prst="ellipse">
            <a:avLst/>
          </a:prstGeom>
          <a:gradFill flip="none" rotWithShape="1">
            <a:gsLst>
              <a:gs pos="0">
                <a:schemeClr val="tx2">
                  <a:lumMod val="75000"/>
                  <a:alpha val="82000"/>
                </a:schemeClr>
              </a:gs>
              <a:gs pos="39999">
                <a:srgbClr val="85C2FF"/>
              </a:gs>
              <a:gs pos="70000">
                <a:srgbClr val="C4D6EB"/>
              </a:gs>
              <a:gs pos="100000">
                <a:srgbClr val="FFEBFA"/>
              </a:gs>
            </a:gsLst>
            <a:path path="circle">
              <a:fillToRect l="50000" t="50000" r="50000" b="50000"/>
            </a:path>
            <a:tileRect/>
          </a:gradFill>
          <a:ln>
            <a:noFill/>
          </a:ln>
          <a:scene3d>
            <a:camera prst="orthographicFront"/>
            <a:lightRig rig="harsh" dir="t">
              <a:rot lat="0" lon="0" rev="4200000"/>
            </a:lightRig>
          </a:scene3d>
          <a:sp3d extrusionH="241300" contourW="12700" prstMaterial="flat">
            <a:extrusionClr>
              <a:srgbClr val="00A800"/>
            </a:extrusionClr>
            <a:contourClr>
              <a:schemeClr val="bg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cxnSp>
        <p:nvCxnSpPr>
          <p:cNvPr id="34" name="33 Conector recto de flecha"/>
          <p:cNvCxnSpPr>
            <a:stCxn id="32" idx="7"/>
          </p:cNvCxnSpPr>
          <p:nvPr/>
        </p:nvCxnSpPr>
        <p:spPr>
          <a:xfrm rot="16200000" flipH="1" flipV="1">
            <a:off x="6974737" y="5185513"/>
            <a:ext cx="555657" cy="646224"/>
          </a:xfrm>
          <a:prstGeom prst="straightConnector1">
            <a:avLst/>
          </a:prstGeom>
          <a:ln>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35" name="34 CuadroTexto"/>
          <p:cNvSpPr txBox="1"/>
          <p:nvPr/>
        </p:nvSpPr>
        <p:spPr>
          <a:xfrm>
            <a:off x="7072330" y="5214950"/>
            <a:ext cx="214314" cy="369332"/>
          </a:xfrm>
          <a:prstGeom prst="rect">
            <a:avLst/>
          </a:prstGeom>
          <a:noFill/>
        </p:spPr>
        <p:txBody>
          <a:bodyPr wrap="square" rtlCol="0">
            <a:spAutoFit/>
          </a:bodyPr>
          <a:lstStyle/>
          <a:p>
            <a:r>
              <a:rPr lang="es-MX" dirty="0" smtClean="0">
                <a:solidFill>
                  <a:srgbClr val="C00000"/>
                </a:solidFill>
              </a:rPr>
              <a:t>n</a:t>
            </a:r>
            <a:endParaRPr lang="es-MX" dirty="0">
              <a:solidFill>
                <a:srgbClr val="C00000"/>
              </a:solidFill>
            </a:endParaRPr>
          </a:p>
        </p:txBody>
      </p:sp>
      <p:cxnSp>
        <p:nvCxnSpPr>
          <p:cNvPr id="37" name="36 Conector recto de flecha"/>
          <p:cNvCxnSpPr/>
          <p:nvPr/>
        </p:nvCxnSpPr>
        <p:spPr>
          <a:xfrm>
            <a:off x="5357818" y="5286388"/>
            <a:ext cx="1071570" cy="35719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9" name="38 Conector recto de flecha"/>
          <p:cNvCxnSpPr/>
          <p:nvPr/>
        </p:nvCxnSpPr>
        <p:spPr>
          <a:xfrm flipV="1">
            <a:off x="5429256" y="5929330"/>
            <a:ext cx="785818" cy="21431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3" name="42 Conector recto de flecha"/>
          <p:cNvCxnSpPr/>
          <p:nvPr/>
        </p:nvCxnSpPr>
        <p:spPr>
          <a:xfrm rot="16200000" flipH="1">
            <a:off x="6000760" y="4929198"/>
            <a:ext cx="357190" cy="35719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5" name="44 Conector recto de flecha"/>
          <p:cNvCxnSpPr/>
          <p:nvPr/>
        </p:nvCxnSpPr>
        <p:spPr>
          <a:xfrm flipV="1">
            <a:off x="5929322" y="6286520"/>
            <a:ext cx="428628" cy="35719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47" name="46 CuadroTexto"/>
          <p:cNvSpPr txBox="1"/>
          <p:nvPr/>
        </p:nvSpPr>
        <p:spPr>
          <a:xfrm>
            <a:off x="5643570" y="4786322"/>
            <a:ext cx="642942" cy="307777"/>
          </a:xfrm>
          <a:prstGeom prst="rect">
            <a:avLst/>
          </a:prstGeom>
          <a:noFill/>
        </p:spPr>
        <p:txBody>
          <a:bodyPr wrap="square" rtlCol="0">
            <a:spAutoFit/>
          </a:bodyPr>
          <a:lstStyle/>
          <a:p>
            <a:r>
              <a:rPr lang="es-MX" sz="1400" b="1" dirty="0" smtClean="0">
                <a:solidFill>
                  <a:schemeClr val="accent1">
                    <a:lumMod val="75000"/>
                  </a:schemeClr>
                </a:solidFill>
              </a:rPr>
              <a:t>CR</a:t>
            </a:r>
            <a:endParaRPr lang="es-MX" sz="1400" b="1" dirty="0">
              <a:solidFill>
                <a:schemeClr val="accent1">
                  <a:lumMod val="75000"/>
                </a:schemeClr>
              </a:solidFill>
            </a:endParaRPr>
          </a:p>
        </p:txBody>
      </p:sp>
      <p:sp>
        <p:nvSpPr>
          <p:cNvPr id="48" name="47 CuadroTexto"/>
          <p:cNvSpPr txBox="1"/>
          <p:nvPr/>
        </p:nvSpPr>
        <p:spPr>
          <a:xfrm>
            <a:off x="5072066" y="5143512"/>
            <a:ext cx="642942" cy="307777"/>
          </a:xfrm>
          <a:prstGeom prst="rect">
            <a:avLst/>
          </a:prstGeom>
          <a:noFill/>
        </p:spPr>
        <p:txBody>
          <a:bodyPr wrap="square" rtlCol="0">
            <a:spAutoFit/>
          </a:bodyPr>
          <a:lstStyle/>
          <a:p>
            <a:r>
              <a:rPr lang="es-MX" sz="1400" b="1" dirty="0" smtClean="0">
                <a:solidFill>
                  <a:schemeClr val="accent1">
                    <a:lumMod val="75000"/>
                  </a:schemeClr>
                </a:solidFill>
              </a:rPr>
              <a:t>CR</a:t>
            </a:r>
            <a:endParaRPr lang="es-MX" sz="1400" b="1" dirty="0">
              <a:solidFill>
                <a:schemeClr val="accent1">
                  <a:lumMod val="75000"/>
                </a:schemeClr>
              </a:solidFill>
            </a:endParaRPr>
          </a:p>
        </p:txBody>
      </p:sp>
      <p:sp>
        <p:nvSpPr>
          <p:cNvPr id="49" name="48 CuadroTexto"/>
          <p:cNvSpPr txBox="1"/>
          <p:nvPr/>
        </p:nvSpPr>
        <p:spPr>
          <a:xfrm>
            <a:off x="5214942" y="6000768"/>
            <a:ext cx="642942" cy="307777"/>
          </a:xfrm>
          <a:prstGeom prst="rect">
            <a:avLst/>
          </a:prstGeom>
          <a:noFill/>
        </p:spPr>
        <p:txBody>
          <a:bodyPr wrap="square" rtlCol="0">
            <a:spAutoFit/>
          </a:bodyPr>
          <a:lstStyle/>
          <a:p>
            <a:r>
              <a:rPr lang="es-MX" sz="1400" b="1" dirty="0" smtClean="0">
                <a:solidFill>
                  <a:schemeClr val="accent1">
                    <a:lumMod val="75000"/>
                  </a:schemeClr>
                </a:solidFill>
              </a:rPr>
              <a:t>CR</a:t>
            </a:r>
            <a:endParaRPr lang="es-MX" sz="1400" b="1" dirty="0">
              <a:solidFill>
                <a:schemeClr val="accent1">
                  <a:lumMod val="75000"/>
                </a:schemeClr>
              </a:solidFill>
            </a:endParaRPr>
          </a:p>
        </p:txBody>
      </p:sp>
      <p:sp>
        <p:nvSpPr>
          <p:cNvPr id="50" name="49 CuadroTexto"/>
          <p:cNvSpPr txBox="1"/>
          <p:nvPr/>
        </p:nvSpPr>
        <p:spPr>
          <a:xfrm>
            <a:off x="5643570" y="6478809"/>
            <a:ext cx="642942" cy="307777"/>
          </a:xfrm>
          <a:prstGeom prst="rect">
            <a:avLst/>
          </a:prstGeom>
          <a:noFill/>
        </p:spPr>
        <p:txBody>
          <a:bodyPr wrap="square" rtlCol="0">
            <a:spAutoFit/>
          </a:bodyPr>
          <a:lstStyle/>
          <a:p>
            <a:r>
              <a:rPr lang="es-MX" sz="1400" b="1" dirty="0" smtClean="0">
                <a:solidFill>
                  <a:schemeClr val="accent1">
                    <a:lumMod val="75000"/>
                  </a:schemeClr>
                </a:solidFill>
              </a:rPr>
              <a:t>CR</a:t>
            </a:r>
            <a:endParaRPr lang="es-MX" sz="1400" b="1" dirty="0">
              <a:solidFill>
                <a:schemeClr val="accent1">
                  <a:lumMod val="75000"/>
                </a:schemeClr>
              </a:solidFill>
            </a:endParaRPr>
          </a:p>
        </p:txBody>
      </p:sp>
      <p:sp>
        <p:nvSpPr>
          <p:cNvPr id="51" name="50 CuadroTexto"/>
          <p:cNvSpPr txBox="1"/>
          <p:nvPr/>
        </p:nvSpPr>
        <p:spPr>
          <a:xfrm>
            <a:off x="6143636" y="5214950"/>
            <a:ext cx="500066" cy="276999"/>
          </a:xfrm>
          <a:prstGeom prst="rect">
            <a:avLst/>
          </a:prstGeom>
          <a:noFill/>
        </p:spPr>
        <p:txBody>
          <a:bodyPr wrap="square" rtlCol="0">
            <a:spAutoFit/>
          </a:bodyPr>
          <a:lstStyle/>
          <a:p>
            <a:r>
              <a:rPr lang="es-MX" sz="1200" b="1" dirty="0" smtClean="0">
                <a:solidFill>
                  <a:schemeClr val="accent6">
                    <a:lumMod val="75000"/>
                  </a:schemeClr>
                </a:solidFill>
              </a:rPr>
              <a:t>H3+</a:t>
            </a:r>
            <a:endParaRPr lang="es-MX" sz="1200" b="1" dirty="0">
              <a:solidFill>
                <a:schemeClr val="accent6">
                  <a:lumMod val="75000"/>
                </a:schemeClr>
              </a:solidFill>
            </a:endParaRPr>
          </a:p>
        </p:txBody>
      </p:sp>
      <p:sp>
        <p:nvSpPr>
          <p:cNvPr id="52" name="51 CuadroTexto"/>
          <p:cNvSpPr txBox="1"/>
          <p:nvPr/>
        </p:nvSpPr>
        <p:spPr>
          <a:xfrm>
            <a:off x="6072198" y="5786454"/>
            <a:ext cx="500066" cy="276999"/>
          </a:xfrm>
          <a:prstGeom prst="rect">
            <a:avLst/>
          </a:prstGeom>
          <a:noFill/>
        </p:spPr>
        <p:txBody>
          <a:bodyPr wrap="square" rtlCol="0">
            <a:spAutoFit/>
          </a:bodyPr>
          <a:lstStyle/>
          <a:p>
            <a:r>
              <a:rPr lang="es-MX" sz="1200" b="1" dirty="0" smtClean="0">
                <a:solidFill>
                  <a:schemeClr val="accent6">
                    <a:lumMod val="75000"/>
                  </a:schemeClr>
                </a:solidFill>
              </a:rPr>
              <a:t>H3+</a:t>
            </a:r>
            <a:endParaRPr lang="es-MX" sz="1200" b="1" dirty="0">
              <a:solidFill>
                <a:schemeClr val="accent6">
                  <a:lumMod val="75000"/>
                </a:schemeClr>
              </a:solidFill>
            </a:endParaRPr>
          </a:p>
        </p:txBody>
      </p:sp>
      <p:sp>
        <p:nvSpPr>
          <p:cNvPr id="53" name="52 CuadroTexto"/>
          <p:cNvSpPr txBox="1"/>
          <p:nvPr/>
        </p:nvSpPr>
        <p:spPr>
          <a:xfrm>
            <a:off x="6215074" y="6143644"/>
            <a:ext cx="500066" cy="276999"/>
          </a:xfrm>
          <a:prstGeom prst="rect">
            <a:avLst/>
          </a:prstGeom>
          <a:noFill/>
        </p:spPr>
        <p:txBody>
          <a:bodyPr wrap="square" rtlCol="0">
            <a:spAutoFit/>
          </a:bodyPr>
          <a:lstStyle/>
          <a:p>
            <a:r>
              <a:rPr lang="es-MX" sz="1200" b="1" dirty="0" smtClean="0">
                <a:solidFill>
                  <a:schemeClr val="accent6">
                    <a:lumMod val="75000"/>
                  </a:schemeClr>
                </a:solidFill>
              </a:rPr>
              <a:t>H3+</a:t>
            </a:r>
            <a:endParaRPr lang="es-MX" sz="1200" b="1" dirty="0">
              <a:solidFill>
                <a:schemeClr val="accent6">
                  <a:lumMod val="75000"/>
                </a:schemeClr>
              </a:solidFill>
            </a:endParaRPr>
          </a:p>
        </p:txBody>
      </p:sp>
      <p:sp>
        <p:nvSpPr>
          <p:cNvPr id="55" name="54 CuadroTexto"/>
          <p:cNvSpPr txBox="1"/>
          <p:nvPr/>
        </p:nvSpPr>
        <p:spPr>
          <a:xfrm>
            <a:off x="6286512" y="5500702"/>
            <a:ext cx="500066" cy="276999"/>
          </a:xfrm>
          <a:prstGeom prst="rect">
            <a:avLst/>
          </a:prstGeom>
          <a:noFill/>
        </p:spPr>
        <p:txBody>
          <a:bodyPr wrap="square" rtlCol="0">
            <a:spAutoFit/>
          </a:bodyPr>
          <a:lstStyle/>
          <a:p>
            <a:r>
              <a:rPr lang="es-MX" sz="1200" b="1" dirty="0" smtClean="0">
                <a:solidFill>
                  <a:schemeClr val="accent6">
                    <a:lumMod val="75000"/>
                  </a:schemeClr>
                </a:solidFill>
              </a:rPr>
              <a:t>H3+</a:t>
            </a:r>
            <a:endParaRPr lang="es-MX" sz="1200" b="1" dirty="0">
              <a:solidFill>
                <a:schemeClr val="accent6">
                  <a:lumMod val="75000"/>
                </a:schemeClr>
              </a:solidFill>
            </a:endParaRPr>
          </a:p>
        </p:txBody>
      </p:sp>
      <p:sp>
        <p:nvSpPr>
          <p:cNvPr id="56" name="55 Elipse"/>
          <p:cNvSpPr/>
          <p:nvPr/>
        </p:nvSpPr>
        <p:spPr>
          <a:xfrm>
            <a:off x="6072198" y="5072074"/>
            <a:ext cx="1643074" cy="1428760"/>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57" name="56 Elipse"/>
          <p:cNvSpPr/>
          <p:nvPr/>
        </p:nvSpPr>
        <p:spPr>
          <a:xfrm>
            <a:off x="6215074" y="5214950"/>
            <a:ext cx="1357322" cy="1143008"/>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cxnSp>
        <p:nvCxnSpPr>
          <p:cNvPr id="59" name="58 Conector recto de flecha"/>
          <p:cNvCxnSpPr/>
          <p:nvPr/>
        </p:nvCxnSpPr>
        <p:spPr>
          <a:xfrm rot="5400000" flipH="1" flipV="1">
            <a:off x="7572396" y="5500702"/>
            <a:ext cx="571504" cy="57150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60" name="59 CuadroTexto"/>
          <p:cNvSpPr txBox="1"/>
          <p:nvPr/>
        </p:nvSpPr>
        <p:spPr>
          <a:xfrm>
            <a:off x="8072462" y="5072074"/>
            <a:ext cx="642942" cy="646331"/>
          </a:xfrm>
          <a:prstGeom prst="rect">
            <a:avLst/>
          </a:prstGeom>
          <a:noFill/>
        </p:spPr>
        <p:txBody>
          <a:bodyPr wrap="square" rtlCol="0">
            <a:spAutoFit/>
          </a:bodyPr>
          <a:lstStyle/>
          <a:p>
            <a:r>
              <a:rPr lang="es-MX" sz="1200" b="1" dirty="0" smtClean="0">
                <a:solidFill>
                  <a:srgbClr val="C00000"/>
                </a:solidFill>
              </a:rPr>
              <a:t>Zona de HCO</a:t>
            </a:r>
            <a:r>
              <a:rPr lang="es-MX" sz="1200" b="1" baseline="30000" dirty="0" smtClean="0">
                <a:solidFill>
                  <a:srgbClr val="C00000"/>
                </a:solidFill>
              </a:rPr>
              <a:t>+</a:t>
            </a:r>
            <a:endParaRPr lang="es-MX" sz="1200" b="1" baseline="30000" dirty="0">
              <a:solidFill>
                <a:srgbClr val="C00000"/>
              </a:solidFill>
            </a:endParaRPr>
          </a:p>
        </p:txBody>
      </p:sp>
      <p:sp>
        <p:nvSpPr>
          <p:cNvPr id="62" name="61 CuadroTexto"/>
          <p:cNvSpPr txBox="1"/>
          <p:nvPr/>
        </p:nvSpPr>
        <p:spPr>
          <a:xfrm>
            <a:off x="6715140" y="5643578"/>
            <a:ext cx="714380" cy="430887"/>
          </a:xfrm>
          <a:prstGeom prst="rect">
            <a:avLst/>
          </a:prstGeom>
          <a:noFill/>
        </p:spPr>
        <p:txBody>
          <a:bodyPr wrap="square" rtlCol="0">
            <a:spAutoFit/>
          </a:bodyPr>
          <a:lstStyle/>
          <a:p>
            <a:r>
              <a:rPr lang="es-MX" sz="1100" b="1" dirty="0" smtClean="0"/>
              <a:t>H</a:t>
            </a:r>
            <a:r>
              <a:rPr lang="es-MX" sz="1100" b="1" baseline="-25000" dirty="0" smtClean="0"/>
              <a:t>2</a:t>
            </a:r>
            <a:r>
              <a:rPr lang="es-MX" sz="1100" b="1" dirty="0" smtClean="0"/>
              <a:t>, CO, HCN…</a:t>
            </a:r>
            <a:endParaRPr lang="es-MX" sz="1100" b="1" dirty="0"/>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CuadroTexto"/>
          <p:cNvSpPr txBox="1"/>
          <p:nvPr/>
        </p:nvSpPr>
        <p:spPr>
          <a:xfrm>
            <a:off x="179512" y="71414"/>
            <a:ext cx="8712968" cy="584775"/>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s-MX" sz="1600" b="1" dirty="0" smtClean="0">
                <a:solidFill>
                  <a:srgbClr val="C00000"/>
                </a:solidFill>
              </a:rPr>
              <a:t>La mayor parte de las abundancias de moléculas en las MC se pueden explicar con estas reacciones, EXCEPTO, la formación de H</a:t>
            </a:r>
            <a:r>
              <a:rPr lang="es-MX" sz="1600" b="1" baseline="-25000" dirty="0" smtClean="0">
                <a:solidFill>
                  <a:srgbClr val="C00000"/>
                </a:solidFill>
              </a:rPr>
              <a:t>2</a:t>
            </a:r>
            <a:r>
              <a:rPr lang="es-MX" sz="1600" b="1" dirty="0" smtClean="0">
                <a:solidFill>
                  <a:srgbClr val="C00000"/>
                </a:solidFill>
              </a:rPr>
              <a:t>.</a:t>
            </a:r>
            <a:endParaRPr lang="es-MX" sz="1600" b="1" dirty="0">
              <a:solidFill>
                <a:srgbClr val="C00000"/>
              </a:solidFill>
            </a:endParaRPr>
          </a:p>
        </p:txBody>
      </p:sp>
      <p:sp>
        <p:nvSpPr>
          <p:cNvPr id="5" name="4 CuadroTexto"/>
          <p:cNvSpPr txBox="1"/>
          <p:nvPr/>
        </p:nvSpPr>
        <p:spPr>
          <a:xfrm>
            <a:off x="-36512" y="764704"/>
            <a:ext cx="1928826" cy="369332"/>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lang="es-MX" b="1" dirty="0" smtClean="0">
                <a:solidFill>
                  <a:srgbClr val="00A800"/>
                </a:solidFill>
              </a:rPr>
              <a:t>Formación de H</a:t>
            </a:r>
            <a:r>
              <a:rPr lang="es-MX" b="1" baseline="-25000" dirty="0" smtClean="0">
                <a:solidFill>
                  <a:srgbClr val="00A800"/>
                </a:solidFill>
              </a:rPr>
              <a:t>2</a:t>
            </a:r>
            <a:endParaRPr lang="es-MX" b="1" baseline="-25000" dirty="0">
              <a:solidFill>
                <a:srgbClr val="00A800"/>
              </a:solidFill>
            </a:endParaRPr>
          </a:p>
        </p:txBody>
      </p:sp>
      <p:sp>
        <p:nvSpPr>
          <p:cNvPr id="6" name="5 CuadroTexto"/>
          <p:cNvSpPr txBox="1"/>
          <p:nvPr/>
        </p:nvSpPr>
        <p:spPr>
          <a:xfrm>
            <a:off x="142844" y="2857496"/>
            <a:ext cx="8786874" cy="2554545"/>
          </a:xfrm>
          <a:prstGeom prst="rect">
            <a:avLst/>
          </a:prstGeom>
          <a:noFill/>
          <a:ln>
            <a:solidFill>
              <a:srgbClr val="C00000"/>
            </a:solidFill>
          </a:ln>
        </p:spPr>
        <p:txBody>
          <a:bodyPr wrap="square" rtlCol="0">
            <a:spAutoFit/>
          </a:bodyPr>
          <a:lstStyle/>
          <a:p>
            <a:pPr algn="just"/>
            <a:r>
              <a:rPr lang="es-MX" sz="1600" b="1" u="sng" dirty="0" smtClean="0">
                <a:solidFill>
                  <a:srgbClr val="C00000"/>
                </a:solidFill>
              </a:rPr>
              <a:t>El  más aceptado actualmente: Formación de H</a:t>
            </a:r>
            <a:r>
              <a:rPr lang="es-MX" sz="1600" b="1" u="sng" baseline="-25000" dirty="0" smtClean="0">
                <a:solidFill>
                  <a:srgbClr val="C00000"/>
                </a:solidFill>
              </a:rPr>
              <a:t>2</a:t>
            </a:r>
            <a:r>
              <a:rPr lang="es-MX" sz="1600" b="1" u="sng" dirty="0" smtClean="0">
                <a:solidFill>
                  <a:srgbClr val="C00000"/>
                </a:solidFill>
              </a:rPr>
              <a:t> en granos de polvo: POLVO = CATALIZADOR</a:t>
            </a:r>
          </a:p>
          <a:p>
            <a:pPr algn="just"/>
            <a:r>
              <a:rPr lang="es-MX" sz="1400" b="1" dirty="0" smtClean="0">
                <a:solidFill>
                  <a:schemeClr val="tx2">
                    <a:lumMod val="50000"/>
                  </a:schemeClr>
                </a:solidFill>
              </a:rPr>
              <a:t>Un átomo de HI colisiona con un grano de polvo y queda adherido a su superficie, migrará hasta que encuentre un lugar en la superficie del grano donde quedará ligado (por las fuerzas de valencia o por las de van-der-Waals) =&gt; el polvo ~ un sumidero para el HI </a:t>
            </a:r>
            <a:r>
              <a:rPr lang="es-MX" sz="1400" b="1" dirty="0" smtClean="0">
                <a:solidFill>
                  <a:schemeClr val="tx2">
                    <a:lumMod val="50000"/>
                  </a:schemeClr>
                </a:solidFill>
                <a:sym typeface="Wingdings" pitchFamily="2" charset="2"/>
              </a:rPr>
              <a:t> ahí la probabilidad de encontrar otro HI es alta, y reaccionan hasta formar H</a:t>
            </a:r>
            <a:r>
              <a:rPr lang="es-MX" sz="1400" b="1" baseline="-25000" dirty="0" smtClean="0">
                <a:solidFill>
                  <a:schemeClr val="tx2">
                    <a:lumMod val="50000"/>
                  </a:schemeClr>
                </a:solidFill>
                <a:sym typeface="Wingdings" pitchFamily="2" charset="2"/>
              </a:rPr>
              <a:t>2</a:t>
            </a:r>
            <a:r>
              <a:rPr lang="es-MX" sz="1400" b="1" dirty="0" smtClean="0">
                <a:solidFill>
                  <a:schemeClr val="tx2">
                    <a:lumMod val="50000"/>
                  </a:schemeClr>
                </a:solidFill>
                <a:sym typeface="Wingdings" pitchFamily="2" charset="2"/>
              </a:rPr>
              <a:t>.</a:t>
            </a:r>
          </a:p>
          <a:p>
            <a:pPr algn="just"/>
            <a:r>
              <a:rPr lang="es-MX" sz="1600" b="1" dirty="0" smtClean="0">
                <a:solidFill>
                  <a:srgbClr val="009E00"/>
                </a:solidFill>
                <a:sym typeface="Wingdings" pitchFamily="2" charset="2"/>
              </a:rPr>
              <a:t> </a:t>
            </a:r>
            <a:r>
              <a:rPr lang="es-MX" sz="1400" b="1" dirty="0" smtClean="0">
                <a:solidFill>
                  <a:srgbClr val="009E00"/>
                </a:solidFill>
                <a:sym typeface="Wingdings" pitchFamily="2" charset="2"/>
              </a:rPr>
              <a:t>La energía de ligadura de 4.5 eV se distribuye en :</a:t>
            </a:r>
          </a:p>
          <a:p>
            <a:pPr marL="342900" indent="-342900" algn="just">
              <a:buFont typeface="+mj-lt"/>
              <a:buAutoNum type="alphaLcPeriod"/>
            </a:pPr>
            <a:r>
              <a:rPr lang="es-MX" sz="1400" b="1" dirty="0" smtClean="0">
                <a:solidFill>
                  <a:srgbClr val="009E00"/>
                </a:solidFill>
                <a:sym typeface="Wingdings" pitchFamily="2" charset="2"/>
              </a:rPr>
              <a:t>Romper la barrera que lo mantiene unido al polvo y salir al ISM</a:t>
            </a:r>
          </a:p>
          <a:p>
            <a:pPr marL="342900" indent="-342900" algn="just">
              <a:buFont typeface="+mj-lt"/>
              <a:buAutoNum type="alphaLcPeriod"/>
            </a:pPr>
            <a:r>
              <a:rPr lang="es-MX" sz="1400" b="1" dirty="0" smtClean="0">
                <a:solidFill>
                  <a:srgbClr val="009E00"/>
                </a:solidFill>
                <a:sym typeface="Wingdings" pitchFamily="2" charset="2"/>
              </a:rPr>
              <a:t> Excitarse a algún estado rotacional (orto o para) y/o </a:t>
            </a:r>
            <a:r>
              <a:rPr lang="es-MX" sz="1400" b="1" dirty="0" err="1" smtClean="0">
                <a:solidFill>
                  <a:srgbClr val="009E00"/>
                </a:solidFill>
                <a:sym typeface="Wingdings" pitchFamily="2" charset="2"/>
              </a:rPr>
              <a:t>vibracional</a:t>
            </a:r>
            <a:r>
              <a:rPr lang="es-MX" sz="1400" b="1" dirty="0" smtClean="0">
                <a:solidFill>
                  <a:srgbClr val="009E00"/>
                </a:solidFill>
                <a:sym typeface="Wingdings" pitchFamily="2" charset="2"/>
              </a:rPr>
              <a:t>,</a:t>
            </a:r>
          </a:p>
          <a:p>
            <a:pPr algn="just"/>
            <a:r>
              <a:rPr lang="es-MX" sz="1400" b="1" dirty="0" smtClean="0">
                <a:solidFill>
                  <a:srgbClr val="009E00"/>
                </a:solidFill>
                <a:sym typeface="Wingdings" pitchFamily="2" charset="2"/>
              </a:rPr>
              <a:t>de donde radiará más tarde  a través de las transiciones roto-</a:t>
            </a:r>
            <a:r>
              <a:rPr lang="es-MX" sz="1400" b="1" dirty="0" err="1" smtClean="0">
                <a:solidFill>
                  <a:srgbClr val="009E00"/>
                </a:solidFill>
                <a:sym typeface="Wingdings" pitchFamily="2" charset="2"/>
              </a:rPr>
              <a:t>vibracionales</a:t>
            </a:r>
            <a:r>
              <a:rPr lang="es-MX" sz="1400" b="1" dirty="0" smtClean="0">
                <a:solidFill>
                  <a:srgbClr val="009E00"/>
                </a:solidFill>
                <a:sym typeface="Wingdings" pitchFamily="2" charset="2"/>
              </a:rPr>
              <a:t>.</a:t>
            </a:r>
          </a:p>
          <a:p>
            <a:pPr marL="342900" indent="-342900" algn="just">
              <a:buFont typeface="+mj-lt"/>
              <a:buAutoNum type="alphaLcPeriod" startAt="3"/>
            </a:pPr>
            <a:r>
              <a:rPr lang="es-MX" sz="1400" b="1" dirty="0">
                <a:solidFill>
                  <a:srgbClr val="009E00"/>
                </a:solidFill>
                <a:sym typeface="Wingdings" pitchFamily="2" charset="2"/>
              </a:rPr>
              <a:t>Calentar el grano de polvo</a:t>
            </a:r>
          </a:p>
          <a:p>
            <a:pPr marL="342900" indent="-342900" algn="just"/>
            <a:endParaRPr lang="es-MX" sz="1400" b="1" dirty="0" smtClean="0">
              <a:solidFill>
                <a:srgbClr val="009E00"/>
              </a:solidFill>
              <a:sym typeface="Wingdings" pitchFamily="2" charset="2"/>
            </a:endParaRPr>
          </a:p>
          <a:p>
            <a:pPr marL="342900" indent="-342900" algn="just"/>
            <a:r>
              <a:rPr lang="es-MX" sz="1600" b="1" dirty="0" smtClean="0">
                <a:solidFill>
                  <a:schemeClr val="tx2">
                    <a:lumMod val="50000"/>
                  </a:schemeClr>
                </a:solidFill>
                <a:sym typeface="Wingdings" pitchFamily="2" charset="2"/>
              </a:rPr>
              <a:t>La densidad mínima para que sea eficiente es de n&gt; 50 cm</a:t>
            </a:r>
            <a:r>
              <a:rPr lang="es-MX" sz="1600" b="1" baseline="30000" dirty="0" smtClean="0">
                <a:solidFill>
                  <a:schemeClr val="tx2">
                    <a:lumMod val="50000"/>
                  </a:schemeClr>
                </a:solidFill>
                <a:sym typeface="Wingdings" pitchFamily="2" charset="2"/>
              </a:rPr>
              <a:t>-3</a:t>
            </a:r>
            <a:endParaRPr lang="es-MX" sz="1600" b="1" baseline="30000" dirty="0">
              <a:solidFill>
                <a:schemeClr val="tx2">
                  <a:lumMod val="50000"/>
                </a:schemeClr>
              </a:solidFill>
            </a:endParaRPr>
          </a:p>
        </p:txBody>
      </p:sp>
      <p:graphicFrame>
        <p:nvGraphicFramePr>
          <p:cNvPr id="7" name="Object 4"/>
          <p:cNvGraphicFramePr>
            <a:graphicFrameLocks noChangeAspect="1"/>
          </p:cNvGraphicFramePr>
          <p:nvPr/>
        </p:nvGraphicFramePr>
        <p:xfrm>
          <a:off x="5572132" y="3857628"/>
          <a:ext cx="3211700" cy="514306"/>
        </p:xfrm>
        <a:graphic>
          <a:graphicData uri="http://schemas.openxmlformats.org/presentationml/2006/ole">
            <mc:AlternateContent xmlns:mc="http://schemas.openxmlformats.org/markup-compatibility/2006">
              <mc:Choice xmlns:v="urn:schemas-microsoft-com:vml" Requires="v">
                <p:oleObj spid="_x0000_s33010" name="Ecuación" r:id="rId3" imgW="1587240" imgH="253800" progId="Equation.3">
                  <p:embed/>
                </p:oleObj>
              </mc:Choice>
              <mc:Fallback>
                <p:oleObj name="Ecuación" r:id="rId3" imgW="1587240" imgH="253800" progId="Equation.3">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72132" y="3857628"/>
                        <a:ext cx="3211700" cy="514306"/>
                      </a:xfrm>
                      <a:prstGeom prst="rect">
                        <a:avLst/>
                      </a:prstGeom>
                      <a:noFill/>
                      <a:ln w="9525">
                        <a:solidFill>
                          <a:srgbClr val="00808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7 Rectángulo"/>
          <p:cNvSpPr/>
          <p:nvPr/>
        </p:nvSpPr>
        <p:spPr>
          <a:xfrm>
            <a:off x="-32" y="1214422"/>
            <a:ext cx="9144000" cy="1643074"/>
          </a:xfrm>
          <a:prstGeom prst="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s-MX" dirty="0"/>
          </a:p>
        </p:txBody>
      </p:sp>
      <p:grpSp>
        <p:nvGrpSpPr>
          <p:cNvPr id="9" name="8 Grupo"/>
          <p:cNvGrpSpPr/>
          <p:nvPr/>
        </p:nvGrpSpPr>
        <p:grpSpPr>
          <a:xfrm>
            <a:off x="-32" y="1142984"/>
            <a:ext cx="9001156" cy="1643074"/>
            <a:chOff x="142844" y="2500306"/>
            <a:chExt cx="9001156" cy="1643069"/>
          </a:xfrm>
        </p:grpSpPr>
        <p:sp>
          <p:nvSpPr>
            <p:cNvPr id="10" name="9 CuadroTexto"/>
            <p:cNvSpPr txBox="1"/>
            <p:nvPr/>
          </p:nvSpPr>
          <p:spPr>
            <a:xfrm>
              <a:off x="142844" y="2500306"/>
              <a:ext cx="8715436" cy="338554"/>
            </a:xfrm>
            <a:prstGeom prst="rect">
              <a:avLst/>
            </a:prstGeom>
            <a:noFill/>
          </p:spPr>
          <p:txBody>
            <a:bodyPr wrap="square" rtlCol="0">
              <a:spAutoFit/>
            </a:bodyPr>
            <a:lstStyle/>
            <a:p>
              <a:r>
                <a:rPr lang="es-MX" sz="1600" b="1" dirty="0" smtClean="0">
                  <a:solidFill>
                    <a:schemeClr val="tx2">
                      <a:lumMod val="50000"/>
                    </a:schemeClr>
                  </a:solidFill>
                </a:rPr>
                <a:t>Los dos </a:t>
              </a:r>
              <a:r>
                <a:rPr lang="es-MX" sz="1600" b="1" u="sng" dirty="0" smtClean="0">
                  <a:solidFill>
                    <a:schemeClr val="tx2">
                      <a:lumMod val="50000"/>
                    </a:schemeClr>
                  </a:solidFill>
                </a:rPr>
                <a:t>mecanismos directos </a:t>
              </a:r>
              <a:r>
                <a:rPr lang="es-MX" sz="1600" b="1" dirty="0" smtClean="0">
                  <a:solidFill>
                    <a:schemeClr val="tx2">
                      <a:lumMod val="50000"/>
                    </a:schemeClr>
                  </a:solidFill>
                </a:rPr>
                <a:t>para formar H</a:t>
              </a:r>
              <a:r>
                <a:rPr lang="es-MX" sz="1600" b="1" baseline="-25000" dirty="0" smtClean="0">
                  <a:solidFill>
                    <a:schemeClr val="tx2">
                      <a:lumMod val="50000"/>
                    </a:schemeClr>
                  </a:solidFill>
                </a:rPr>
                <a:t>2</a:t>
              </a:r>
              <a:r>
                <a:rPr lang="es-MX" sz="1600" b="1" dirty="0" smtClean="0">
                  <a:solidFill>
                    <a:schemeClr val="tx2">
                      <a:lumMod val="50000"/>
                    </a:schemeClr>
                  </a:solidFill>
                </a:rPr>
                <a:t> en la fase de gas son: </a:t>
              </a:r>
              <a:endParaRPr lang="es-MX" sz="1600" b="1" dirty="0">
                <a:solidFill>
                  <a:schemeClr val="tx2">
                    <a:lumMod val="50000"/>
                  </a:schemeClr>
                </a:solidFill>
              </a:endParaRPr>
            </a:p>
          </p:txBody>
        </p:sp>
        <p:sp>
          <p:nvSpPr>
            <p:cNvPr id="11" name="10 CuadroTexto"/>
            <p:cNvSpPr txBox="1"/>
            <p:nvPr/>
          </p:nvSpPr>
          <p:spPr>
            <a:xfrm>
              <a:off x="214281" y="2857496"/>
              <a:ext cx="1768079" cy="307777"/>
            </a:xfrm>
            <a:prstGeom prst="rect">
              <a:avLst/>
            </a:prstGeom>
            <a:noFill/>
          </p:spPr>
          <p:txBody>
            <a:bodyPr wrap="square" rtlCol="0">
              <a:spAutoFit/>
            </a:bodyPr>
            <a:lstStyle/>
            <a:p>
              <a:r>
                <a:rPr lang="es-MX" sz="1400" b="1" dirty="0" smtClean="0">
                  <a:solidFill>
                    <a:srgbClr val="C00000"/>
                  </a:solidFill>
                </a:rPr>
                <a:t>Unión directa</a:t>
              </a:r>
              <a:endParaRPr lang="es-MX" sz="1400" b="1" dirty="0">
                <a:solidFill>
                  <a:srgbClr val="C00000"/>
                </a:solidFill>
              </a:endParaRPr>
            </a:p>
          </p:txBody>
        </p:sp>
        <p:graphicFrame>
          <p:nvGraphicFramePr>
            <p:cNvPr id="12" name="11 Objeto"/>
            <p:cNvGraphicFramePr>
              <a:graphicFrameLocks noChangeAspect="1"/>
            </p:cNvGraphicFramePr>
            <p:nvPr/>
          </p:nvGraphicFramePr>
          <p:xfrm>
            <a:off x="1500166" y="2857496"/>
            <a:ext cx="1841748" cy="338391"/>
          </p:xfrm>
          <a:graphic>
            <a:graphicData uri="http://schemas.openxmlformats.org/presentationml/2006/ole">
              <mc:AlternateContent xmlns:mc="http://schemas.openxmlformats.org/markup-compatibility/2006">
                <mc:Choice xmlns:v="urn:schemas-microsoft-com:vml" Requires="v">
                  <p:oleObj spid="_x0000_s33011" name="Ecuación" r:id="rId5" imgW="1206360" imgH="228600" progId="Equation.3">
                    <p:embed/>
                  </p:oleObj>
                </mc:Choice>
                <mc:Fallback>
                  <p:oleObj name="Ecuación" r:id="rId5" imgW="1206360" imgH="228600" progId="Equation.3">
                    <p:embed/>
                    <p:pic>
                      <p:nvPicPr>
                        <p:cNvPr id="0"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00166" y="2857496"/>
                          <a:ext cx="1841748" cy="33839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3" name="Object 3"/>
            <p:cNvGraphicFramePr>
              <a:graphicFrameLocks noChangeAspect="1"/>
            </p:cNvGraphicFramePr>
            <p:nvPr/>
          </p:nvGraphicFramePr>
          <p:xfrm>
            <a:off x="500034" y="3429000"/>
            <a:ext cx="1918679" cy="714375"/>
          </p:xfrm>
          <a:graphic>
            <a:graphicData uri="http://schemas.openxmlformats.org/presentationml/2006/ole">
              <mc:AlternateContent xmlns:mc="http://schemas.openxmlformats.org/markup-compatibility/2006">
                <mc:Choice xmlns:v="urn:schemas-microsoft-com:vml" Requires="v">
                  <p:oleObj spid="_x0000_s33012" name="Ecuación" r:id="rId7" imgW="1257120" imgH="482400" progId="Equation.3">
                    <p:embed/>
                  </p:oleObj>
                </mc:Choice>
                <mc:Fallback>
                  <p:oleObj name="Ecuación" r:id="rId7" imgW="1257120" imgH="482400" progId="Equation.3">
                    <p:embed/>
                    <p:pic>
                      <p:nvPicPr>
                        <p:cNvPr id="0" name="Picture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00034" y="3429000"/>
                          <a:ext cx="1918679" cy="7143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 name="13 Flecha derecha"/>
            <p:cNvSpPr/>
            <p:nvPr/>
          </p:nvSpPr>
          <p:spPr>
            <a:xfrm>
              <a:off x="3571868" y="2928934"/>
              <a:ext cx="294680" cy="142876"/>
            </a:xfrm>
            <a:prstGeom prst="right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es-MX" dirty="0"/>
            </a:p>
          </p:txBody>
        </p:sp>
        <p:sp>
          <p:nvSpPr>
            <p:cNvPr id="15" name="14 CuadroTexto"/>
            <p:cNvSpPr txBox="1"/>
            <p:nvPr/>
          </p:nvSpPr>
          <p:spPr>
            <a:xfrm>
              <a:off x="4000496" y="2786058"/>
              <a:ext cx="5072098" cy="523220"/>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just"/>
              <a:r>
                <a:rPr lang="es-MX" sz="1400" b="1" dirty="0" smtClean="0">
                  <a:solidFill>
                    <a:srgbClr val="009E00"/>
                  </a:solidFill>
                </a:rPr>
                <a:t>Altamente prohibida</a:t>
              </a:r>
              <a:r>
                <a:rPr lang="es-MX" sz="1400" b="1" dirty="0" smtClean="0">
                  <a:solidFill>
                    <a:srgbClr val="009E00"/>
                  </a:solidFill>
                  <a:sym typeface="Wingdings" pitchFamily="2" charset="2"/>
                </a:rPr>
                <a:t> mecanismo lento  e ineficiente   H</a:t>
              </a:r>
              <a:r>
                <a:rPr lang="es-MX" sz="1400" b="1" baseline="-25000" dirty="0" smtClean="0">
                  <a:solidFill>
                    <a:srgbClr val="009E00"/>
                  </a:solidFill>
                  <a:sym typeface="Wingdings" pitchFamily="2" charset="2"/>
                </a:rPr>
                <a:t>2 </a:t>
              </a:r>
              <a:r>
                <a:rPr lang="es-MX" sz="1400" b="1" dirty="0" smtClean="0">
                  <a:solidFill>
                    <a:srgbClr val="009E00"/>
                  </a:solidFill>
                  <a:sym typeface="Wingdings" pitchFamily="2" charset="2"/>
                </a:rPr>
                <a:t>se rompe antes de alcanzar la estabilidad. </a:t>
              </a:r>
              <a:endParaRPr lang="es-MX" sz="1400" b="1" dirty="0">
                <a:solidFill>
                  <a:srgbClr val="009E00"/>
                </a:solidFill>
              </a:endParaRPr>
            </a:p>
          </p:txBody>
        </p:sp>
        <p:sp>
          <p:nvSpPr>
            <p:cNvPr id="16" name="15 CuadroTexto"/>
            <p:cNvSpPr txBox="1"/>
            <p:nvPr/>
          </p:nvSpPr>
          <p:spPr>
            <a:xfrm>
              <a:off x="214282" y="3143248"/>
              <a:ext cx="3071834" cy="307777"/>
            </a:xfrm>
            <a:prstGeom prst="rect">
              <a:avLst/>
            </a:prstGeom>
            <a:noFill/>
          </p:spPr>
          <p:txBody>
            <a:bodyPr wrap="square" rtlCol="0">
              <a:spAutoFit/>
            </a:bodyPr>
            <a:lstStyle/>
            <a:p>
              <a:r>
                <a:rPr lang="es-MX" sz="1400" b="1" dirty="0" smtClean="0">
                  <a:solidFill>
                    <a:srgbClr val="C00000"/>
                  </a:solidFill>
                </a:rPr>
                <a:t>Separación-Asociativa</a:t>
              </a:r>
              <a:r>
                <a:rPr lang="es-MX" sz="1100" b="1" dirty="0" smtClean="0">
                  <a:solidFill>
                    <a:srgbClr val="C00000"/>
                  </a:solidFill>
                </a:rPr>
                <a:t>(McDowell, 1961)</a:t>
              </a:r>
              <a:endParaRPr lang="es-MX" sz="1100" b="1" dirty="0">
                <a:solidFill>
                  <a:srgbClr val="C00000"/>
                </a:solidFill>
              </a:endParaRPr>
            </a:p>
          </p:txBody>
        </p:sp>
        <p:sp>
          <p:nvSpPr>
            <p:cNvPr id="17" name="16 Flecha derecha"/>
            <p:cNvSpPr/>
            <p:nvPr/>
          </p:nvSpPr>
          <p:spPr>
            <a:xfrm>
              <a:off x="2643174" y="3571876"/>
              <a:ext cx="294680" cy="142876"/>
            </a:xfrm>
            <a:prstGeom prst="right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es-MX" dirty="0"/>
            </a:p>
          </p:txBody>
        </p:sp>
        <p:sp>
          <p:nvSpPr>
            <p:cNvPr id="18" name="17 CuadroTexto"/>
            <p:cNvSpPr txBox="1"/>
            <p:nvPr/>
          </p:nvSpPr>
          <p:spPr>
            <a:xfrm>
              <a:off x="3286116" y="3286124"/>
              <a:ext cx="5857884" cy="738664"/>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just"/>
              <a:r>
                <a:rPr lang="es-MX" sz="1400" b="1" dirty="0" smtClean="0">
                  <a:solidFill>
                    <a:srgbClr val="009E00"/>
                  </a:solidFill>
                </a:rPr>
                <a:t>La primera reacción es altamente dependiente de T </a:t>
              </a:r>
              <a:r>
                <a:rPr lang="es-MX" sz="1400" b="1" dirty="0" smtClean="0">
                  <a:solidFill>
                    <a:srgbClr val="009E00"/>
                  </a:solidFill>
                  <a:sym typeface="Wingdings" pitchFamily="2" charset="2"/>
                </a:rPr>
                <a:t> poco eficiente en las bajas T del ISM, muy lenta Sin embargo es el mecanismo propuesto para la formación de H</a:t>
              </a:r>
              <a:r>
                <a:rPr lang="es-MX" sz="1400" b="1" baseline="-25000" dirty="0" smtClean="0">
                  <a:solidFill>
                    <a:srgbClr val="009E00"/>
                  </a:solidFill>
                  <a:sym typeface="Wingdings" pitchFamily="2" charset="2"/>
                </a:rPr>
                <a:t>2</a:t>
              </a:r>
              <a:r>
                <a:rPr lang="es-MX" sz="1400" b="1" dirty="0" smtClean="0">
                  <a:solidFill>
                    <a:srgbClr val="009E00"/>
                  </a:solidFill>
                  <a:sym typeface="Wingdings" pitchFamily="2" charset="2"/>
                </a:rPr>
                <a:t> a alto z donde no hay polvo y la T es más alta.</a:t>
              </a:r>
              <a:endParaRPr lang="es-MX" sz="1400" b="1" dirty="0">
                <a:solidFill>
                  <a:srgbClr val="009E00"/>
                </a:solidFill>
              </a:endParaRPr>
            </a:p>
          </p:txBody>
        </p:sp>
      </p:grpSp>
      <p:cxnSp>
        <p:nvCxnSpPr>
          <p:cNvPr id="19" name="18 Conector recto de flecha"/>
          <p:cNvCxnSpPr/>
          <p:nvPr/>
        </p:nvCxnSpPr>
        <p:spPr>
          <a:xfrm rot="5400000">
            <a:off x="8073256" y="4356900"/>
            <a:ext cx="284958" cy="79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0" name="19 CuadroTexto"/>
          <p:cNvSpPr txBox="1"/>
          <p:nvPr/>
        </p:nvSpPr>
        <p:spPr>
          <a:xfrm>
            <a:off x="6012160" y="4557028"/>
            <a:ext cx="2774682" cy="600164"/>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pPr algn="just"/>
            <a:r>
              <a:rPr lang="es-MX" sz="1100" b="1" dirty="0" smtClean="0">
                <a:solidFill>
                  <a:schemeClr val="accent6">
                    <a:lumMod val="75000"/>
                  </a:schemeClr>
                </a:solidFill>
              </a:rPr>
              <a:t>A una densidad típica de 10</a:t>
            </a:r>
            <a:r>
              <a:rPr lang="es-MX" sz="1100" b="1" baseline="30000" dirty="0" smtClean="0">
                <a:solidFill>
                  <a:schemeClr val="accent6">
                    <a:lumMod val="75000"/>
                  </a:schemeClr>
                </a:solidFill>
              </a:rPr>
              <a:t>4</a:t>
            </a:r>
            <a:r>
              <a:rPr lang="es-MX" sz="1100" b="1" dirty="0" smtClean="0">
                <a:solidFill>
                  <a:schemeClr val="accent6">
                    <a:lumMod val="75000"/>
                  </a:schemeClr>
                </a:solidFill>
              </a:rPr>
              <a:t> . El método mejora en zonas de choques ya que aumenta T y n</a:t>
            </a:r>
            <a:endParaRPr lang="es-MX" sz="1100" b="1" dirty="0">
              <a:solidFill>
                <a:schemeClr val="accent6">
                  <a:lumMod val="75000"/>
                </a:schemeClr>
              </a:solidFill>
            </a:endParaRPr>
          </a:p>
        </p:txBody>
      </p:sp>
      <p:sp>
        <p:nvSpPr>
          <p:cNvPr id="21" name="20 CuadroTexto"/>
          <p:cNvSpPr txBox="1"/>
          <p:nvPr/>
        </p:nvSpPr>
        <p:spPr>
          <a:xfrm>
            <a:off x="-32" y="5331283"/>
            <a:ext cx="1928826" cy="369332"/>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lang="es-MX" b="1" dirty="0" smtClean="0">
                <a:solidFill>
                  <a:srgbClr val="00A800"/>
                </a:solidFill>
              </a:rPr>
              <a:t>Destrucción de H</a:t>
            </a:r>
            <a:r>
              <a:rPr lang="es-MX" b="1" baseline="-25000" dirty="0" smtClean="0">
                <a:solidFill>
                  <a:srgbClr val="00A800"/>
                </a:solidFill>
              </a:rPr>
              <a:t>2</a:t>
            </a:r>
            <a:endParaRPr lang="es-MX" b="1" baseline="-25000" dirty="0">
              <a:solidFill>
                <a:srgbClr val="00A800"/>
              </a:solidFill>
            </a:endParaRPr>
          </a:p>
        </p:txBody>
      </p:sp>
      <p:sp>
        <p:nvSpPr>
          <p:cNvPr id="22" name="21 Flecha derecha"/>
          <p:cNvSpPr/>
          <p:nvPr/>
        </p:nvSpPr>
        <p:spPr>
          <a:xfrm>
            <a:off x="1691680" y="5877272"/>
            <a:ext cx="214314" cy="142876"/>
          </a:xfrm>
          <a:prstGeom prst="right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es-MX" dirty="0"/>
          </a:p>
        </p:txBody>
      </p:sp>
      <p:sp>
        <p:nvSpPr>
          <p:cNvPr id="23" name="22 CuadroTexto"/>
          <p:cNvSpPr txBox="1"/>
          <p:nvPr/>
        </p:nvSpPr>
        <p:spPr>
          <a:xfrm>
            <a:off x="2143108" y="5331283"/>
            <a:ext cx="3000396" cy="800219"/>
          </a:xfrm>
          <a:prstGeom prst="rect">
            <a:avLst/>
          </a:prstGeom>
          <a:ln/>
        </p:spPr>
        <p:style>
          <a:lnRef idx="2">
            <a:schemeClr val="accent2"/>
          </a:lnRef>
          <a:fillRef idx="1">
            <a:schemeClr val="lt1"/>
          </a:fillRef>
          <a:effectRef idx="0">
            <a:schemeClr val="accent2"/>
          </a:effectRef>
          <a:fontRef idx="minor">
            <a:schemeClr val="dk1"/>
          </a:fontRef>
        </p:style>
        <p:txBody>
          <a:bodyPr wrap="square" rtlCol="0">
            <a:spAutoFit/>
          </a:bodyPr>
          <a:lstStyle/>
          <a:p>
            <a:pPr>
              <a:buFont typeface="Wingdings" pitchFamily="2" charset="2"/>
              <a:buChar char="ü"/>
            </a:pPr>
            <a:r>
              <a:rPr lang="es-MX" sz="1600" b="1" u="sng" dirty="0" smtClean="0">
                <a:solidFill>
                  <a:srgbClr val="C00000"/>
                </a:solidFill>
              </a:rPr>
              <a:t>FOTODISOCIACION</a:t>
            </a:r>
          </a:p>
          <a:p>
            <a:r>
              <a:rPr lang="es-MX" sz="1400" b="1" dirty="0" smtClean="0">
                <a:solidFill>
                  <a:schemeClr val="tx2">
                    <a:lumMod val="50000"/>
                  </a:schemeClr>
                </a:solidFill>
              </a:rPr>
              <a:t>absorción de fotones de E&gt; 5eV </a:t>
            </a:r>
          </a:p>
          <a:p>
            <a:pPr>
              <a:buFont typeface="Wingdings" pitchFamily="2" charset="2"/>
              <a:buChar char="ü"/>
            </a:pPr>
            <a:r>
              <a:rPr lang="es-MX" sz="1600" b="1" u="sng" dirty="0" smtClean="0">
                <a:solidFill>
                  <a:srgbClr val="C00000"/>
                </a:solidFill>
              </a:rPr>
              <a:t>COLISIONES</a:t>
            </a:r>
            <a:r>
              <a:rPr lang="es-MX" sz="1600" b="1" u="sng" dirty="0" smtClean="0">
                <a:solidFill>
                  <a:schemeClr val="tx2">
                    <a:lumMod val="50000"/>
                  </a:schemeClr>
                </a:solidFill>
              </a:rPr>
              <a:t> </a:t>
            </a:r>
            <a:r>
              <a:rPr lang="es-MX" sz="1400" b="1" dirty="0" smtClean="0">
                <a:solidFill>
                  <a:schemeClr val="tx2">
                    <a:lumMod val="50000"/>
                  </a:schemeClr>
                </a:solidFill>
              </a:rPr>
              <a:t> con HI a T</a:t>
            </a:r>
            <a:r>
              <a:rPr lang="es-MX" sz="1400" b="1" baseline="-25000" dirty="0" smtClean="0">
                <a:solidFill>
                  <a:schemeClr val="tx2">
                    <a:lumMod val="50000"/>
                  </a:schemeClr>
                </a:solidFill>
              </a:rPr>
              <a:t>K</a:t>
            </a:r>
            <a:r>
              <a:rPr lang="es-MX" sz="1400" b="1" dirty="0" smtClean="0">
                <a:solidFill>
                  <a:schemeClr val="tx2">
                    <a:lumMod val="50000"/>
                  </a:schemeClr>
                </a:solidFill>
              </a:rPr>
              <a:t> &gt; 4000 K</a:t>
            </a:r>
            <a:endParaRPr lang="es-MX" sz="1400" b="1" dirty="0">
              <a:solidFill>
                <a:schemeClr val="tx2">
                  <a:lumMod val="50000"/>
                </a:schemeClr>
              </a:solidFill>
            </a:endParaRPr>
          </a:p>
        </p:txBody>
      </p:sp>
      <p:sp>
        <p:nvSpPr>
          <p:cNvPr id="25" name="24 CuadroTexto"/>
          <p:cNvSpPr txBox="1"/>
          <p:nvPr/>
        </p:nvSpPr>
        <p:spPr>
          <a:xfrm>
            <a:off x="5500726" y="5357826"/>
            <a:ext cx="3500430" cy="1384995"/>
          </a:xfrm>
          <a:prstGeom prst="rect">
            <a:avLst/>
          </a:prstGeom>
          <a:ln/>
        </p:spPr>
        <p:style>
          <a:lnRef idx="2">
            <a:schemeClr val="accent3"/>
          </a:lnRef>
          <a:fillRef idx="1">
            <a:schemeClr val="lt1"/>
          </a:fillRef>
          <a:effectRef idx="0">
            <a:schemeClr val="accent3"/>
          </a:effectRef>
          <a:fontRef idx="minor">
            <a:schemeClr val="dk1"/>
          </a:fontRef>
        </p:style>
        <p:txBody>
          <a:bodyPr wrap="square" rtlCol="0">
            <a:spAutoFit/>
          </a:bodyPr>
          <a:lstStyle/>
          <a:p>
            <a:pPr algn="just"/>
            <a:r>
              <a:rPr lang="es-MX" sz="1400" b="1" dirty="0" smtClean="0">
                <a:solidFill>
                  <a:srgbClr val="00A800"/>
                </a:solidFill>
              </a:rPr>
              <a:t>En las MC las moléculas de H</a:t>
            </a:r>
            <a:r>
              <a:rPr lang="es-MX" sz="1400" b="1" baseline="-25000" dirty="0" smtClean="0">
                <a:solidFill>
                  <a:srgbClr val="00A800"/>
                </a:solidFill>
              </a:rPr>
              <a:t>2</a:t>
            </a:r>
            <a:r>
              <a:rPr lang="es-MX" sz="1400" b="1" dirty="0" smtClean="0">
                <a:solidFill>
                  <a:srgbClr val="00A800"/>
                </a:solidFill>
              </a:rPr>
              <a:t> están protegidas de esos procesos por el polvo y por  las bajas temperaturas en las nubes.</a:t>
            </a:r>
          </a:p>
          <a:p>
            <a:pPr algn="just"/>
            <a:r>
              <a:rPr lang="es-MX" sz="1400" b="1" dirty="0" smtClean="0">
                <a:solidFill>
                  <a:srgbClr val="00A800"/>
                </a:solidFill>
              </a:rPr>
              <a:t>Se requieren N</a:t>
            </a:r>
            <a:r>
              <a:rPr lang="es-MX" sz="1400" b="1" baseline="-25000" dirty="0" smtClean="0">
                <a:solidFill>
                  <a:srgbClr val="00A800"/>
                </a:solidFill>
              </a:rPr>
              <a:t>H </a:t>
            </a:r>
            <a:r>
              <a:rPr lang="es-MX" sz="1400" b="1" dirty="0" smtClean="0">
                <a:solidFill>
                  <a:srgbClr val="00A800"/>
                </a:solidFill>
              </a:rPr>
              <a:t>~ 10</a:t>
            </a:r>
            <a:r>
              <a:rPr lang="es-MX" sz="1400" b="1" baseline="30000" dirty="0" smtClean="0">
                <a:solidFill>
                  <a:srgbClr val="00A800"/>
                </a:solidFill>
              </a:rPr>
              <a:t>20</a:t>
            </a:r>
            <a:r>
              <a:rPr lang="es-MX" sz="1400" b="1" dirty="0" smtClean="0">
                <a:solidFill>
                  <a:srgbClr val="00A800"/>
                </a:solidFill>
              </a:rPr>
              <a:t> cm</a:t>
            </a:r>
            <a:r>
              <a:rPr lang="es-MX" sz="1400" b="1" baseline="30000" dirty="0" smtClean="0">
                <a:solidFill>
                  <a:srgbClr val="00A800"/>
                </a:solidFill>
              </a:rPr>
              <a:t>-2</a:t>
            </a:r>
            <a:r>
              <a:rPr lang="es-MX" sz="1400" b="1" dirty="0" smtClean="0">
                <a:solidFill>
                  <a:srgbClr val="00A800"/>
                </a:solidFill>
              </a:rPr>
              <a:t> ~ extinción en el visible (A</a:t>
            </a:r>
            <a:r>
              <a:rPr lang="es-MX" sz="1400" b="1" baseline="-25000" dirty="0" smtClean="0">
                <a:solidFill>
                  <a:srgbClr val="00A800"/>
                </a:solidFill>
              </a:rPr>
              <a:t>V</a:t>
            </a:r>
            <a:r>
              <a:rPr lang="es-MX" sz="1400" b="1" dirty="0" smtClean="0">
                <a:solidFill>
                  <a:srgbClr val="00A800"/>
                </a:solidFill>
              </a:rPr>
              <a:t>)~0.1 mag, para que el H</a:t>
            </a:r>
            <a:r>
              <a:rPr lang="es-MX" sz="1400" b="1" baseline="-25000" dirty="0" smtClean="0">
                <a:solidFill>
                  <a:srgbClr val="00A800"/>
                </a:solidFill>
              </a:rPr>
              <a:t>2</a:t>
            </a:r>
            <a:r>
              <a:rPr lang="es-MX" sz="1400" b="1" dirty="0" smtClean="0">
                <a:solidFill>
                  <a:srgbClr val="00A800"/>
                </a:solidFill>
              </a:rPr>
              <a:t> este protegido</a:t>
            </a:r>
            <a:r>
              <a:rPr lang="es-MX" sz="1400" b="1" dirty="0" smtClean="0">
                <a:solidFill>
                  <a:srgbClr val="00A800"/>
                </a:solidFill>
                <a:sym typeface="Wingdings" pitchFamily="2" charset="2"/>
              </a:rPr>
              <a:t> “self-shielding”</a:t>
            </a:r>
            <a:endParaRPr lang="es-MX" sz="1400" b="1" dirty="0" smtClean="0">
              <a:solidFill>
                <a:srgbClr val="00A800"/>
              </a:solidFill>
            </a:endParaRPr>
          </a:p>
        </p:txBody>
      </p:sp>
      <p:sp>
        <p:nvSpPr>
          <p:cNvPr id="26" name="25 Flecha derecha"/>
          <p:cNvSpPr/>
          <p:nvPr/>
        </p:nvSpPr>
        <p:spPr>
          <a:xfrm>
            <a:off x="5286380" y="5786454"/>
            <a:ext cx="214314" cy="142876"/>
          </a:xfrm>
          <a:prstGeom prst="right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es-MX" dirty="0"/>
          </a:p>
        </p:txBody>
      </p:sp>
      <p:cxnSp>
        <p:nvCxnSpPr>
          <p:cNvPr id="27" name="26 Conector recto de flecha"/>
          <p:cNvCxnSpPr/>
          <p:nvPr/>
        </p:nvCxnSpPr>
        <p:spPr>
          <a:xfrm flipV="1">
            <a:off x="3203848" y="908720"/>
            <a:ext cx="1008112" cy="72008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8" name="27 CuadroTexto"/>
          <p:cNvSpPr txBox="1"/>
          <p:nvPr/>
        </p:nvSpPr>
        <p:spPr>
          <a:xfrm>
            <a:off x="4211960" y="764704"/>
            <a:ext cx="2808312" cy="288032"/>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r>
              <a:rPr lang="en-GB" sz="1200" b="1" dirty="0" err="1" smtClean="0">
                <a:solidFill>
                  <a:srgbClr val="C00000"/>
                </a:solidFill>
              </a:rPr>
              <a:t>Fotón</a:t>
            </a:r>
            <a:r>
              <a:rPr lang="en-GB" sz="1200" b="1" dirty="0" smtClean="0">
                <a:solidFill>
                  <a:srgbClr val="C00000"/>
                </a:solidFill>
              </a:rPr>
              <a:t> ~ </a:t>
            </a:r>
            <a:r>
              <a:rPr lang="en-GB" sz="1200" b="1" dirty="0" err="1" smtClean="0">
                <a:solidFill>
                  <a:srgbClr val="C00000"/>
                </a:solidFill>
              </a:rPr>
              <a:t>energía</a:t>
            </a:r>
            <a:r>
              <a:rPr lang="en-GB" sz="1200" b="1" dirty="0" smtClean="0">
                <a:solidFill>
                  <a:srgbClr val="C00000"/>
                </a:solidFill>
              </a:rPr>
              <a:t> de </a:t>
            </a:r>
            <a:r>
              <a:rPr lang="en-GB" sz="1200" b="1" dirty="0" err="1" smtClean="0">
                <a:solidFill>
                  <a:srgbClr val="C00000"/>
                </a:solidFill>
              </a:rPr>
              <a:t>ligadura</a:t>
            </a:r>
            <a:r>
              <a:rPr lang="en-GB" sz="1200" b="1" dirty="0" smtClean="0">
                <a:solidFill>
                  <a:srgbClr val="C00000"/>
                </a:solidFill>
              </a:rPr>
              <a:t> ~ h</a:t>
            </a:r>
            <a:r>
              <a:rPr lang="en-GB" sz="1200" b="1" dirty="0" smtClean="0">
                <a:solidFill>
                  <a:srgbClr val="C00000"/>
                </a:solidFill>
                <a:sym typeface="Symbol"/>
              </a:rPr>
              <a:t></a:t>
            </a:r>
            <a:r>
              <a:rPr lang="en-GB" sz="1200" b="1" dirty="0" smtClean="0">
                <a:solidFill>
                  <a:srgbClr val="C00000"/>
                </a:solidFill>
              </a:rPr>
              <a:t> ~4.5 </a:t>
            </a:r>
            <a:r>
              <a:rPr lang="en-GB" sz="1200" b="1" dirty="0" err="1" smtClean="0">
                <a:solidFill>
                  <a:srgbClr val="C00000"/>
                </a:solidFill>
              </a:rPr>
              <a:t>eV</a:t>
            </a:r>
            <a:endParaRPr lang="en-GB" sz="1200" b="1" dirty="0">
              <a:solidFill>
                <a:srgbClr val="C00000"/>
              </a:solidFill>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CuadroTexto"/>
          <p:cNvSpPr txBox="1"/>
          <p:nvPr/>
        </p:nvSpPr>
        <p:spPr>
          <a:xfrm>
            <a:off x="142844" y="-24"/>
            <a:ext cx="2786082" cy="400110"/>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s-MX" sz="2000" b="1" dirty="0" smtClean="0">
                <a:solidFill>
                  <a:srgbClr val="009E00"/>
                </a:solidFill>
              </a:rPr>
              <a:t>Moléculas en el ISM (II)</a:t>
            </a:r>
            <a:endParaRPr lang="es-MX" sz="2000" b="1" dirty="0">
              <a:solidFill>
                <a:srgbClr val="009E00"/>
              </a:solidFill>
            </a:endParaRPr>
          </a:p>
        </p:txBody>
      </p:sp>
      <p:sp>
        <p:nvSpPr>
          <p:cNvPr id="6" name="5 CuadroTexto"/>
          <p:cNvSpPr txBox="1"/>
          <p:nvPr/>
        </p:nvSpPr>
        <p:spPr>
          <a:xfrm>
            <a:off x="71406" y="357166"/>
            <a:ext cx="9009440" cy="1077218"/>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just"/>
            <a:r>
              <a:rPr lang="es-MX" sz="1600" b="1" dirty="0" smtClean="0">
                <a:solidFill>
                  <a:schemeClr val="tx2">
                    <a:lumMod val="50000"/>
                  </a:schemeClr>
                </a:solidFill>
              </a:rPr>
              <a:t>Hasta fines </a:t>
            </a:r>
            <a:r>
              <a:rPr lang="es-MX" sz="1600" b="1" smtClean="0">
                <a:solidFill>
                  <a:schemeClr val="tx2">
                    <a:lumMod val="50000"/>
                  </a:schemeClr>
                </a:solidFill>
              </a:rPr>
              <a:t>del  2019 </a:t>
            </a:r>
            <a:r>
              <a:rPr lang="es-MX" sz="1600" b="1" dirty="0" smtClean="0">
                <a:solidFill>
                  <a:schemeClr val="tx2">
                    <a:lumMod val="50000"/>
                  </a:schemeClr>
                </a:solidFill>
              </a:rPr>
              <a:t>se habían detectado en el ISM (gas + envolventes de estrellas + cometas) unas 240 moléculas </a:t>
            </a:r>
            <a:r>
              <a:rPr lang="es-MX" sz="1600" b="1" dirty="0">
                <a:solidFill>
                  <a:schemeClr val="tx2">
                    <a:lumMod val="50000"/>
                  </a:schemeClr>
                </a:solidFill>
              </a:rPr>
              <a:t>distintas (Keith T. </a:t>
            </a:r>
            <a:r>
              <a:rPr lang="es-MX" sz="1600" b="1" dirty="0" smtClean="0">
                <a:solidFill>
                  <a:schemeClr val="tx2">
                    <a:lumMod val="50000"/>
                  </a:schemeClr>
                </a:solidFill>
              </a:rPr>
              <a:t>Smith, 2019, </a:t>
            </a:r>
            <a:r>
              <a:rPr lang="es-MX" sz="1600" b="1" dirty="0" err="1" smtClean="0">
                <a:solidFill>
                  <a:schemeClr val="tx2">
                    <a:lumMod val="50000"/>
                  </a:schemeClr>
                </a:solidFill>
              </a:rPr>
              <a:t>Science</a:t>
            </a:r>
            <a:r>
              <a:rPr lang="es-MX" sz="1600" b="1" dirty="0" smtClean="0">
                <a:solidFill>
                  <a:schemeClr val="tx2">
                    <a:lumMod val="50000"/>
                  </a:schemeClr>
                </a:solidFill>
              </a:rPr>
              <a:t>, 363, 6428). Su grado de complejidad va desde simples moléculas biatómicas como el CO, hasta moléculas de 15 átomos como el HC</a:t>
            </a:r>
            <a:r>
              <a:rPr lang="es-MX" sz="1600" b="1" baseline="-25000" dirty="0" smtClean="0">
                <a:solidFill>
                  <a:schemeClr val="tx2">
                    <a:lumMod val="50000"/>
                  </a:schemeClr>
                </a:solidFill>
              </a:rPr>
              <a:t>13</a:t>
            </a:r>
            <a:r>
              <a:rPr lang="es-MX" sz="1600" b="1" dirty="0" smtClean="0">
                <a:solidFill>
                  <a:schemeClr val="tx2">
                    <a:lumMod val="50000"/>
                  </a:schemeClr>
                </a:solidFill>
              </a:rPr>
              <a:t>N. La mayor parte de ellas son orgánicas (contienen carbono) y tienen estructura lineal, formando largas cadenas de átomos.</a:t>
            </a:r>
            <a:endParaRPr lang="es-MX" sz="1600" b="1" dirty="0">
              <a:solidFill>
                <a:schemeClr val="tx2">
                  <a:lumMod val="50000"/>
                </a:schemeClr>
              </a:solidFill>
            </a:endParaRPr>
          </a:p>
        </p:txBody>
      </p:sp>
      <p:pic>
        <p:nvPicPr>
          <p:cNvPr id="26626" name="Picture 2"/>
          <p:cNvPicPr>
            <a:picLocks noChangeAspect="1" noChangeArrowheads="1"/>
          </p:cNvPicPr>
          <p:nvPr/>
        </p:nvPicPr>
        <p:blipFill>
          <a:blip r:embed="rId2" cstate="print"/>
          <a:srcRect/>
          <a:stretch>
            <a:fillRect/>
          </a:stretch>
        </p:blipFill>
        <p:spPr bwMode="auto">
          <a:xfrm>
            <a:off x="71406" y="1785926"/>
            <a:ext cx="5655981" cy="4572031"/>
          </a:xfrm>
          <a:prstGeom prst="rect">
            <a:avLst/>
          </a:prstGeom>
          <a:noFill/>
          <a:ln w="9525">
            <a:noFill/>
            <a:miter lim="800000"/>
            <a:headEnd/>
            <a:tailEnd/>
          </a:ln>
        </p:spPr>
      </p:pic>
      <p:sp>
        <p:nvSpPr>
          <p:cNvPr id="8" name="7 CuadroTexto"/>
          <p:cNvSpPr txBox="1"/>
          <p:nvPr/>
        </p:nvSpPr>
        <p:spPr>
          <a:xfrm>
            <a:off x="179512" y="6357958"/>
            <a:ext cx="5143536" cy="461665"/>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just"/>
            <a:r>
              <a:rPr lang="es-MX" sz="1200" b="1" dirty="0" smtClean="0">
                <a:solidFill>
                  <a:srgbClr val="C00000"/>
                </a:solidFill>
              </a:rPr>
              <a:t>Espectro de la nube molecular de Orión en el rango  1.3 mm, mostrando la emisión de  29 especies moleculares distintas (Blake et al. 1987)</a:t>
            </a:r>
            <a:endParaRPr lang="es-MX" sz="1200" b="1" dirty="0">
              <a:solidFill>
                <a:srgbClr val="C00000"/>
              </a:solidFill>
            </a:endParaRPr>
          </a:p>
        </p:txBody>
      </p:sp>
      <p:sp>
        <p:nvSpPr>
          <p:cNvPr id="11" name="10 CuadroTexto"/>
          <p:cNvSpPr txBox="1"/>
          <p:nvPr/>
        </p:nvSpPr>
        <p:spPr>
          <a:xfrm>
            <a:off x="251520" y="1511206"/>
            <a:ext cx="3714776" cy="261610"/>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s-MX" sz="1100" b="1" baseline="30000" dirty="0" smtClean="0">
                <a:solidFill>
                  <a:srgbClr val="C00000"/>
                </a:solidFill>
              </a:rPr>
              <a:t>12</a:t>
            </a:r>
            <a:r>
              <a:rPr lang="es-MX" sz="1100" b="1" dirty="0" smtClean="0">
                <a:solidFill>
                  <a:srgbClr val="C00000"/>
                </a:solidFill>
              </a:rPr>
              <a:t>CO(2</a:t>
            </a:r>
            <a:r>
              <a:rPr lang="es-MX" sz="1100" b="1" dirty="0" smtClean="0">
                <a:solidFill>
                  <a:srgbClr val="C00000"/>
                </a:solidFill>
                <a:sym typeface="Wingdings" pitchFamily="2" charset="2"/>
              </a:rPr>
              <a:t>1</a:t>
            </a:r>
            <a:r>
              <a:rPr lang="es-MX" sz="1100" b="1" dirty="0" smtClean="0">
                <a:solidFill>
                  <a:srgbClr val="C00000"/>
                </a:solidFill>
              </a:rPr>
              <a:t>) Cortada para poder ver las otras transiciones</a:t>
            </a:r>
            <a:endParaRPr lang="es-MX" sz="1100" b="1" dirty="0">
              <a:solidFill>
                <a:srgbClr val="C00000"/>
              </a:solidFill>
            </a:endParaRPr>
          </a:p>
        </p:txBody>
      </p:sp>
      <p:sp>
        <p:nvSpPr>
          <p:cNvPr id="12" name="11 Elipse"/>
          <p:cNvSpPr/>
          <p:nvPr/>
        </p:nvSpPr>
        <p:spPr>
          <a:xfrm>
            <a:off x="4786314" y="1643050"/>
            <a:ext cx="285752" cy="42862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pic>
        <p:nvPicPr>
          <p:cNvPr id="26627" name="Picture 3"/>
          <p:cNvPicPr>
            <a:picLocks noChangeAspect="1" noChangeArrowheads="1"/>
          </p:cNvPicPr>
          <p:nvPr/>
        </p:nvPicPr>
        <p:blipFill>
          <a:blip r:embed="rId3" cstate="print"/>
          <a:srcRect l="6284" t="-9946" r="3591"/>
          <a:stretch>
            <a:fillRect/>
          </a:stretch>
        </p:blipFill>
        <p:spPr bwMode="auto">
          <a:xfrm>
            <a:off x="5643570" y="3429000"/>
            <a:ext cx="3385681" cy="2874730"/>
          </a:xfrm>
          <a:prstGeom prst="rect">
            <a:avLst/>
          </a:prstGeom>
          <a:noFill/>
          <a:ln w="9525">
            <a:solidFill>
              <a:srgbClr val="009E00"/>
            </a:solidFill>
            <a:miter lim="800000"/>
            <a:headEnd/>
            <a:tailEnd/>
          </a:ln>
        </p:spPr>
      </p:pic>
      <p:sp>
        <p:nvSpPr>
          <p:cNvPr id="14" name="13 CuadroTexto"/>
          <p:cNvSpPr txBox="1"/>
          <p:nvPr/>
        </p:nvSpPr>
        <p:spPr>
          <a:xfrm>
            <a:off x="5650519" y="3218174"/>
            <a:ext cx="3380894" cy="600164"/>
          </a:xfrm>
          <a:prstGeom prst="rect">
            <a:avLst/>
          </a:prstGeom>
          <a:solidFill>
            <a:schemeClr val="bg1"/>
          </a:solidFill>
        </p:spPr>
        <p:txBody>
          <a:bodyPr wrap="square" rtlCol="0">
            <a:spAutoFit/>
          </a:bodyPr>
          <a:lstStyle/>
          <a:p>
            <a:pPr algn="just"/>
            <a:r>
              <a:rPr lang="es-MX" sz="1100" b="1" dirty="0" smtClean="0">
                <a:solidFill>
                  <a:srgbClr val="00A800"/>
                </a:solidFill>
              </a:rPr>
              <a:t>Moléculas más abundantes en MC y razón típica  de abundancias con respecto al H</a:t>
            </a:r>
            <a:r>
              <a:rPr lang="es-MX" sz="1100" b="1" baseline="-25000" dirty="0" smtClean="0">
                <a:solidFill>
                  <a:srgbClr val="00A800"/>
                </a:solidFill>
              </a:rPr>
              <a:t>2 </a:t>
            </a:r>
            <a:r>
              <a:rPr lang="es-MX" sz="1100" b="1" dirty="0" smtClean="0">
                <a:solidFill>
                  <a:srgbClr val="00A800"/>
                </a:solidFill>
              </a:rPr>
              <a:t>(</a:t>
            </a:r>
            <a:r>
              <a:rPr lang="es-MX" sz="1100" b="1" dirty="0" err="1" smtClean="0">
                <a:solidFill>
                  <a:srgbClr val="00A800"/>
                </a:solidFill>
              </a:rPr>
              <a:t>Goldsmith</a:t>
            </a:r>
            <a:r>
              <a:rPr lang="es-MX" sz="1100" b="1" dirty="0" smtClean="0">
                <a:solidFill>
                  <a:srgbClr val="00A800"/>
                </a:solidFill>
              </a:rPr>
              <a:t>  2001, </a:t>
            </a:r>
            <a:r>
              <a:rPr lang="es-MX" sz="1100" b="1" dirty="0" err="1" smtClean="0">
                <a:solidFill>
                  <a:srgbClr val="00A800"/>
                </a:solidFill>
              </a:rPr>
              <a:t>dark</a:t>
            </a:r>
            <a:r>
              <a:rPr lang="es-MX" sz="1100" b="1" dirty="0" smtClean="0">
                <a:solidFill>
                  <a:srgbClr val="00A800"/>
                </a:solidFill>
              </a:rPr>
              <a:t> </a:t>
            </a:r>
            <a:r>
              <a:rPr lang="es-MX" sz="1100" b="1" dirty="0" err="1" smtClean="0">
                <a:solidFill>
                  <a:srgbClr val="00A800"/>
                </a:solidFill>
              </a:rPr>
              <a:t>clouds</a:t>
            </a:r>
            <a:r>
              <a:rPr lang="es-MX" sz="1100" b="1" dirty="0" smtClean="0">
                <a:solidFill>
                  <a:srgbClr val="00A800"/>
                </a:solidFill>
              </a:rPr>
              <a:t>)</a:t>
            </a:r>
            <a:endParaRPr lang="es-MX" sz="1100" b="1" baseline="-25000" dirty="0">
              <a:solidFill>
                <a:srgbClr val="00A800"/>
              </a:solidFill>
            </a:endParaRPr>
          </a:p>
        </p:txBody>
      </p:sp>
      <p:sp>
        <p:nvSpPr>
          <p:cNvPr id="16" name="15 CuadroTexto"/>
          <p:cNvSpPr txBox="1"/>
          <p:nvPr/>
        </p:nvSpPr>
        <p:spPr>
          <a:xfrm>
            <a:off x="5631565" y="1529811"/>
            <a:ext cx="3437276" cy="1692771"/>
          </a:xfrm>
          <a:prstGeom prst="rect">
            <a:avLst/>
          </a:prstGeom>
          <a:ln/>
        </p:spPr>
        <p:style>
          <a:lnRef idx="1">
            <a:schemeClr val="accent3"/>
          </a:lnRef>
          <a:fillRef idx="2">
            <a:schemeClr val="accent3"/>
          </a:fillRef>
          <a:effectRef idx="1">
            <a:schemeClr val="accent3"/>
          </a:effectRef>
          <a:fontRef idx="minor">
            <a:schemeClr val="dk1"/>
          </a:fontRef>
        </p:style>
        <p:txBody>
          <a:bodyPr wrap="square" rtlCol="0">
            <a:spAutoFit/>
          </a:bodyPr>
          <a:lstStyle/>
          <a:p>
            <a:pPr algn="just"/>
            <a:r>
              <a:rPr lang="es-MX" sz="1300" b="1" u="sng" dirty="0" smtClean="0">
                <a:solidFill>
                  <a:srgbClr val="C00000"/>
                </a:solidFill>
              </a:rPr>
              <a:t>NOTAR: </a:t>
            </a:r>
            <a:r>
              <a:rPr lang="es-MX" sz="1300" b="1" dirty="0" smtClean="0">
                <a:solidFill>
                  <a:schemeClr val="tx2">
                    <a:lumMod val="50000"/>
                  </a:schemeClr>
                </a:solidFill>
              </a:rPr>
              <a:t>El gas primordial está formado de HI</a:t>
            </a:r>
            <a:r>
              <a:rPr lang="es-MX" sz="1300" b="1" dirty="0" smtClean="0">
                <a:solidFill>
                  <a:schemeClr val="tx2">
                    <a:lumMod val="50000"/>
                  </a:schemeClr>
                </a:solidFill>
                <a:sym typeface="Wingdings" pitchFamily="2" charset="2"/>
              </a:rPr>
              <a:t> de donde salen los metales que componen las moléculas?</a:t>
            </a:r>
          </a:p>
          <a:p>
            <a:pPr algn="just"/>
            <a:r>
              <a:rPr lang="es-MX" sz="1300" b="1" u="sng" dirty="0" smtClean="0">
                <a:solidFill>
                  <a:srgbClr val="C00000"/>
                </a:solidFill>
                <a:sym typeface="Wingdings" pitchFamily="2" charset="2"/>
              </a:rPr>
              <a:t>Respuesta:</a:t>
            </a:r>
            <a:r>
              <a:rPr lang="es-MX" sz="1300" b="1" dirty="0" smtClean="0">
                <a:solidFill>
                  <a:schemeClr val="tx2">
                    <a:lumMod val="50000"/>
                  </a:schemeClr>
                </a:solidFill>
                <a:sym typeface="Wingdings" pitchFamily="2" charset="2"/>
              </a:rPr>
              <a:t> Son productos de la nucleosíntesis estelar eyectados al ISM por los vientos estelares y las explosiones de SN  es material procesado se cuantifica mediante una cantidad llamada </a:t>
            </a:r>
            <a:r>
              <a:rPr lang="es-MX" sz="1300" b="1" dirty="0" smtClean="0">
                <a:solidFill>
                  <a:srgbClr val="009E00"/>
                </a:solidFill>
                <a:sym typeface="Wingdings" pitchFamily="2" charset="2"/>
              </a:rPr>
              <a:t>METALICIDAD (Z)</a:t>
            </a:r>
          </a:p>
        </p:txBody>
      </p:sp>
      <p:sp>
        <p:nvSpPr>
          <p:cNvPr id="13" name="12 CuadroTexto"/>
          <p:cNvSpPr txBox="1"/>
          <p:nvPr/>
        </p:nvSpPr>
        <p:spPr>
          <a:xfrm>
            <a:off x="5572132" y="6215082"/>
            <a:ext cx="3571868" cy="600164"/>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just"/>
            <a:r>
              <a:rPr lang="es-MX" sz="1100" b="1" dirty="0" smtClean="0">
                <a:solidFill>
                  <a:schemeClr val="accent1">
                    <a:lumMod val="50000"/>
                  </a:schemeClr>
                </a:solidFill>
              </a:rPr>
              <a:t>En realidad, las abundancias en el ISM son muy inciertas</a:t>
            </a:r>
            <a:r>
              <a:rPr lang="es-MX" sz="1100" b="1" dirty="0" smtClean="0">
                <a:solidFill>
                  <a:schemeClr val="accent1">
                    <a:lumMod val="50000"/>
                  </a:schemeClr>
                </a:solidFill>
                <a:sym typeface="Wingdings" pitchFamily="2" charset="2"/>
              </a:rPr>
              <a:t> varían  mucho con las condiciones fisico-quimicas del gas</a:t>
            </a:r>
            <a:endParaRPr lang="es-MX" sz="1100" b="1" dirty="0">
              <a:solidFill>
                <a:schemeClr val="accent1">
                  <a:lumMod val="50000"/>
                </a:schemeClr>
              </a:solidFill>
            </a:endParaRPr>
          </a:p>
        </p:txBody>
      </p:sp>
      <p:pic>
        <p:nvPicPr>
          <p:cNvPr id="2" name="Imagen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876" y="1511206"/>
            <a:ext cx="5520537" cy="530841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subTnLst>
                                    <p:set>
                                      <p:cBhvr override="childStyle">
                                        <p:cTn dur="1" fill="hold" display="0" masterRel="nextClick" afterEffect="1"/>
                                        <p:tgtEl>
                                          <p:spTgt spid="2"/>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1" name="Picture 3"/>
          <p:cNvPicPr>
            <a:picLocks noChangeAspect="1" noChangeArrowheads="1"/>
          </p:cNvPicPr>
          <p:nvPr/>
        </p:nvPicPr>
        <p:blipFill>
          <a:blip r:embed="rId2" cstate="print"/>
          <a:srcRect/>
          <a:stretch>
            <a:fillRect/>
          </a:stretch>
        </p:blipFill>
        <p:spPr bwMode="auto">
          <a:xfrm rot="5400000">
            <a:off x="1841677" y="-1545533"/>
            <a:ext cx="5424134" cy="8892480"/>
          </a:xfrm>
          <a:prstGeom prst="rect">
            <a:avLst/>
          </a:prstGeom>
          <a:noFill/>
          <a:ln w="9525">
            <a:noFill/>
            <a:miter lim="800000"/>
            <a:headEnd/>
            <a:tailEnd/>
          </a:ln>
        </p:spPr>
      </p:pic>
      <p:sp>
        <p:nvSpPr>
          <p:cNvPr id="8" name="7 Rectángulo"/>
          <p:cNvSpPr/>
          <p:nvPr/>
        </p:nvSpPr>
        <p:spPr>
          <a:xfrm>
            <a:off x="-216532" y="4968795"/>
            <a:ext cx="9540552" cy="206084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GB"/>
          </a:p>
        </p:txBody>
      </p:sp>
      <p:sp>
        <p:nvSpPr>
          <p:cNvPr id="6" name="5 CuadroTexto"/>
          <p:cNvSpPr txBox="1"/>
          <p:nvPr/>
        </p:nvSpPr>
        <p:spPr>
          <a:xfrm>
            <a:off x="1571604" y="-27384"/>
            <a:ext cx="6215106" cy="338554"/>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s-MX" sz="1600" b="1" dirty="0" smtClean="0">
                <a:solidFill>
                  <a:srgbClr val="C00000"/>
                </a:solidFill>
              </a:rPr>
              <a:t>Lista de algunas de las moléculas conocidas en el ISM. </a:t>
            </a:r>
            <a:endParaRPr lang="es-MX" sz="1600" b="1" dirty="0">
              <a:solidFill>
                <a:srgbClr val="C00000"/>
              </a:solidFill>
            </a:endParaRPr>
          </a:p>
        </p:txBody>
      </p:sp>
      <p:sp>
        <p:nvSpPr>
          <p:cNvPr id="4" name="3 Rectángulo"/>
          <p:cNvSpPr/>
          <p:nvPr/>
        </p:nvSpPr>
        <p:spPr>
          <a:xfrm>
            <a:off x="78110" y="5883610"/>
            <a:ext cx="8892480" cy="646331"/>
          </a:xfrm>
          <a:prstGeom prst="rect">
            <a:avLst/>
          </a:prstGeom>
        </p:spPr>
        <p:txBody>
          <a:bodyPr wrap="square">
            <a:spAutoFit/>
          </a:bodyPr>
          <a:lstStyle/>
          <a:p>
            <a:r>
              <a:rPr lang="es-MX" sz="1200" b="1" dirty="0" smtClean="0">
                <a:solidFill>
                  <a:srgbClr val="C00000"/>
                </a:solidFill>
                <a:hlinkClick r:id="rId3"/>
              </a:rPr>
              <a:t>https://safe.nrao.edu/wiki/bin/view/ALMA/ALMAWorkingGroupSpectralLineFrequencies</a:t>
            </a:r>
            <a:r>
              <a:rPr lang="es-MX" sz="1200" b="1" dirty="0" smtClean="0">
                <a:solidFill>
                  <a:srgbClr val="C00000"/>
                </a:solidFill>
              </a:rPr>
              <a:t>  </a:t>
            </a:r>
            <a:r>
              <a:rPr lang="es-MX" sz="1200" b="1" dirty="0" smtClean="0">
                <a:solidFill>
                  <a:srgbClr val="C00000"/>
                </a:solidFill>
                <a:sym typeface="Wingdings" pitchFamily="2" charset="2"/>
              </a:rPr>
              <a:t>  Mezcla de los dos anteriores  Observadas + teóricas  Se preparó para lo que se pueda encontrar en la generación actual de telescopios milimétricos e infrarrojos (</a:t>
            </a:r>
            <a:r>
              <a:rPr lang="es-MX" sz="1200" b="1" dirty="0" err="1" smtClean="0">
                <a:solidFill>
                  <a:srgbClr val="C00000"/>
                </a:solidFill>
                <a:sym typeface="Wingdings" pitchFamily="2" charset="2"/>
              </a:rPr>
              <a:t>Hershel</a:t>
            </a:r>
            <a:r>
              <a:rPr lang="es-MX" sz="1200" b="1" dirty="0" smtClean="0">
                <a:solidFill>
                  <a:srgbClr val="C00000"/>
                </a:solidFill>
                <a:sym typeface="Wingdings" pitchFamily="2" charset="2"/>
              </a:rPr>
              <a:t>, GTM, </a:t>
            </a:r>
            <a:r>
              <a:rPr lang="es-MX" sz="1200" b="1" dirty="0" smtClean="0">
                <a:solidFill>
                  <a:srgbClr val="FF0000"/>
                </a:solidFill>
                <a:sym typeface="Wingdings" pitchFamily="2" charset="2"/>
              </a:rPr>
              <a:t>ALMA, EVLA</a:t>
            </a:r>
            <a:r>
              <a:rPr lang="es-MX" sz="1200" b="1" dirty="0" smtClean="0">
                <a:solidFill>
                  <a:srgbClr val="C00000"/>
                </a:solidFill>
                <a:sym typeface="Wingdings" pitchFamily="2" charset="2"/>
              </a:rPr>
              <a:t>) .</a:t>
            </a:r>
            <a:endParaRPr lang="es-MX" sz="1200" b="1" dirty="0">
              <a:solidFill>
                <a:srgbClr val="C00000"/>
              </a:solidFill>
            </a:endParaRPr>
          </a:p>
        </p:txBody>
      </p:sp>
      <p:sp>
        <p:nvSpPr>
          <p:cNvPr id="5" name="4 Rectángulo"/>
          <p:cNvSpPr/>
          <p:nvPr/>
        </p:nvSpPr>
        <p:spPr>
          <a:xfrm>
            <a:off x="35496" y="4869160"/>
            <a:ext cx="9108504" cy="584775"/>
          </a:xfrm>
          <a:prstGeom prst="rect">
            <a:avLst/>
          </a:prstGeom>
        </p:spPr>
        <p:txBody>
          <a:bodyPr wrap="square">
            <a:spAutoFit/>
          </a:bodyPr>
          <a:lstStyle/>
          <a:p>
            <a:pPr algn="just"/>
            <a:r>
              <a:rPr lang="es-MX" sz="1600" b="1" dirty="0" smtClean="0">
                <a:solidFill>
                  <a:srgbClr val="C00000"/>
                </a:solidFill>
                <a:hlinkClick r:id="rId4"/>
              </a:rPr>
              <a:t>http://physics.nist.gov/cgi-bin/micro/table5/start.pl</a:t>
            </a:r>
            <a:r>
              <a:rPr lang="es-MX" sz="1600" b="1" dirty="0" smtClean="0">
                <a:solidFill>
                  <a:srgbClr val="C00000"/>
                </a:solidFill>
              </a:rPr>
              <a:t>  </a:t>
            </a:r>
            <a:r>
              <a:rPr lang="es-MX" sz="1600" b="1" dirty="0" smtClean="0">
                <a:solidFill>
                  <a:srgbClr val="C00000"/>
                </a:solidFill>
                <a:sym typeface="Wingdings" pitchFamily="2" charset="2"/>
              </a:rPr>
              <a:t></a:t>
            </a:r>
            <a:r>
              <a:rPr lang="es-MX" sz="1600" b="1" dirty="0" smtClean="0">
                <a:solidFill>
                  <a:srgbClr val="C00000"/>
                </a:solidFill>
              </a:rPr>
              <a:t> Frank </a:t>
            </a:r>
            <a:r>
              <a:rPr lang="es-MX" sz="1600" b="1" dirty="0" err="1" smtClean="0">
                <a:solidFill>
                  <a:srgbClr val="C00000"/>
                </a:solidFill>
              </a:rPr>
              <a:t>Lovas</a:t>
            </a:r>
            <a:r>
              <a:rPr lang="es-MX" sz="1600" b="1" dirty="0" smtClean="0">
                <a:solidFill>
                  <a:srgbClr val="C00000"/>
                </a:solidFill>
              </a:rPr>
              <a:t> web page </a:t>
            </a:r>
            <a:r>
              <a:rPr lang="es-MX" sz="1600" b="1" dirty="0" smtClean="0">
                <a:solidFill>
                  <a:srgbClr val="C00000"/>
                </a:solidFill>
                <a:sym typeface="Wingdings" pitchFamily="2" charset="2"/>
              </a:rPr>
              <a:t> Lista de todas las transiciones observadas en el ISM.</a:t>
            </a:r>
            <a:endParaRPr lang="es-MX" sz="1600" b="1" dirty="0">
              <a:solidFill>
                <a:srgbClr val="C00000"/>
              </a:solidFill>
            </a:endParaRPr>
          </a:p>
        </p:txBody>
      </p:sp>
      <p:sp>
        <p:nvSpPr>
          <p:cNvPr id="7" name="6 Rectángulo"/>
          <p:cNvSpPr/>
          <p:nvPr/>
        </p:nvSpPr>
        <p:spPr>
          <a:xfrm>
            <a:off x="47253" y="5403994"/>
            <a:ext cx="8748464" cy="523220"/>
          </a:xfrm>
          <a:prstGeom prst="rect">
            <a:avLst/>
          </a:prstGeom>
        </p:spPr>
        <p:txBody>
          <a:bodyPr wrap="square">
            <a:spAutoFit/>
          </a:bodyPr>
          <a:lstStyle/>
          <a:p>
            <a:pPr algn="just"/>
            <a:r>
              <a:rPr lang="es-MX" sz="1400" b="1" dirty="0" smtClean="0">
                <a:solidFill>
                  <a:srgbClr val="C00000"/>
                </a:solidFill>
                <a:hlinkClick r:id="rId5"/>
              </a:rPr>
              <a:t>http://www.astro.uni-koeln.de/cdms/</a:t>
            </a:r>
            <a:r>
              <a:rPr lang="es-MX" sz="1400" b="1" dirty="0" smtClean="0">
                <a:solidFill>
                  <a:srgbClr val="C00000"/>
                </a:solidFill>
              </a:rPr>
              <a:t> </a:t>
            </a:r>
            <a:r>
              <a:rPr lang="es-MX" sz="1400" b="1" dirty="0" smtClean="0">
                <a:solidFill>
                  <a:srgbClr val="C00000"/>
                </a:solidFill>
                <a:sym typeface="Wingdings" pitchFamily="2" charset="2"/>
              </a:rPr>
              <a:t>  Base de datos  de  Colonia para </a:t>
            </a:r>
            <a:r>
              <a:rPr lang="es-MX" sz="1400" b="1" dirty="0" err="1" smtClean="0">
                <a:solidFill>
                  <a:srgbClr val="C00000"/>
                </a:solidFill>
                <a:sym typeface="Wingdings" pitchFamily="2" charset="2"/>
              </a:rPr>
              <a:t>espectroscopía</a:t>
            </a:r>
            <a:r>
              <a:rPr lang="es-MX" sz="1400" b="1" dirty="0" smtClean="0">
                <a:solidFill>
                  <a:srgbClr val="C00000"/>
                </a:solidFill>
                <a:sym typeface="Wingdings" pitchFamily="2" charset="2"/>
              </a:rPr>
              <a:t> molecular  transiciones teóricas de ~ 300 moléculas</a:t>
            </a:r>
            <a:endParaRPr lang="es-MX" sz="1400" b="1" dirty="0">
              <a:solidFill>
                <a:srgbClr val="C00000"/>
              </a:solidFill>
            </a:endParaRPr>
          </a:p>
        </p:txBody>
      </p:sp>
      <p:sp>
        <p:nvSpPr>
          <p:cNvPr id="2" name="CuadroTexto 1"/>
          <p:cNvSpPr txBox="1"/>
          <p:nvPr/>
        </p:nvSpPr>
        <p:spPr>
          <a:xfrm>
            <a:off x="78110" y="6453336"/>
            <a:ext cx="9361040" cy="369332"/>
          </a:xfrm>
          <a:prstGeom prst="rect">
            <a:avLst/>
          </a:prstGeom>
          <a:noFill/>
        </p:spPr>
        <p:txBody>
          <a:bodyPr wrap="square" rtlCol="0">
            <a:spAutoFit/>
          </a:bodyPr>
          <a:lstStyle/>
          <a:p>
            <a:r>
              <a:rPr lang="es-MX" dirty="0">
                <a:hlinkClick r:id="rId6"/>
              </a:rPr>
              <a:t>https://www.cv.nrao.edu/php/splat</a:t>
            </a:r>
            <a:r>
              <a:rPr lang="es-MX" dirty="0" smtClean="0">
                <a:hlinkClick r:id="rId6"/>
              </a:rPr>
              <a:t>/</a:t>
            </a:r>
            <a:r>
              <a:rPr lang="es-MX" dirty="0" smtClean="0"/>
              <a:t> </a:t>
            </a:r>
            <a:r>
              <a:rPr lang="es-MX" dirty="0" smtClean="0">
                <a:solidFill>
                  <a:srgbClr val="FF0000"/>
                </a:solidFill>
                <a:sym typeface="Wingdings" panose="05000000000000000000" pitchFamily="2" charset="2"/>
              </a:rPr>
              <a:t>”</a:t>
            </a:r>
            <a:r>
              <a:rPr lang="es-MX" b="1" i="1" dirty="0" err="1" smtClean="0">
                <a:solidFill>
                  <a:srgbClr val="FF0000"/>
                </a:solidFill>
              </a:rPr>
              <a:t>Splatalogue</a:t>
            </a:r>
            <a:r>
              <a:rPr lang="es-MX" b="1" i="1" dirty="0" smtClean="0">
                <a:solidFill>
                  <a:srgbClr val="FF0000"/>
                </a:solidFill>
              </a:rPr>
              <a:t>” ~ 6 millones de líneas espectrales.</a:t>
            </a:r>
            <a:endParaRPr lang="es-MX" dirty="0">
              <a:solidFill>
                <a:srgbClr val="FF0000"/>
              </a:solidFill>
            </a:endParaRPr>
          </a:p>
        </p:txBody>
      </p:sp>
      <p:sp>
        <p:nvSpPr>
          <p:cNvPr id="3" name="Flecha abajo 2"/>
          <p:cNvSpPr/>
          <p:nvPr/>
        </p:nvSpPr>
        <p:spPr>
          <a:xfrm>
            <a:off x="2987824" y="6366505"/>
            <a:ext cx="288032" cy="158839"/>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CuadroTexto"/>
          <p:cNvSpPr txBox="1"/>
          <p:nvPr/>
        </p:nvSpPr>
        <p:spPr>
          <a:xfrm>
            <a:off x="285720" y="130710"/>
            <a:ext cx="5143536" cy="369332"/>
          </a:xfrm>
          <a:prstGeom prst="rect">
            <a:avLst/>
          </a:prstGeom>
          <a:ln/>
        </p:spPr>
        <p:style>
          <a:lnRef idx="1">
            <a:schemeClr val="accent5"/>
          </a:lnRef>
          <a:fillRef idx="2">
            <a:schemeClr val="accent5"/>
          </a:fillRef>
          <a:effectRef idx="1">
            <a:schemeClr val="accent5"/>
          </a:effectRef>
          <a:fontRef idx="minor">
            <a:schemeClr val="dk1"/>
          </a:fontRef>
        </p:style>
        <p:txBody>
          <a:bodyPr wrap="square" rtlCol="0">
            <a:spAutoFit/>
          </a:bodyPr>
          <a:lstStyle/>
          <a:p>
            <a:r>
              <a:rPr lang="es-MX" b="1" dirty="0" smtClean="0">
                <a:solidFill>
                  <a:srgbClr val="009E00"/>
                </a:solidFill>
              </a:rPr>
              <a:t>Espectroscopia Molecular: Transiciones moleculares</a:t>
            </a:r>
            <a:endParaRPr lang="es-MX" b="1" dirty="0">
              <a:solidFill>
                <a:srgbClr val="009E00"/>
              </a:solidFill>
            </a:endParaRPr>
          </a:p>
        </p:txBody>
      </p:sp>
      <p:sp>
        <p:nvSpPr>
          <p:cNvPr id="4" name="3 CuadroTexto"/>
          <p:cNvSpPr txBox="1"/>
          <p:nvPr/>
        </p:nvSpPr>
        <p:spPr>
          <a:xfrm>
            <a:off x="357158" y="866831"/>
            <a:ext cx="8501122" cy="584775"/>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just"/>
            <a:r>
              <a:rPr lang="es-MX" sz="1600" b="1" dirty="0" smtClean="0">
                <a:solidFill>
                  <a:schemeClr val="tx2">
                    <a:lumMod val="50000"/>
                  </a:schemeClr>
                </a:solidFill>
              </a:rPr>
              <a:t>Cuando dos o más átomos están unidos formando una molécula, constituyen un </a:t>
            </a:r>
            <a:r>
              <a:rPr lang="es-MX" sz="1600" b="1" dirty="0" smtClean="0">
                <a:solidFill>
                  <a:srgbClr val="C00000"/>
                </a:solidFill>
              </a:rPr>
              <a:t>sistema</a:t>
            </a:r>
            <a:r>
              <a:rPr lang="es-MX" sz="1600" b="1" dirty="0" smtClean="0">
                <a:solidFill>
                  <a:schemeClr val="tx2">
                    <a:lumMod val="50000"/>
                  </a:schemeClr>
                </a:solidFill>
              </a:rPr>
              <a:t> mucho más </a:t>
            </a:r>
            <a:r>
              <a:rPr lang="es-MX" sz="1600" b="1" dirty="0" smtClean="0">
                <a:solidFill>
                  <a:srgbClr val="C00000"/>
                </a:solidFill>
              </a:rPr>
              <a:t>complejo</a:t>
            </a:r>
            <a:r>
              <a:rPr lang="es-MX" sz="1600" b="1" dirty="0" smtClean="0">
                <a:solidFill>
                  <a:schemeClr val="tx2">
                    <a:lumMod val="50000"/>
                  </a:schemeClr>
                </a:solidFill>
              </a:rPr>
              <a:t> que el de un átomo aislado.</a:t>
            </a:r>
          </a:p>
        </p:txBody>
      </p:sp>
      <p:sp>
        <p:nvSpPr>
          <p:cNvPr id="8" name="7 Flecha abajo"/>
          <p:cNvSpPr/>
          <p:nvPr/>
        </p:nvSpPr>
        <p:spPr>
          <a:xfrm>
            <a:off x="4572000" y="3510037"/>
            <a:ext cx="360040" cy="423019"/>
          </a:xfrm>
          <a:prstGeom prst="down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es-MX" dirty="0"/>
          </a:p>
        </p:txBody>
      </p:sp>
      <p:sp>
        <p:nvSpPr>
          <p:cNvPr id="9" name="8 CuadroTexto"/>
          <p:cNvSpPr txBox="1"/>
          <p:nvPr/>
        </p:nvSpPr>
        <p:spPr>
          <a:xfrm>
            <a:off x="1142976" y="4081541"/>
            <a:ext cx="7072362" cy="2062103"/>
          </a:xfrm>
          <a:prstGeom prst="rect">
            <a:avLst/>
          </a:prstGeom>
          <a:ln/>
        </p:spPr>
        <p:style>
          <a:lnRef idx="1">
            <a:schemeClr val="accent3"/>
          </a:lnRef>
          <a:fillRef idx="2">
            <a:schemeClr val="accent3"/>
          </a:fillRef>
          <a:effectRef idx="1">
            <a:schemeClr val="accent3"/>
          </a:effectRef>
          <a:fontRef idx="minor">
            <a:schemeClr val="dk1"/>
          </a:fontRef>
        </p:style>
        <p:txBody>
          <a:bodyPr wrap="square" rtlCol="0">
            <a:spAutoFit/>
          </a:bodyPr>
          <a:lstStyle/>
          <a:p>
            <a:pPr algn="just"/>
            <a:r>
              <a:rPr lang="es-MX" sz="1600" b="1" dirty="0" smtClean="0">
                <a:solidFill>
                  <a:schemeClr val="tx2">
                    <a:lumMod val="50000"/>
                  </a:schemeClr>
                </a:solidFill>
              </a:rPr>
              <a:t>Es una aproximación relativamente buena ya que debido que la </a:t>
            </a:r>
            <a:r>
              <a:rPr lang="es-MX" sz="1600" b="1" dirty="0" smtClean="0">
                <a:solidFill>
                  <a:srgbClr val="C00000"/>
                </a:solidFill>
              </a:rPr>
              <a:t>masa del núcleo es &gt;&gt;&gt; que la de los electrones,</a:t>
            </a:r>
            <a:r>
              <a:rPr lang="es-MX" sz="1600" b="1" dirty="0" smtClean="0">
                <a:solidFill>
                  <a:schemeClr val="tx2">
                    <a:lumMod val="50000"/>
                  </a:schemeClr>
                </a:solidFill>
              </a:rPr>
              <a:t> estos ven al núcleo como si estuviera  ~ “quieto”  </a:t>
            </a:r>
            <a:r>
              <a:rPr lang="es-MX" sz="1600" b="1" dirty="0" smtClean="0">
                <a:solidFill>
                  <a:schemeClr val="tx2">
                    <a:lumMod val="50000"/>
                  </a:schemeClr>
                </a:solidFill>
                <a:sym typeface="Wingdings" pitchFamily="2" charset="2"/>
              </a:rPr>
              <a:t> los electrones tienen tiempo de adaptarse adiabáticamente a los cambios del núcleo  adaptación instantánea, y en el Hamiltoniano, la parte que involucra el momento de los núcleos puede despreciarse. Y los núcleos solo sienten el potencial equivalente de la nube electrónica, que depende solo de la distancia y del estado electrónico  Sin esta aproximación, los problema moleculares serían irresolubles.</a:t>
            </a:r>
            <a:endParaRPr lang="es-MX" sz="1600" b="1" dirty="0">
              <a:solidFill>
                <a:schemeClr val="tx2">
                  <a:lumMod val="50000"/>
                </a:schemeClr>
              </a:solidFill>
            </a:endParaRPr>
          </a:p>
        </p:txBody>
      </p:sp>
      <p:sp>
        <p:nvSpPr>
          <p:cNvPr id="12" name="11 CuadroTexto"/>
          <p:cNvSpPr txBox="1"/>
          <p:nvPr/>
        </p:nvSpPr>
        <p:spPr>
          <a:xfrm>
            <a:off x="785786" y="2581343"/>
            <a:ext cx="7715304" cy="830997"/>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just"/>
            <a:r>
              <a:rPr lang="es-MX" sz="1600" b="1" dirty="0" smtClean="0">
                <a:solidFill>
                  <a:schemeClr val="tx2">
                    <a:lumMod val="50000"/>
                  </a:schemeClr>
                </a:solidFill>
              </a:rPr>
              <a:t>Una forma de </a:t>
            </a:r>
            <a:r>
              <a:rPr lang="es-MX" sz="1600" b="1" dirty="0" smtClean="0">
                <a:solidFill>
                  <a:srgbClr val="C00000"/>
                </a:solidFill>
              </a:rPr>
              <a:t>tratar</a:t>
            </a:r>
            <a:r>
              <a:rPr lang="es-MX" sz="1600" b="1" dirty="0" smtClean="0">
                <a:solidFill>
                  <a:schemeClr val="tx2">
                    <a:lumMod val="50000"/>
                  </a:schemeClr>
                </a:solidFill>
              </a:rPr>
              <a:t> este sistema de forma </a:t>
            </a:r>
            <a:r>
              <a:rPr lang="es-MX" sz="1600" b="1" dirty="0" smtClean="0">
                <a:solidFill>
                  <a:srgbClr val="C00000"/>
                </a:solidFill>
              </a:rPr>
              <a:t>simple</a:t>
            </a:r>
            <a:r>
              <a:rPr lang="es-MX" sz="1600" b="1" dirty="0" smtClean="0">
                <a:solidFill>
                  <a:schemeClr val="tx2">
                    <a:lumMod val="50000"/>
                  </a:schemeClr>
                </a:solidFill>
              </a:rPr>
              <a:t>, es utilizar la</a:t>
            </a:r>
            <a:r>
              <a:rPr lang="es-MX" sz="1600" b="1" dirty="0" smtClean="0">
                <a:solidFill>
                  <a:srgbClr val="C00000"/>
                </a:solidFill>
              </a:rPr>
              <a:t> Aproximación de Born-Oppenheimer</a:t>
            </a:r>
            <a:r>
              <a:rPr lang="es-MX" sz="1600" b="1" dirty="0" smtClean="0">
                <a:solidFill>
                  <a:schemeClr val="tx2">
                    <a:lumMod val="50000"/>
                  </a:schemeClr>
                </a:solidFill>
              </a:rPr>
              <a:t> </a:t>
            </a:r>
            <a:r>
              <a:rPr lang="es-MX" sz="1600" b="1" dirty="0" smtClean="0">
                <a:solidFill>
                  <a:schemeClr val="tx2">
                    <a:lumMod val="50000"/>
                  </a:schemeClr>
                </a:solidFill>
                <a:sym typeface="Wingdings 3"/>
              </a:rPr>
              <a:t> Consiste en </a:t>
            </a:r>
            <a:r>
              <a:rPr lang="es-MX" sz="1600" b="1" dirty="0" smtClean="0">
                <a:solidFill>
                  <a:srgbClr val="009E00"/>
                </a:solidFill>
                <a:sym typeface="Wingdings 3"/>
              </a:rPr>
              <a:t>tratar de forma separada los movimientos de los núcleos y de los electrones </a:t>
            </a:r>
            <a:r>
              <a:rPr lang="es-MX" sz="1600" b="1" dirty="0" smtClean="0">
                <a:solidFill>
                  <a:srgbClr val="009E00"/>
                </a:solidFill>
                <a:sym typeface="Wingdings" pitchFamily="2" charset="2"/>
              </a:rPr>
              <a:t> </a:t>
            </a:r>
            <a:r>
              <a:rPr lang="es-MX" sz="1600" b="1" u="sng" dirty="0" smtClean="0">
                <a:solidFill>
                  <a:srgbClr val="C00000"/>
                </a:solidFill>
                <a:sym typeface="Wingdings" pitchFamily="2" charset="2"/>
              </a:rPr>
              <a:t>desacoplados</a:t>
            </a:r>
            <a:endParaRPr lang="es-MX" sz="1600" b="1" u="sng" dirty="0" smtClean="0">
              <a:solidFill>
                <a:srgbClr val="C00000"/>
              </a:solidFill>
            </a:endParaRPr>
          </a:p>
        </p:txBody>
      </p:sp>
      <p:sp>
        <p:nvSpPr>
          <p:cNvPr id="13" name="12 CuadroTexto"/>
          <p:cNvSpPr txBox="1"/>
          <p:nvPr/>
        </p:nvSpPr>
        <p:spPr>
          <a:xfrm>
            <a:off x="395536" y="1724087"/>
            <a:ext cx="8462744" cy="584775"/>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just"/>
            <a:r>
              <a:rPr lang="es-MX" sz="1600" b="1" dirty="0" smtClean="0">
                <a:solidFill>
                  <a:schemeClr val="tx2">
                    <a:lumMod val="50000"/>
                  </a:schemeClr>
                </a:solidFill>
              </a:rPr>
              <a:t>La ec. de Schrodinger correspondiente a la molécula involucrará posiciones y momentos de todos los constituyentes, núcleos y electrones, y  sus interrelaciones.</a:t>
            </a:r>
            <a:endParaRPr lang="es-MX" sz="1600" b="1" dirty="0">
              <a:solidFill>
                <a:schemeClr val="tx2">
                  <a:lumMod val="50000"/>
                </a:schemeClr>
              </a:solidFill>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24 Grupo"/>
          <p:cNvGrpSpPr/>
          <p:nvPr/>
        </p:nvGrpSpPr>
        <p:grpSpPr>
          <a:xfrm>
            <a:off x="-214346" y="500042"/>
            <a:ext cx="9215470" cy="6357982"/>
            <a:chOff x="-285784" y="-24"/>
            <a:chExt cx="9644130" cy="6929486"/>
          </a:xfrm>
        </p:grpSpPr>
        <p:pic>
          <p:nvPicPr>
            <p:cNvPr id="2054" name="Picture 6"/>
            <p:cNvPicPr>
              <a:picLocks noChangeAspect="1" noChangeArrowheads="1"/>
            </p:cNvPicPr>
            <p:nvPr/>
          </p:nvPicPr>
          <p:blipFill>
            <a:blip r:embed="rId2" cstate="print"/>
            <a:srcRect/>
            <a:stretch>
              <a:fillRect/>
            </a:stretch>
          </p:blipFill>
          <p:spPr bwMode="auto">
            <a:xfrm>
              <a:off x="-285784" y="-24"/>
              <a:ext cx="9644130" cy="1562122"/>
            </a:xfrm>
            <a:prstGeom prst="rect">
              <a:avLst/>
            </a:prstGeom>
            <a:noFill/>
            <a:ln w="9525">
              <a:noFill/>
              <a:miter lim="800000"/>
              <a:headEnd/>
              <a:tailEnd/>
            </a:ln>
          </p:spPr>
        </p:pic>
        <p:pic>
          <p:nvPicPr>
            <p:cNvPr id="2053" name="Picture 5"/>
            <p:cNvPicPr>
              <a:picLocks noChangeAspect="1" noChangeArrowheads="1"/>
            </p:cNvPicPr>
            <p:nvPr/>
          </p:nvPicPr>
          <p:blipFill>
            <a:blip r:embed="rId3" cstate="print"/>
            <a:srcRect/>
            <a:stretch>
              <a:fillRect/>
            </a:stretch>
          </p:blipFill>
          <p:spPr bwMode="auto">
            <a:xfrm>
              <a:off x="0" y="1497384"/>
              <a:ext cx="9358346" cy="1931616"/>
            </a:xfrm>
            <a:prstGeom prst="rect">
              <a:avLst/>
            </a:prstGeom>
            <a:noFill/>
            <a:ln w="9525">
              <a:noFill/>
              <a:miter lim="800000"/>
              <a:headEnd/>
              <a:tailEnd/>
            </a:ln>
          </p:spPr>
        </p:pic>
        <p:sp>
          <p:nvSpPr>
            <p:cNvPr id="11" name="10 Rectángulo"/>
            <p:cNvSpPr/>
            <p:nvPr/>
          </p:nvSpPr>
          <p:spPr>
            <a:xfrm>
              <a:off x="1357290" y="2140326"/>
              <a:ext cx="571504" cy="214314"/>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pic>
          <p:nvPicPr>
            <p:cNvPr id="4" name="Picture 2"/>
            <p:cNvPicPr>
              <a:picLocks noChangeAspect="1" noChangeArrowheads="1"/>
            </p:cNvPicPr>
            <p:nvPr/>
          </p:nvPicPr>
          <p:blipFill>
            <a:blip r:embed="rId4" cstate="print"/>
            <a:srcRect b="41010"/>
            <a:stretch>
              <a:fillRect/>
            </a:stretch>
          </p:blipFill>
          <p:spPr bwMode="auto">
            <a:xfrm>
              <a:off x="0" y="3159376"/>
              <a:ext cx="5857884" cy="3770086"/>
            </a:xfrm>
            <a:prstGeom prst="rect">
              <a:avLst/>
            </a:prstGeom>
            <a:noFill/>
            <a:ln w="9525">
              <a:noFill/>
              <a:miter lim="800000"/>
              <a:headEnd/>
              <a:tailEnd/>
            </a:ln>
          </p:spPr>
        </p:pic>
        <p:cxnSp>
          <p:nvCxnSpPr>
            <p:cNvPr id="15" name="14 Conector recto"/>
            <p:cNvCxnSpPr>
              <a:stCxn id="11" idx="3"/>
            </p:cNvCxnSpPr>
            <p:nvPr/>
          </p:nvCxnSpPr>
          <p:spPr>
            <a:xfrm>
              <a:off x="1928794" y="2247483"/>
              <a:ext cx="3643338" cy="1181517"/>
            </a:xfrm>
            <a:prstGeom prst="line">
              <a:avLst/>
            </a:prstGeom>
            <a:ln/>
          </p:spPr>
          <p:style>
            <a:lnRef idx="2">
              <a:schemeClr val="accent2"/>
            </a:lnRef>
            <a:fillRef idx="0">
              <a:schemeClr val="accent2"/>
            </a:fillRef>
            <a:effectRef idx="1">
              <a:schemeClr val="accent2"/>
            </a:effectRef>
            <a:fontRef idx="minor">
              <a:schemeClr val="tx1"/>
            </a:fontRef>
          </p:style>
        </p:cxnSp>
        <p:cxnSp>
          <p:nvCxnSpPr>
            <p:cNvPr id="17" name="16 Conector recto"/>
            <p:cNvCxnSpPr>
              <a:stCxn id="11" idx="1"/>
            </p:cNvCxnSpPr>
            <p:nvPr/>
          </p:nvCxnSpPr>
          <p:spPr>
            <a:xfrm rot="10800000" flipV="1">
              <a:off x="357158" y="2247482"/>
              <a:ext cx="1000132" cy="1181517"/>
            </a:xfrm>
            <a:prstGeom prst="line">
              <a:avLst/>
            </a:prstGeom>
            <a:ln/>
          </p:spPr>
          <p:style>
            <a:lnRef idx="2">
              <a:schemeClr val="accent2"/>
            </a:lnRef>
            <a:fillRef idx="0">
              <a:schemeClr val="accent2"/>
            </a:fillRef>
            <a:effectRef idx="1">
              <a:schemeClr val="accent2"/>
            </a:effectRef>
            <a:fontRef idx="minor">
              <a:schemeClr val="tx1"/>
            </a:fontRef>
          </p:style>
        </p:cxnSp>
        <p:sp>
          <p:nvSpPr>
            <p:cNvPr id="22" name="21 Rectángulo"/>
            <p:cNvSpPr/>
            <p:nvPr/>
          </p:nvSpPr>
          <p:spPr>
            <a:xfrm>
              <a:off x="1357290" y="642918"/>
              <a:ext cx="571504" cy="142876"/>
            </a:xfrm>
            <a:prstGeom prst="rect">
              <a:avLst/>
            </a:prstGeom>
            <a:noFill/>
            <a:ln w="28575">
              <a:solidFill>
                <a:srgbClr val="C00000">
                  <a:alpha val="61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23" name="22 CuadroTexto"/>
            <p:cNvSpPr txBox="1"/>
            <p:nvPr/>
          </p:nvSpPr>
          <p:spPr>
            <a:xfrm>
              <a:off x="1500166" y="4071942"/>
              <a:ext cx="428628" cy="276999"/>
            </a:xfrm>
            <a:prstGeom prst="rect">
              <a:avLst/>
            </a:prstGeom>
            <a:noFill/>
          </p:spPr>
          <p:txBody>
            <a:bodyPr wrap="square" rtlCol="0">
              <a:spAutoFit/>
            </a:bodyPr>
            <a:lstStyle/>
            <a:p>
              <a:r>
                <a:rPr lang="es-MX" sz="1200" b="1" dirty="0" smtClean="0"/>
                <a:t>W3</a:t>
              </a:r>
              <a:endParaRPr lang="es-MX" sz="1200" b="1" dirty="0"/>
            </a:p>
          </p:txBody>
        </p:sp>
        <p:sp>
          <p:nvSpPr>
            <p:cNvPr id="24" name="23 CuadroTexto"/>
            <p:cNvSpPr txBox="1"/>
            <p:nvPr/>
          </p:nvSpPr>
          <p:spPr>
            <a:xfrm>
              <a:off x="6715140" y="3143248"/>
              <a:ext cx="2428860" cy="261610"/>
            </a:xfrm>
            <a:prstGeom prst="rect">
              <a:avLst/>
            </a:prstGeom>
            <a:noFill/>
          </p:spPr>
          <p:txBody>
            <a:bodyPr wrap="square" rtlCol="0">
              <a:spAutoFit/>
            </a:bodyPr>
            <a:lstStyle/>
            <a:p>
              <a:r>
                <a:rPr lang="es-MX" sz="1100" b="1" dirty="0" smtClean="0">
                  <a:solidFill>
                    <a:schemeClr val="tx2">
                      <a:lumMod val="50000"/>
                    </a:schemeClr>
                  </a:solidFill>
                </a:rPr>
                <a:t>Dame, Hartmann &amp; Thaddeus (2001)</a:t>
              </a:r>
            </a:p>
          </p:txBody>
        </p:sp>
      </p:grpSp>
      <p:sp>
        <p:nvSpPr>
          <p:cNvPr id="26" name="25 CuadroTexto"/>
          <p:cNvSpPr txBox="1"/>
          <p:nvPr/>
        </p:nvSpPr>
        <p:spPr>
          <a:xfrm>
            <a:off x="214282" y="71414"/>
            <a:ext cx="8786874" cy="369332"/>
          </a:xfrm>
          <a:prstGeom prst="rect">
            <a:avLst/>
          </a:prstGeom>
          <a:ln/>
        </p:spPr>
        <p:style>
          <a:lnRef idx="1">
            <a:schemeClr val="accent5"/>
          </a:lnRef>
          <a:fillRef idx="2">
            <a:schemeClr val="accent5"/>
          </a:fillRef>
          <a:effectRef idx="1">
            <a:schemeClr val="accent5"/>
          </a:effectRef>
          <a:fontRef idx="minor">
            <a:schemeClr val="dk1"/>
          </a:fontRef>
        </p:style>
        <p:txBody>
          <a:bodyPr wrap="square" rtlCol="0">
            <a:spAutoFit/>
          </a:bodyPr>
          <a:lstStyle/>
          <a:p>
            <a:r>
              <a:rPr lang="es-MX" b="1" dirty="0" smtClean="0">
                <a:solidFill>
                  <a:srgbClr val="C00000"/>
                </a:solidFill>
              </a:rPr>
              <a:t>Imagen de la galaxia en la línea de CO(1-0) a 115 GHz (Dame, Hartmann &amp; Thaddeus 2001)</a:t>
            </a:r>
            <a:endParaRPr lang="es-MX" b="1" dirty="0">
              <a:solidFill>
                <a:srgbClr val="C00000"/>
              </a:solidFill>
            </a:endParaRPr>
          </a:p>
        </p:txBody>
      </p:sp>
      <p:sp>
        <p:nvSpPr>
          <p:cNvPr id="27" name="26 CuadroTexto"/>
          <p:cNvSpPr txBox="1"/>
          <p:nvPr/>
        </p:nvSpPr>
        <p:spPr>
          <a:xfrm>
            <a:off x="5643570" y="3857628"/>
            <a:ext cx="3214710" cy="2677656"/>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just">
              <a:buFont typeface="Wingdings" pitchFamily="2" charset="2"/>
              <a:buChar char="q"/>
            </a:pPr>
            <a:r>
              <a:rPr lang="es-MX" sz="1400" b="1" dirty="0" smtClean="0">
                <a:solidFill>
                  <a:srgbClr val="C00000"/>
                </a:solidFill>
              </a:rPr>
              <a:t> </a:t>
            </a:r>
            <a:r>
              <a:rPr lang="es-MX" sz="1400" b="1" dirty="0" smtClean="0">
                <a:solidFill>
                  <a:schemeClr val="tx2">
                    <a:lumMod val="50000"/>
                  </a:schemeClr>
                </a:solidFill>
              </a:rPr>
              <a:t>Imagen del gas molecular frío y denso de nuestra galaxia trazado por la transición 1</a:t>
            </a:r>
            <a:r>
              <a:rPr lang="es-MX" sz="1400" b="1" dirty="0" smtClean="0">
                <a:solidFill>
                  <a:schemeClr val="tx2">
                    <a:lumMod val="50000"/>
                  </a:schemeClr>
                </a:solidFill>
                <a:sym typeface="Wingdings" pitchFamily="2" charset="2"/>
              </a:rPr>
              <a:t>0 del CO a 115 GHz con una resolución de 7.5 minutos de arco (7.5´).</a:t>
            </a:r>
          </a:p>
          <a:p>
            <a:pPr algn="just">
              <a:buFont typeface="Wingdings" pitchFamily="2" charset="2"/>
              <a:buChar char="q"/>
            </a:pPr>
            <a:r>
              <a:rPr lang="es-MX" sz="1400" b="1" dirty="0" smtClean="0">
                <a:solidFill>
                  <a:srgbClr val="00A800"/>
                </a:solidFill>
                <a:sym typeface="Wingdings" pitchFamily="2" charset="2"/>
              </a:rPr>
              <a:t> </a:t>
            </a:r>
            <a:r>
              <a:rPr lang="es-MX" sz="1400" b="1" dirty="0" smtClean="0">
                <a:solidFill>
                  <a:schemeClr val="tx2">
                    <a:lumMod val="50000"/>
                  </a:schemeClr>
                </a:solidFill>
                <a:sym typeface="Wingdings" pitchFamily="2" charset="2"/>
              </a:rPr>
              <a:t>Muestra que el gas molecular se encuentra concentrado en el disco de la galaxia, sobre todo hacia la zona central</a:t>
            </a:r>
          </a:p>
          <a:p>
            <a:pPr algn="just">
              <a:buFont typeface="Wingdings" pitchFamily="2" charset="2"/>
              <a:buChar char="q"/>
            </a:pPr>
            <a:r>
              <a:rPr lang="es-MX" sz="1400" b="1" dirty="0" smtClean="0">
                <a:solidFill>
                  <a:schemeClr val="accent6">
                    <a:lumMod val="75000"/>
                  </a:schemeClr>
                </a:solidFill>
                <a:sym typeface="Wingdings" pitchFamily="2" charset="2"/>
              </a:rPr>
              <a:t> </a:t>
            </a:r>
            <a:r>
              <a:rPr lang="es-MX" sz="1400" b="1" dirty="0" smtClean="0">
                <a:solidFill>
                  <a:schemeClr val="tx2">
                    <a:lumMod val="50000"/>
                  </a:schemeClr>
                </a:solidFill>
                <a:sym typeface="Wingdings" pitchFamily="2" charset="2"/>
              </a:rPr>
              <a:t>La imagen de mayor resolución del telescopio de 14 m (38 segundos de arco, 38”) permite ver que la emisión se concentra en forma de nubes.</a:t>
            </a:r>
            <a:endParaRPr lang="es-MX" sz="1400" b="1" dirty="0">
              <a:solidFill>
                <a:schemeClr val="tx2">
                  <a:lumMod val="50000"/>
                </a:schemeClr>
              </a:solidFill>
            </a:endParaRPr>
          </a:p>
        </p:txBody>
      </p:sp>
      <p:sp>
        <p:nvSpPr>
          <p:cNvPr id="14" name="13 CuadroTexto"/>
          <p:cNvSpPr txBox="1"/>
          <p:nvPr/>
        </p:nvSpPr>
        <p:spPr>
          <a:xfrm>
            <a:off x="1214414" y="3453142"/>
            <a:ext cx="1357322" cy="261610"/>
          </a:xfrm>
          <a:prstGeom prst="rect">
            <a:avLst/>
          </a:prstGeom>
          <a:noFill/>
        </p:spPr>
        <p:txBody>
          <a:bodyPr wrap="square" rtlCol="0">
            <a:spAutoFit/>
          </a:bodyPr>
          <a:lstStyle/>
          <a:p>
            <a:r>
              <a:rPr lang="es-MX" sz="1100" b="1" dirty="0" smtClean="0"/>
              <a:t>Heyer et al. (1998)</a:t>
            </a:r>
            <a:endParaRPr lang="es-MX" sz="1100" b="1" dirty="0"/>
          </a:p>
        </p:txBody>
      </p:sp>
      <p:pic>
        <p:nvPicPr>
          <p:cNvPr id="2" name="Imagen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27477" y="1427891"/>
            <a:ext cx="4860032" cy="3352663"/>
          </a:xfrm>
          <a:prstGeom prst="rect">
            <a:avLst/>
          </a:prstGeom>
        </p:spPr>
      </p:pic>
      <p:pic>
        <p:nvPicPr>
          <p:cNvPr id="3" name="Imagen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82646" y="1437619"/>
            <a:ext cx="4167844" cy="3352663"/>
          </a:xfrm>
          <a:prstGeom prst="rect">
            <a:avLst/>
          </a:prstGeom>
        </p:spPr>
      </p:pic>
      <p:grpSp>
        <p:nvGrpSpPr>
          <p:cNvPr id="61" name="Grupo 60"/>
          <p:cNvGrpSpPr/>
          <p:nvPr/>
        </p:nvGrpSpPr>
        <p:grpSpPr>
          <a:xfrm>
            <a:off x="3972814" y="1198544"/>
            <a:ext cx="4805661" cy="4362935"/>
            <a:chOff x="-666308" y="-1979017"/>
            <a:chExt cx="9198748" cy="7280001"/>
          </a:xfrm>
        </p:grpSpPr>
        <p:pic>
          <p:nvPicPr>
            <p:cNvPr id="62" name="Picture 4" descr="See Explanation.  Clicking on the picture will download&#10; the highest resolution version available."/>
            <p:cNvPicPr>
              <a:picLocks noChangeAspect="1" noChangeArrowheads="1"/>
            </p:cNvPicPr>
            <p:nvPr/>
          </p:nvPicPr>
          <p:blipFill>
            <a:blip r:embed="rId7" cstate="print"/>
            <a:srcRect/>
            <a:stretch>
              <a:fillRect/>
            </a:stretch>
          </p:blipFill>
          <p:spPr bwMode="auto">
            <a:xfrm>
              <a:off x="-666308" y="-1979017"/>
              <a:ext cx="8964488" cy="7280001"/>
            </a:xfrm>
            <a:prstGeom prst="rect">
              <a:avLst/>
            </a:prstGeom>
            <a:noFill/>
            <a:ln>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p:spPr>
        </p:pic>
        <p:cxnSp>
          <p:nvCxnSpPr>
            <p:cNvPr id="63" name="8 Conector recto de flecha"/>
            <p:cNvCxnSpPr/>
            <p:nvPr/>
          </p:nvCxnSpPr>
          <p:spPr>
            <a:xfrm>
              <a:off x="5125156" y="-1128432"/>
              <a:ext cx="432048" cy="0"/>
            </a:xfrm>
            <a:prstGeom prst="straightConnector1">
              <a:avLst/>
            </a:prstGeom>
            <a:ln w="38100">
              <a:solidFill>
                <a:schemeClr val="bg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4" name="10 Conector recto de flecha"/>
            <p:cNvCxnSpPr/>
            <p:nvPr/>
          </p:nvCxnSpPr>
          <p:spPr>
            <a:xfrm>
              <a:off x="8532440" y="4005064"/>
              <a:ext cx="0" cy="288032"/>
            </a:xfrm>
            <a:prstGeom prst="straightConnector1">
              <a:avLst/>
            </a:prstGeom>
            <a:ln w="38100">
              <a:solidFill>
                <a:schemeClr val="bg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5" name="7 Rectángulo"/>
            <p:cNvSpPr/>
            <p:nvPr/>
          </p:nvSpPr>
          <p:spPr>
            <a:xfrm>
              <a:off x="6929945" y="2219532"/>
              <a:ext cx="1259632" cy="1224136"/>
            </a:xfrm>
            <a:prstGeom prst="rect">
              <a:avLst/>
            </a:prstGeom>
            <a:noFill/>
            <a:ln w="3175">
              <a:solidFill>
                <a:srgbClr val="FFFFFF">
                  <a:alpha val="34902"/>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66" name="9 CuadroTexto"/>
            <p:cNvSpPr txBox="1"/>
            <p:nvPr/>
          </p:nvSpPr>
          <p:spPr>
            <a:xfrm>
              <a:off x="6108423" y="1606840"/>
              <a:ext cx="1767771" cy="564912"/>
            </a:xfrm>
            <a:prstGeom prst="rect">
              <a:avLst/>
            </a:prstGeom>
            <a:noFill/>
          </p:spPr>
          <p:txBody>
            <a:bodyPr wrap="square" rtlCol="0">
              <a:spAutoFit/>
            </a:bodyPr>
            <a:lstStyle/>
            <a:p>
              <a:r>
                <a:rPr lang="es-MX" sz="800" b="1" dirty="0">
                  <a:solidFill>
                    <a:schemeClr val="bg1"/>
                  </a:solidFill>
                </a:rPr>
                <a:t>Nube de la Pipa B59, 77, 78</a:t>
              </a:r>
            </a:p>
          </p:txBody>
        </p:sp>
        <p:sp>
          <p:nvSpPr>
            <p:cNvPr id="67" name="12 Rectángulo"/>
            <p:cNvSpPr/>
            <p:nvPr/>
          </p:nvSpPr>
          <p:spPr>
            <a:xfrm>
              <a:off x="4011428" y="-1306519"/>
              <a:ext cx="899592" cy="648072"/>
            </a:xfrm>
            <a:prstGeom prst="rect">
              <a:avLst/>
            </a:prstGeom>
            <a:noFill/>
            <a:ln w="3175">
              <a:solidFill>
                <a:srgbClr val="FFFFFF">
                  <a:alpha val="34902"/>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68" name="13 CuadroTexto"/>
            <p:cNvSpPr txBox="1"/>
            <p:nvPr/>
          </p:nvSpPr>
          <p:spPr>
            <a:xfrm>
              <a:off x="5499154" y="-1369221"/>
              <a:ext cx="1288155" cy="616268"/>
            </a:xfrm>
            <a:prstGeom prst="rect">
              <a:avLst/>
            </a:prstGeom>
            <a:noFill/>
          </p:spPr>
          <p:txBody>
            <a:bodyPr wrap="square" rtlCol="0">
              <a:spAutoFit/>
            </a:bodyPr>
            <a:lstStyle/>
            <a:p>
              <a:r>
                <a:rPr lang="es-MX" sz="900" b="1" dirty="0" smtClean="0">
                  <a:solidFill>
                    <a:schemeClr val="bg1"/>
                  </a:solidFill>
                </a:rPr>
                <a:t>Serpiente+ B68</a:t>
              </a:r>
              <a:endParaRPr lang="es-MX" sz="900" b="1" dirty="0">
                <a:solidFill>
                  <a:schemeClr val="bg1"/>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subTnLst>
                                    <p:set>
                                      <p:cBhvr override="childStyle">
                                        <p:cTn dur="1" fill="hold" display="0" masterRel="nextClick" afterEffect="1"/>
                                        <p:tgtEl>
                                          <p:spTgt spid="2"/>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subTnLst>
                                    <p:set>
                                      <p:cBhvr override="childStyle">
                                        <p:cTn dur="1" fill="hold" display="0" masterRel="nextClick" afterEffect="1"/>
                                        <p:tgtEl>
                                          <p:spTgt spid="3"/>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1"/>
                                        </p:tgtEl>
                                        <p:attrNameLst>
                                          <p:attrName>style.visibility</p:attrName>
                                        </p:attrNameLst>
                                      </p:cBhvr>
                                      <p:to>
                                        <p:strVal val="visible"/>
                                      </p:to>
                                    </p:set>
                                  </p:childTnLst>
                                  <p:subTnLst>
                                    <p:set>
                                      <p:cBhvr override="childStyle">
                                        <p:cTn dur="1" fill="hold" display="0" masterRel="nextClick" afterEffect="1"/>
                                        <p:tgtEl>
                                          <p:spTgt spid="61"/>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CuadroTexto"/>
          <p:cNvSpPr txBox="1"/>
          <p:nvPr/>
        </p:nvSpPr>
        <p:spPr>
          <a:xfrm>
            <a:off x="214282" y="714332"/>
            <a:ext cx="8572560" cy="338554"/>
          </a:xfrm>
          <a:prstGeom prst="rect">
            <a:avLst/>
          </a:prstGeom>
          <a:ln/>
        </p:spPr>
        <p:style>
          <a:lnRef idx="1">
            <a:schemeClr val="accent5"/>
          </a:lnRef>
          <a:fillRef idx="2">
            <a:schemeClr val="accent5"/>
          </a:fillRef>
          <a:effectRef idx="1">
            <a:schemeClr val="accent5"/>
          </a:effectRef>
          <a:fontRef idx="minor">
            <a:schemeClr val="dk1"/>
          </a:fontRef>
        </p:style>
        <p:txBody>
          <a:bodyPr wrap="square" rtlCol="0">
            <a:spAutoFit/>
          </a:bodyPr>
          <a:lstStyle/>
          <a:p>
            <a:pPr>
              <a:buFont typeface="Wingdings" pitchFamily="2" charset="2"/>
              <a:buChar char="q"/>
            </a:pPr>
            <a:r>
              <a:rPr lang="es-MX" sz="1600" b="1" dirty="0" smtClean="0">
                <a:solidFill>
                  <a:srgbClr val="C00000"/>
                </a:solidFill>
              </a:rPr>
              <a:t>Electrónicas</a:t>
            </a:r>
            <a:r>
              <a:rPr lang="es-MX" sz="1600" b="1" dirty="0" smtClean="0">
                <a:solidFill>
                  <a:srgbClr val="009E00"/>
                </a:solidFill>
              </a:rPr>
              <a:t>: Cambio en la distribución de la nube </a:t>
            </a:r>
            <a:r>
              <a:rPr lang="es-MX" sz="1600" b="1" u="sng" dirty="0" smtClean="0">
                <a:solidFill>
                  <a:srgbClr val="009E00"/>
                </a:solidFill>
              </a:rPr>
              <a:t>electrónica</a:t>
            </a:r>
            <a:r>
              <a:rPr lang="es-MX" sz="1600" b="1" dirty="0" smtClean="0">
                <a:solidFill>
                  <a:srgbClr val="009E00"/>
                </a:solidFill>
                <a:sym typeface="Wingdings" pitchFamily="2" charset="2"/>
              </a:rPr>
              <a:t> similares a los de los átomos</a:t>
            </a:r>
            <a:endParaRPr lang="es-MX" sz="1600" b="1" dirty="0" smtClean="0">
              <a:solidFill>
                <a:srgbClr val="009E00"/>
              </a:solidFill>
            </a:endParaRPr>
          </a:p>
        </p:txBody>
      </p:sp>
      <p:sp>
        <p:nvSpPr>
          <p:cNvPr id="6" name="5 CuadroTexto"/>
          <p:cNvSpPr txBox="1"/>
          <p:nvPr/>
        </p:nvSpPr>
        <p:spPr>
          <a:xfrm>
            <a:off x="2821960" y="4500570"/>
            <a:ext cx="6286544" cy="830997"/>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just">
              <a:buFont typeface="Wingdings" pitchFamily="2" charset="2"/>
              <a:buChar char="ü"/>
            </a:pPr>
            <a:r>
              <a:rPr lang="es-MX" sz="1600" b="1" dirty="0" smtClean="0">
                <a:solidFill>
                  <a:srgbClr val="C00000"/>
                </a:solidFill>
              </a:rPr>
              <a:t>Diferencia de E entre 2 estados electrónicos ~ eV </a:t>
            </a:r>
            <a:r>
              <a:rPr lang="es-MX" sz="1600" b="1" dirty="0" smtClean="0">
                <a:solidFill>
                  <a:srgbClr val="C00000"/>
                </a:solidFill>
                <a:sym typeface="Wingdings" pitchFamily="2" charset="2"/>
              </a:rPr>
              <a:t> UV y visible</a:t>
            </a:r>
          </a:p>
          <a:p>
            <a:pPr algn="just">
              <a:buFont typeface="Wingdings" pitchFamily="2" charset="2"/>
              <a:buChar char="ü"/>
            </a:pPr>
            <a:r>
              <a:rPr lang="es-MX" sz="1600" b="1" dirty="0" smtClean="0">
                <a:solidFill>
                  <a:schemeClr val="accent1">
                    <a:lumMod val="50000"/>
                  </a:schemeClr>
                </a:solidFill>
                <a:sym typeface="Wingdings" pitchFamily="2" charset="2"/>
              </a:rPr>
              <a:t>Diferencia de E entre 2 estados vibracionales ~ 0.1-0.3 eV  IR</a:t>
            </a:r>
          </a:p>
          <a:p>
            <a:pPr algn="just">
              <a:buFont typeface="Wingdings" pitchFamily="2" charset="2"/>
              <a:buChar char="ü"/>
            </a:pPr>
            <a:r>
              <a:rPr lang="es-MX" sz="1600" b="1" dirty="0" smtClean="0">
                <a:solidFill>
                  <a:srgbClr val="009E00"/>
                </a:solidFill>
                <a:sym typeface="Wingdings" pitchFamily="2" charset="2"/>
              </a:rPr>
              <a:t>Diferencia de E entre 2 estados rotacionales ~0.001 eV  (sub)mm </a:t>
            </a:r>
            <a:endParaRPr lang="es-MX" sz="1600" b="1" dirty="0">
              <a:solidFill>
                <a:srgbClr val="009E00"/>
              </a:solidFill>
            </a:endParaRPr>
          </a:p>
        </p:txBody>
      </p:sp>
      <p:sp>
        <p:nvSpPr>
          <p:cNvPr id="7" name="6 CuadroTexto"/>
          <p:cNvSpPr txBox="1"/>
          <p:nvPr/>
        </p:nvSpPr>
        <p:spPr>
          <a:xfrm>
            <a:off x="142844" y="107921"/>
            <a:ext cx="8786874" cy="584775"/>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just"/>
            <a:r>
              <a:rPr lang="es-MX" sz="1600" b="1" dirty="0" smtClean="0">
                <a:solidFill>
                  <a:schemeClr val="tx2">
                    <a:lumMod val="50000"/>
                  </a:schemeClr>
                </a:solidFill>
              </a:rPr>
              <a:t>Contrariamente a los átomos, donde sólo las transiciones  electrónicas intervienen, las moléculas tienen tres tipos de transiciones:</a:t>
            </a:r>
          </a:p>
        </p:txBody>
      </p:sp>
      <p:sp>
        <p:nvSpPr>
          <p:cNvPr id="9" name="8 CuadroTexto"/>
          <p:cNvSpPr txBox="1"/>
          <p:nvPr/>
        </p:nvSpPr>
        <p:spPr>
          <a:xfrm>
            <a:off x="214282" y="1214398"/>
            <a:ext cx="8572560" cy="338554"/>
          </a:xfrm>
          <a:prstGeom prst="rect">
            <a:avLst/>
          </a:prstGeom>
          <a:ln/>
        </p:spPr>
        <p:style>
          <a:lnRef idx="1">
            <a:schemeClr val="accent5"/>
          </a:lnRef>
          <a:fillRef idx="2">
            <a:schemeClr val="accent5"/>
          </a:fillRef>
          <a:effectRef idx="1">
            <a:schemeClr val="accent5"/>
          </a:effectRef>
          <a:fontRef idx="minor">
            <a:schemeClr val="dk1"/>
          </a:fontRef>
        </p:style>
        <p:txBody>
          <a:bodyPr wrap="square" rtlCol="0">
            <a:spAutoFit/>
          </a:bodyPr>
          <a:lstStyle/>
          <a:p>
            <a:pPr>
              <a:buFont typeface="Wingdings" pitchFamily="2" charset="2"/>
              <a:buChar char="q"/>
            </a:pPr>
            <a:r>
              <a:rPr lang="es-MX" sz="1600" b="1" dirty="0" smtClean="0">
                <a:solidFill>
                  <a:srgbClr val="C00000"/>
                </a:solidFill>
              </a:rPr>
              <a:t>Vibracionales: </a:t>
            </a:r>
            <a:r>
              <a:rPr lang="es-MX" sz="1600" b="1" dirty="0" smtClean="0">
                <a:solidFill>
                  <a:srgbClr val="009E00"/>
                </a:solidFill>
              </a:rPr>
              <a:t>Oscilaciones  de los </a:t>
            </a:r>
            <a:r>
              <a:rPr lang="es-MX" sz="1600" b="1" u="sng" dirty="0" smtClean="0">
                <a:solidFill>
                  <a:srgbClr val="009E00"/>
                </a:solidFill>
              </a:rPr>
              <a:t>núcleos</a:t>
            </a:r>
            <a:r>
              <a:rPr lang="es-MX" sz="1600" b="1" dirty="0" smtClean="0">
                <a:solidFill>
                  <a:srgbClr val="009E00"/>
                </a:solidFill>
              </a:rPr>
              <a:t> en torno a su posición de equilibrio</a:t>
            </a:r>
          </a:p>
        </p:txBody>
      </p:sp>
      <p:sp>
        <p:nvSpPr>
          <p:cNvPr id="10" name="9 CuadroTexto"/>
          <p:cNvSpPr txBox="1"/>
          <p:nvPr/>
        </p:nvSpPr>
        <p:spPr>
          <a:xfrm>
            <a:off x="214282" y="1714464"/>
            <a:ext cx="8572560" cy="338554"/>
          </a:xfrm>
          <a:prstGeom prst="rect">
            <a:avLst/>
          </a:prstGeom>
          <a:ln/>
        </p:spPr>
        <p:style>
          <a:lnRef idx="1">
            <a:schemeClr val="accent5"/>
          </a:lnRef>
          <a:fillRef idx="2">
            <a:schemeClr val="accent5"/>
          </a:fillRef>
          <a:effectRef idx="1">
            <a:schemeClr val="accent5"/>
          </a:effectRef>
          <a:fontRef idx="minor">
            <a:schemeClr val="dk1"/>
          </a:fontRef>
        </p:style>
        <p:txBody>
          <a:bodyPr wrap="square" rtlCol="0">
            <a:spAutoFit/>
          </a:bodyPr>
          <a:lstStyle/>
          <a:p>
            <a:pPr>
              <a:buFont typeface="Wingdings" pitchFamily="2" charset="2"/>
              <a:buChar char="q"/>
            </a:pPr>
            <a:r>
              <a:rPr lang="es-MX" sz="1600" b="1" dirty="0" smtClean="0">
                <a:solidFill>
                  <a:srgbClr val="C00000"/>
                </a:solidFill>
              </a:rPr>
              <a:t>Rotacionales </a:t>
            </a:r>
            <a:r>
              <a:rPr lang="es-MX" sz="1600" b="1" dirty="0" smtClean="0">
                <a:solidFill>
                  <a:srgbClr val="009E00"/>
                </a:solidFill>
              </a:rPr>
              <a:t>: Involucran la rotación de los </a:t>
            </a:r>
            <a:r>
              <a:rPr lang="es-MX" sz="1600" b="1" u="sng" dirty="0" smtClean="0">
                <a:solidFill>
                  <a:srgbClr val="009E00"/>
                </a:solidFill>
              </a:rPr>
              <a:t>núcleos.</a:t>
            </a:r>
          </a:p>
        </p:txBody>
      </p:sp>
      <p:pic>
        <p:nvPicPr>
          <p:cNvPr id="11" name="Picture 2" descr="water vibration modes"/>
          <p:cNvPicPr preferRelativeResize="0">
            <a:picLocks noChangeArrowheads="1" noCrop="1"/>
          </p:cNvPicPr>
          <p:nvPr/>
        </p:nvPicPr>
        <p:blipFill>
          <a:blip r:embed="rId3" cstate="print"/>
          <a:srcRect/>
          <a:stretch>
            <a:fillRect/>
          </a:stretch>
        </p:blipFill>
        <p:spPr bwMode="auto">
          <a:xfrm>
            <a:off x="395536" y="2251983"/>
            <a:ext cx="3714776" cy="1393041"/>
          </a:xfrm>
          <a:prstGeom prst="rect">
            <a:avLst/>
          </a:prstGeom>
          <a:noFill/>
        </p:spPr>
      </p:pic>
      <p:sp>
        <p:nvSpPr>
          <p:cNvPr id="12" name="11 CuadroTexto"/>
          <p:cNvSpPr txBox="1"/>
          <p:nvPr/>
        </p:nvSpPr>
        <p:spPr>
          <a:xfrm>
            <a:off x="4355976" y="2204864"/>
            <a:ext cx="4680520" cy="1169551"/>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just"/>
            <a:r>
              <a:rPr lang="es-MX" sz="1400" b="1" dirty="0" smtClean="0">
                <a:solidFill>
                  <a:srgbClr val="C00000"/>
                </a:solidFill>
              </a:rPr>
              <a:t>Modos vibracionales:</a:t>
            </a:r>
          </a:p>
          <a:p>
            <a:pPr algn="just">
              <a:buFont typeface="Wingdings" pitchFamily="2" charset="2"/>
              <a:buChar char="ü"/>
            </a:pPr>
            <a:r>
              <a:rPr lang="es-MX" sz="1400" b="1" u="sng" dirty="0" smtClean="0">
                <a:solidFill>
                  <a:schemeClr val="tx2">
                    <a:lumMod val="50000"/>
                  </a:schemeClr>
                </a:solidFill>
              </a:rPr>
              <a:t>BENDING MODES </a:t>
            </a:r>
            <a:r>
              <a:rPr lang="es-MX" sz="1400" b="1" dirty="0" smtClean="0">
                <a:solidFill>
                  <a:schemeClr val="tx2">
                    <a:lumMod val="50000"/>
                  </a:schemeClr>
                </a:solidFill>
              </a:rPr>
              <a:t>: Involucran cambios del ángulo del enlace</a:t>
            </a:r>
          </a:p>
          <a:p>
            <a:pPr algn="just">
              <a:buFont typeface="Wingdings" pitchFamily="2" charset="2"/>
              <a:buChar char="ü"/>
            </a:pPr>
            <a:r>
              <a:rPr lang="es-MX" sz="1400" b="1" u="sng" dirty="0" smtClean="0">
                <a:solidFill>
                  <a:schemeClr val="tx2">
                    <a:lumMod val="50000"/>
                  </a:schemeClr>
                </a:solidFill>
              </a:rPr>
              <a:t>STRECHING MODES </a:t>
            </a:r>
            <a:r>
              <a:rPr lang="es-MX" sz="1400" b="1" dirty="0" smtClean="0">
                <a:solidFill>
                  <a:schemeClr val="tx2">
                    <a:lumMod val="50000"/>
                  </a:schemeClr>
                </a:solidFill>
              </a:rPr>
              <a:t>: Involucran cambios en longitud del enlace.</a:t>
            </a:r>
            <a:endParaRPr lang="es-MX" sz="1400" b="1" dirty="0">
              <a:solidFill>
                <a:schemeClr val="tx2">
                  <a:lumMod val="50000"/>
                </a:schemeClr>
              </a:solidFill>
            </a:endParaRPr>
          </a:p>
        </p:txBody>
      </p:sp>
      <p:pic>
        <p:nvPicPr>
          <p:cNvPr id="13" name="Picture 5" descr="Figure: H2O molecule showing rotation axis C."/>
          <p:cNvPicPr>
            <a:picLocks noChangeAspect="1" noChangeArrowheads="1"/>
          </p:cNvPicPr>
          <p:nvPr/>
        </p:nvPicPr>
        <p:blipFill>
          <a:blip r:embed="rId4" cstate="print"/>
          <a:srcRect/>
          <a:stretch>
            <a:fillRect/>
          </a:stretch>
        </p:blipFill>
        <p:spPr bwMode="auto">
          <a:xfrm>
            <a:off x="3082185" y="3571876"/>
            <a:ext cx="957259" cy="838384"/>
          </a:xfrm>
          <a:prstGeom prst="rect">
            <a:avLst/>
          </a:prstGeom>
          <a:noFill/>
        </p:spPr>
      </p:pic>
      <p:pic>
        <p:nvPicPr>
          <p:cNvPr id="14" name="Picture 6" descr="Figure: H2O molecule showing rotation axis A."/>
          <p:cNvPicPr>
            <a:picLocks noChangeAspect="1" noChangeArrowheads="1"/>
          </p:cNvPicPr>
          <p:nvPr/>
        </p:nvPicPr>
        <p:blipFill>
          <a:blip r:embed="rId5" cstate="print"/>
          <a:srcRect/>
          <a:stretch>
            <a:fillRect/>
          </a:stretch>
        </p:blipFill>
        <p:spPr bwMode="auto">
          <a:xfrm>
            <a:off x="467544" y="3553199"/>
            <a:ext cx="1000132" cy="875933"/>
          </a:xfrm>
          <a:prstGeom prst="rect">
            <a:avLst/>
          </a:prstGeom>
          <a:noFill/>
        </p:spPr>
      </p:pic>
      <p:pic>
        <p:nvPicPr>
          <p:cNvPr id="15" name="Picture 10" descr="Figure: H2O molecule showing rotation axis B."/>
          <p:cNvPicPr>
            <a:picLocks noChangeAspect="1" noChangeArrowheads="1"/>
          </p:cNvPicPr>
          <p:nvPr/>
        </p:nvPicPr>
        <p:blipFill>
          <a:blip r:embed="rId6" cstate="print"/>
          <a:srcRect/>
          <a:stretch>
            <a:fillRect/>
          </a:stretch>
        </p:blipFill>
        <p:spPr bwMode="auto">
          <a:xfrm>
            <a:off x="1774753" y="3501008"/>
            <a:ext cx="978807" cy="857256"/>
          </a:xfrm>
          <a:prstGeom prst="rect">
            <a:avLst/>
          </a:prstGeom>
          <a:noFill/>
        </p:spPr>
      </p:pic>
      <p:sp>
        <p:nvSpPr>
          <p:cNvPr id="16" name="15 CuadroTexto"/>
          <p:cNvSpPr txBox="1"/>
          <p:nvPr/>
        </p:nvSpPr>
        <p:spPr>
          <a:xfrm>
            <a:off x="4355976" y="3481844"/>
            <a:ext cx="4680520" cy="523220"/>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es-MX" sz="1400" b="1" dirty="0" smtClean="0">
                <a:solidFill>
                  <a:srgbClr val="C00000"/>
                </a:solidFill>
              </a:rPr>
              <a:t>Modos rotacionales:</a:t>
            </a:r>
          </a:p>
          <a:p>
            <a:r>
              <a:rPr lang="es-MX" sz="1400" b="1" dirty="0" smtClean="0">
                <a:solidFill>
                  <a:schemeClr val="tx2">
                    <a:lumMod val="50000"/>
                  </a:schemeClr>
                </a:solidFill>
              </a:rPr>
              <a:t>Giros  sobre los distintos ejes  </a:t>
            </a:r>
            <a:endParaRPr lang="es-MX" sz="1400" b="1" dirty="0">
              <a:solidFill>
                <a:schemeClr val="tx2">
                  <a:lumMod val="50000"/>
                </a:schemeClr>
              </a:solidFill>
            </a:endParaRPr>
          </a:p>
        </p:txBody>
      </p:sp>
      <p:sp>
        <p:nvSpPr>
          <p:cNvPr id="17" name="16 CuadroTexto"/>
          <p:cNvSpPr txBox="1"/>
          <p:nvPr/>
        </p:nvSpPr>
        <p:spPr>
          <a:xfrm rot="16200000">
            <a:off x="-208466" y="3101458"/>
            <a:ext cx="857256" cy="369332"/>
          </a:xfrm>
          <a:prstGeom prst="rect">
            <a:avLst/>
          </a:prstGeom>
          <a:noFill/>
        </p:spPr>
        <p:txBody>
          <a:bodyPr wrap="square" rtlCol="0">
            <a:spAutoFit/>
          </a:bodyPr>
          <a:lstStyle/>
          <a:p>
            <a:r>
              <a:rPr lang="es-MX" b="1" dirty="0" smtClean="0">
                <a:solidFill>
                  <a:schemeClr val="tx2">
                    <a:lumMod val="50000"/>
                  </a:schemeClr>
                </a:solidFill>
              </a:rPr>
              <a:t>H</a:t>
            </a:r>
            <a:r>
              <a:rPr lang="es-MX" b="1" baseline="-25000" dirty="0" smtClean="0">
                <a:solidFill>
                  <a:schemeClr val="tx2">
                    <a:lumMod val="50000"/>
                  </a:schemeClr>
                </a:solidFill>
              </a:rPr>
              <a:t>2</a:t>
            </a:r>
            <a:r>
              <a:rPr lang="es-MX" b="1" dirty="0" smtClean="0">
                <a:solidFill>
                  <a:schemeClr val="tx2">
                    <a:lumMod val="50000"/>
                  </a:schemeClr>
                </a:solidFill>
              </a:rPr>
              <a:t>O</a:t>
            </a:r>
            <a:endParaRPr lang="es-MX" b="1" dirty="0">
              <a:solidFill>
                <a:schemeClr val="tx2">
                  <a:lumMod val="50000"/>
                </a:schemeClr>
              </a:solidFill>
            </a:endParaRPr>
          </a:p>
        </p:txBody>
      </p:sp>
      <p:sp>
        <p:nvSpPr>
          <p:cNvPr id="18" name="17 CuadroTexto"/>
          <p:cNvSpPr txBox="1"/>
          <p:nvPr/>
        </p:nvSpPr>
        <p:spPr>
          <a:xfrm>
            <a:off x="214282" y="5500702"/>
            <a:ext cx="8715436" cy="830997"/>
          </a:xfrm>
          <a:prstGeom prst="rect">
            <a:avLst/>
          </a:prstGeom>
          <a:noFill/>
          <a:ln>
            <a:solidFill>
              <a:srgbClr val="C00000"/>
            </a:solidFill>
          </a:ln>
        </p:spPr>
        <p:txBody>
          <a:bodyPr wrap="square" rtlCol="0">
            <a:spAutoFit/>
          </a:bodyPr>
          <a:lstStyle/>
          <a:p>
            <a:pPr algn="just"/>
            <a:r>
              <a:rPr lang="es-MX" sz="1600" b="1" dirty="0" smtClean="0">
                <a:solidFill>
                  <a:schemeClr val="accent1">
                    <a:lumMod val="50000"/>
                  </a:schemeClr>
                </a:solidFill>
              </a:rPr>
              <a:t>Los tres tipos transiciones </a:t>
            </a:r>
            <a:r>
              <a:rPr lang="es-MX" sz="1600" b="1" dirty="0" smtClean="0">
                <a:solidFill>
                  <a:srgbClr val="FF0000"/>
                </a:solidFill>
              </a:rPr>
              <a:t>no se presentan aisladamente</a:t>
            </a:r>
            <a:r>
              <a:rPr lang="es-MX" sz="1600" b="1" dirty="0" smtClean="0">
                <a:solidFill>
                  <a:schemeClr val="accent1">
                    <a:lumMod val="50000"/>
                  </a:schemeClr>
                </a:solidFill>
              </a:rPr>
              <a:t>, por ejemplo, al excitarse una transición vibracional, el exceso de energía suele cambiar también los niveles rotacionales, y entonces se habla de una transición roto-vibracional</a:t>
            </a:r>
            <a:endParaRPr lang="es-MX" sz="1600" b="1" dirty="0">
              <a:solidFill>
                <a:schemeClr val="accent1">
                  <a:lumMod val="50000"/>
                </a:schemeClr>
              </a:solidFill>
            </a:endParaRPr>
          </a:p>
        </p:txBody>
      </p:sp>
      <p:sp>
        <p:nvSpPr>
          <p:cNvPr id="19" name="18 Flecha derecha"/>
          <p:cNvSpPr/>
          <p:nvPr/>
        </p:nvSpPr>
        <p:spPr>
          <a:xfrm>
            <a:off x="3275062" y="6093296"/>
            <a:ext cx="285752" cy="214314"/>
          </a:xfrm>
          <a:prstGeom prst="right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es-MX" dirty="0"/>
          </a:p>
        </p:txBody>
      </p:sp>
      <p:sp>
        <p:nvSpPr>
          <p:cNvPr id="20" name="19 CuadroTexto"/>
          <p:cNvSpPr txBox="1"/>
          <p:nvPr/>
        </p:nvSpPr>
        <p:spPr>
          <a:xfrm>
            <a:off x="3653232" y="6088940"/>
            <a:ext cx="4807200" cy="523220"/>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just"/>
            <a:r>
              <a:rPr lang="es-MX" sz="1400" b="1" u="sng" dirty="0" smtClean="0">
                <a:solidFill>
                  <a:srgbClr val="C00000"/>
                </a:solidFill>
              </a:rPr>
              <a:t>NOTAR:</a:t>
            </a:r>
            <a:r>
              <a:rPr lang="es-MX" sz="1400" b="1" dirty="0" smtClean="0">
                <a:solidFill>
                  <a:srgbClr val="00A800"/>
                </a:solidFill>
              </a:rPr>
              <a:t> Para que una molécula cambie su estado electrónico, vibre o rote debe ser excitada</a:t>
            </a:r>
            <a:endParaRPr lang="es-MX" sz="1400" b="1" dirty="0">
              <a:solidFill>
                <a:srgbClr val="00A800"/>
              </a:solidFill>
            </a:endParaRPr>
          </a:p>
        </p:txBody>
      </p:sp>
      <p:sp>
        <p:nvSpPr>
          <p:cNvPr id="22" name="21 Rectángulo redondeado"/>
          <p:cNvSpPr/>
          <p:nvPr/>
        </p:nvSpPr>
        <p:spPr>
          <a:xfrm>
            <a:off x="395536" y="2204864"/>
            <a:ext cx="3816424" cy="792088"/>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4" name="23 Rectángulo redondeado"/>
          <p:cNvSpPr/>
          <p:nvPr/>
        </p:nvSpPr>
        <p:spPr>
          <a:xfrm>
            <a:off x="395536" y="2996952"/>
            <a:ext cx="3816424" cy="1440160"/>
          </a:xfrm>
          <a:prstGeom prst="round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5" name="24 Flecha derecha"/>
          <p:cNvSpPr/>
          <p:nvPr/>
        </p:nvSpPr>
        <p:spPr>
          <a:xfrm>
            <a:off x="4139952" y="3645024"/>
            <a:ext cx="216024" cy="216024"/>
          </a:xfrm>
          <a:prstGeom prst="rightArrow">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s-MX"/>
          </a:p>
        </p:txBody>
      </p:sp>
      <p:sp>
        <p:nvSpPr>
          <p:cNvPr id="26" name="25 Flecha derecha"/>
          <p:cNvSpPr/>
          <p:nvPr/>
        </p:nvSpPr>
        <p:spPr>
          <a:xfrm>
            <a:off x="4139952" y="2492896"/>
            <a:ext cx="216024" cy="216024"/>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MX"/>
          </a:p>
        </p:txBody>
      </p:sp>
      <p:sp>
        <p:nvSpPr>
          <p:cNvPr id="3" name="Cerrar llave 2"/>
          <p:cNvSpPr/>
          <p:nvPr/>
        </p:nvSpPr>
        <p:spPr>
          <a:xfrm>
            <a:off x="7308304" y="1222021"/>
            <a:ext cx="144016" cy="830997"/>
          </a:xfrm>
          <a:prstGeom prst="rightBrace">
            <a:avLst/>
          </a:prstGeom>
          <a:ln w="381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MX"/>
          </a:p>
        </p:txBody>
      </p:sp>
      <p:sp>
        <p:nvSpPr>
          <p:cNvPr id="4" name="CuadroTexto 3"/>
          <p:cNvSpPr txBox="1"/>
          <p:nvPr/>
        </p:nvSpPr>
        <p:spPr>
          <a:xfrm>
            <a:off x="7524328" y="1444209"/>
            <a:ext cx="1152128" cy="369332"/>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s-MX" b="1" dirty="0" smtClean="0">
                <a:solidFill>
                  <a:srgbClr val="C00000"/>
                </a:solidFill>
              </a:rPr>
              <a:t>NUCLEOS</a:t>
            </a:r>
            <a:endParaRPr lang="es-MX" b="1" dirty="0">
              <a:solidFill>
                <a:srgbClr val="C00000"/>
              </a:solidFill>
            </a:endParaRPr>
          </a:p>
        </p:txBody>
      </p:sp>
      <p:sp>
        <p:nvSpPr>
          <p:cNvPr id="5" name="CuadroTexto 4"/>
          <p:cNvSpPr txBox="1"/>
          <p:nvPr/>
        </p:nvSpPr>
        <p:spPr>
          <a:xfrm>
            <a:off x="6056832" y="6428643"/>
            <a:ext cx="2396674" cy="276999"/>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s-MX" sz="1200" b="1" dirty="0" smtClean="0">
                <a:solidFill>
                  <a:srgbClr val="C00000"/>
                </a:solidFill>
                <a:sym typeface="Wingdings" panose="05000000000000000000" pitchFamily="2" charset="2"/>
              </a:rPr>
              <a:t> </a:t>
            </a:r>
            <a:r>
              <a:rPr lang="es-MX" sz="1200" b="1" dirty="0" smtClean="0">
                <a:solidFill>
                  <a:srgbClr val="C00000"/>
                </a:solidFill>
              </a:rPr>
              <a:t>Se le debe suministrar energía</a:t>
            </a:r>
            <a:endParaRPr lang="es-MX" sz="1200" b="1" dirty="0">
              <a:solidFill>
                <a:srgbClr val="C00000"/>
              </a:solidFill>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33 Rectángulo"/>
          <p:cNvSpPr/>
          <p:nvPr/>
        </p:nvSpPr>
        <p:spPr>
          <a:xfrm>
            <a:off x="-147662" y="2357430"/>
            <a:ext cx="4071966" cy="428628"/>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s-MX" dirty="0"/>
          </a:p>
        </p:txBody>
      </p:sp>
      <p:graphicFrame>
        <p:nvGraphicFramePr>
          <p:cNvPr id="35842" name="Object 2"/>
          <p:cNvGraphicFramePr>
            <a:graphicFrameLocks noChangeAspect="1"/>
          </p:cNvGraphicFramePr>
          <p:nvPr/>
        </p:nvGraphicFramePr>
        <p:xfrm>
          <a:off x="2209792" y="610999"/>
          <a:ext cx="4500594" cy="1317803"/>
        </p:xfrm>
        <a:graphic>
          <a:graphicData uri="http://schemas.openxmlformats.org/presentationml/2006/ole">
            <mc:AlternateContent xmlns:mc="http://schemas.openxmlformats.org/markup-compatibility/2006">
              <mc:Choice xmlns:v="urn:schemas-microsoft-com:vml" Requires="v">
                <p:oleObj spid="_x0000_s35923" name="Ecuación" r:id="rId3" imgW="2603160" imgH="736560" progId="Equation.3">
                  <p:embed/>
                </p:oleObj>
              </mc:Choice>
              <mc:Fallback>
                <p:oleObj name="Ecuación" r:id="rId3" imgW="2603160" imgH="736560" progId="Equation.3">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09792" y="610999"/>
                        <a:ext cx="4500594" cy="1317803"/>
                      </a:xfrm>
                      <a:prstGeom prst="rect">
                        <a:avLst/>
                      </a:prstGeom>
                      <a:noFill/>
                      <a:ln w="25400">
                        <a:solidFill>
                          <a:srgbClr val="80000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4 CuadroTexto"/>
          <p:cNvSpPr txBox="1"/>
          <p:nvPr/>
        </p:nvSpPr>
        <p:spPr>
          <a:xfrm>
            <a:off x="214282" y="71414"/>
            <a:ext cx="3143272" cy="338554"/>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s-MX" sz="1600" b="1" dirty="0" smtClean="0">
                <a:solidFill>
                  <a:schemeClr val="accent1">
                    <a:lumMod val="50000"/>
                  </a:schemeClr>
                </a:solidFill>
              </a:rPr>
              <a:t>La energía total de la molécula:</a:t>
            </a:r>
            <a:endParaRPr lang="es-MX" sz="1600" b="1" dirty="0">
              <a:solidFill>
                <a:schemeClr val="accent1">
                  <a:lumMod val="50000"/>
                </a:schemeClr>
              </a:solidFill>
            </a:endParaRPr>
          </a:p>
        </p:txBody>
      </p:sp>
      <p:cxnSp>
        <p:nvCxnSpPr>
          <p:cNvPr id="7" name="6 Conector recto de flecha"/>
          <p:cNvCxnSpPr/>
          <p:nvPr/>
        </p:nvCxnSpPr>
        <p:spPr>
          <a:xfrm rot="5400000">
            <a:off x="2102635" y="1892289"/>
            <a:ext cx="500066"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8" name="7 CuadroTexto"/>
          <p:cNvSpPr txBox="1"/>
          <p:nvPr/>
        </p:nvSpPr>
        <p:spPr>
          <a:xfrm>
            <a:off x="1995478" y="2071678"/>
            <a:ext cx="785818" cy="307777"/>
          </a:xfrm>
          <a:prstGeom prst="rect">
            <a:avLst/>
          </a:prstGeom>
          <a:noFill/>
        </p:spPr>
        <p:txBody>
          <a:bodyPr wrap="square" rtlCol="0">
            <a:spAutoFit/>
          </a:bodyPr>
          <a:lstStyle/>
          <a:p>
            <a:r>
              <a:rPr lang="es-MX" sz="1400" b="1" dirty="0" smtClean="0">
                <a:solidFill>
                  <a:schemeClr val="accent1">
                    <a:lumMod val="50000"/>
                  </a:schemeClr>
                </a:solidFill>
              </a:rPr>
              <a:t>Vis-UV</a:t>
            </a:r>
            <a:endParaRPr lang="es-MX" sz="1400" b="1" dirty="0">
              <a:solidFill>
                <a:schemeClr val="accent1">
                  <a:lumMod val="50000"/>
                </a:schemeClr>
              </a:solidFill>
            </a:endParaRPr>
          </a:p>
        </p:txBody>
      </p:sp>
      <p:cxnSp>
        <p:nvCxnSpPr>
          <p:cNvPr id="9" name="8 Conector recto de flecha"/>
          <p:cNvCxnSpPr/>
          <p:nvPr/>
        </p:nvCxnSpPr>
        <p:spPr>
          <a:xfrm rot="5400000">
            <a:off x="2601907" y="1892289"/>
            <a:ext cx="500066" cy="1588"/>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sp>
        <p:nvSpPr>
          <p:cNvPr id="10" name="9 CuadroTexto"/>
          <p:cNvSpPr txBox="1"/>
          <p:nvPr/>
        </p:nvSpPr>
        <p:spPr>
          <a:xfrm>
            <a:off x="2495544" y="2071678"/>
            <a:ext cx="785818" cy="307777"/>
          </a:xfrm>
          <a:prstGeom prst="rect">
            <a:avLst/>
          </a:prstGeom>
          <a:noFill/>
        </p:spPr>
        <p:txBody>
          <a:bodyPr wrap="square" rtlCol="0">
            <a:spAutoFit/>
          </a:bodyPr>
          <a:lstStyle/>
          <a:p>
            <a:pPr algn="ctr"/>
            <a:r>
              <a:rPr lang="es-MX" sz="1400" b="1" dirty="0" smtClean="0">
                <a:solidFill>
                  <a:srgbClr val="C00000"/>
                </a:solidFill>
              </a:rPr>
              <a:t>IR</a:t>
            </a:r>
            <a:endParaRPr lang="es-MX" sz="1400" b="1" dirty="0">
              <a:solidFill>
                <a:srgbClr val="C00000"/>
              </a:solidFill>
            </a:endParaRPr>
          </a:p>
        </p:txBody>
      </p:sp>
      <p:cxnSp>
        <p:nvCxnSpPr>
          <p:cNvPr id="11" name="10 Conector recto de flecha"/>
          <p:cNvCxnSpPr/>
          <p:nvPr/>
        </p:nvCxnSpPr>
        <p:spPr>
          <a:xfrm rot="5400000">
            <a:off x="3102767" y="1892289"/>
            <a:ext cx="500066" cy="1588"/>
          </a:xfrm>
          <a:prstGeom prst="straightConnector1">
            <a:avLst/>
          </a:prstGeom>
          <a:ln>
            <a:tailEnd type="arrow"/>
          </a:ln>
        </p:spPr>
        <p:style>
          <a:lnRef idx="2">
            <a:schemeClr val="accent3"/>
          </a:lnRef>
          <a:fillRef idx="0">
            <a:schemeClr val="accent3"/>
          </a:fillRef>
          <a:effectRef idx="1">
            <a:schemeClr val="accent3"/>
          </a:effectRef>
          <a:fontRef idx="minor">
            <a:schemeClr val="tx1"/>
          </a:fontRef>
        </p:style>
      </p:cxnSp>
      <p:sp>
        <p:nvSpPr>
          <p:cNvPr id="12" name="11 CuadroTexto"/>
          <p:cNvSpPr txBox="1"/>
          <p:nvPr/>
        </p:nvSpPr>
        <p:spPr>
          <a:xfrm>
            <a:off x="3067048" y="2071678"/>
            <a:ext cx="1071570" cy="307777"/>
          </a:xfrm>
          <a:prstGeom prst="rect">
            <a:avLst/>
          </a:prstGeom>
          <a:noFill/>
        </p:spPr>
        <p:txBody>
          <a:bodyPr wrap="square" rtlCol="0">
            <a:spAutoFit/>
          </a:bodyPr>
          <a:lstStyle/>
          <a:p>
            <a:r>
              <a:rPr lang="es-MX" sz="1400" b="1" dirty="0" smtClean="0">
                <a:solidFill>
                  <a:srgbClr val="00A800"/>
                </a:solidFill>
              </a:rPr>
              <a:t>(sub)mm</a:t>
            </a:r>
            <a:endParaRPr lang="es-MX" sz="1400" b="1" dirty="0">
              <a:solidFill>
                <a:srgbClr val="00A800"/>
              </a:solidFill>
            </a:endParaRPr>
          </a:p>
        </p:txBody>
      </p:sp>
      <p:sp>
        <p:nvSpPr>
          <p:cNvPr id="13" name="12 Elipse"/>
          <p:cNvSpPr/>
          <p:nvPr/>
        </p:nvSpPr>
        <p:spPr>
          <a:xfrm>
            <a:off x="3275856" y="571480"/>
            <a:ext cx="1219952" cy="571504"/>
          </a:xfrm>
          <a:prstGeom prst="ellipse">
            <a:avLst/>
          </a:prstGeom>
          <a:noFill/>
          <a:ln>
            <a:solidFill>
              <a:srgbClr val="00A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cxnSp>
        <p:nvCxnSpPr>
          <p:cNvPr id="15" name="14 Conector recto de flecha"/>
          <p:cNvCxnSpPr>
            <a:stCxn id="13" idx="7"/>
          </p:cNvCxnSpPr>
          <p:nvPr/>
        </p:nvCxnSpPr>
        <p:spPr>
          <a:xfrm rot="5400000" flipH="1" flipV="1">
            <a:off x="4400352" y="131091"/>
            <a:ext cx="440882" cy="607287"/>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sp>
        <p:nvSpPr>
          <p:cNvPr id="16" name="15 CuadroTexto"/>
          <p:cNvSpPr txBox="1"/>
          <p:nvPr/>
        </p:nvSpPr>
        <p:spPr>
          <a:xfrm>
            <a:off x="4932040" y="71046"/>
            <a:ext cx="2071702" cy="261610"/>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es-MX" sz="1100" b="1" dirty="0" smtClean="0">
                <a:solidFill>
                  <a:srgbClr val="00A800"/>
                </a:solidFill>
              </a:rPr>
              <a:t>Energías debidas a los núcleos</a:t>
            </a:r>
            <a:endParaRPr lang="es-MX" sz="1100" b="1" dirty="0">
              <a:solidFill>
                <a:srgbClr val="00A800"/>
              </a:solidFill>
            </a:endParaRPr>
          </a:p>
        </p:txBody>
      </p:sp>
      <p:sp>
        <p:nvSpPr>
          <p:cNvPr id="17" name="16 Elipse"/>
          <p:cNvSpPr/>
          <p:nvPr/>
        </p:nvSpPr>
        <p:spPr>
          <a:xfrm>
            <a:off x="2638420" y="571480"/>
            <a:ext cx="428628" cy="500066"/>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cxnSp>
        <p:nvCxnSpPr>
          <p:cNvPr id="19" name="18 Conector recto de flecha"/>
          <p:cNvCxnSpPr>
            <a:stCxn id="17" idx="1"/>
          </p:cNvCxnSpPr>
          <p:nvPr/>
        </p:nvCxnSpPr>
        <p:spPr>
          <a:xfrm rot="16200000" flipV="1">
            <a:off x="2276000" y="219521"/>
            <a:ext cx="1795" cy="848589"/>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sp>
        <p:nvSpPr>
          <p:cNvPr id="20" name="19 CuadroTexto"/>
          <p:cNvSpPr txBox="1"/>
          <p:nvPr/>
        </p:nvSpPr>
        <p:spPr>
          <a:xfrm>
            <a:off x="755576" y="549841"/>
            <a:ext cx="1071570" cy="430887"/>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s-MX" sz="1100" b="1" dirty="0" smtClean="0">
                <a:solidFill>
                  <a:srgbClr val="C00000"/>
                </a:solidFill>
              </a:rPr>
              <a:t>Energía de los electrones</a:t>
            </a:r>
            <a:endParaRPr lang="es-MX" sz="1100" b="1" dirty="0">
              <a:solidFill>
                <a:srgbClr val="C00000"/>
              </a:solidFill>
            </a:endParaRPr>
          </a:p>
        </p:txBody>
      </p:sp>
      <p:pic>
        <p:nvPicPr>
          <p:cNvPr id="21" name="Picture 2" descr="f_02.07.03"/>
          <p:cNvPicPr>
            <a:picLocks noChangeAspect="1" noChangeArrowheads="1" noCrop="1"/>
          </p:cNvPicPr>
          <p:nvPr/>
        </p:nvPicPr>
        <p:blipFill>
          <a:blip r:embed="rId5" cstate="print"/>
          <a:srcRect/>
          <a:stretch>
            <a:fillRect/>
          </a:stretch>
        </p:blipFill>
        <p:spPr bwMode="auto">
          <a:xfrm>
            <a:off x="7643834" y="71414"/>
            <a:ext cx="1004886" cy="1350316"/>
          </a:xfrm>
          <a:prstGeom prst="rect">
            <a:avLst/>
          </a:prstGeom>
          <a:noFill/>
        </p:spPr>
      </p:pic>
      <p:pic>
        <p:nvPicPr>
          <p:cNvPr id="22" name="Picture 5"/>
          <p:cNvPicPr>
            <a:picLocks noChangeAspect="1" noChangeArrowheads="1"/>
          </p:cNvPicPr>
          <p:nvPr/>
        </p:nvPicPr>
        <p:blipFill>
          <a:blip r:embed="rId6" cstate="print"/>
          <a:srcRect/>
          <a:stretch>
            <a:fillRect/>
          </a:stretch>
        </p:blipFill>
        <p:spPr bwMode="auto">
          <a:xfrm>
            <a:off x="357158" y="2786082"/>
            <a:ext cx="3005645" cy="3929066"/>
          </a:xfrm>
          <a:prstGeom prst="rect">
            <a:avLst/>
          </a:prstGeom>
          <a:noFill/>
          <a:ln w="9525">
            <a:noFill/>
            <a:miter lim="800000"/>
            <a:headEnd/>
            <a:tailEnd/>
          </a:ln>
        </p:spPr>
      </p:pic>
      <p:pic>
        <p:nvPicPr>
          <p:cNvPr id="23" name="Picture 4" descr="f_02.07.04"/>
          <p:cNvPicPr>
            <a:picLocks noChangeAspect="1" noChangeArrowheads="1"/>
          </p:cNvPicPr>
          <p:nvPr/>
        </p:nvPicPr>
        <p:blipFill>
          <a:blip r:embed="rId7" cstate="print"/>
          <a:srcRect/>
          <a:stretch>
            <a:fillRect/>
          </a:stretch>
        </p:blipFill>
        <p:spPr bwMode="auto">
          <a:xfrm>
            <a:off x="5143504" y="2714620"/>
            <a:ext cx="3273848" cy="3923422"/>
          </a:xfrm>
          <a:prstGeom prst="rect">
            <a:avLst/>
          </a:prstGeom>
          <a:noFill/>
        </p:spPr>
      </p:pic>
      <p:cxnSp>
        <p:nvCxnSpPr>
          <p:cNvPr id="25" name="24 Conector recto de flecha"/>
          <p:cNvCxnSpPr/>
          <p:nvPr/>
        </p:nvCxnSpPr>
        <p:spPr>
          <a:xfrm flipV="1">
            <a:off x="2571736" y="3571876"/>
            <a:ext cx="2428892" cy="357190"/>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27" name="26 Conector recto de flecha"/>
          <p:cNvCxnSpPr/>
          <p:nvPr/>
        </p:nvCxnSpPr>
        <p:spPr>
          <a:xfrm>
            <a:off x="2214546" y="5286388"/>
            <a:ext cx="3786214" cy="1071570"/>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30" name="29 CuadroTexto"/>
          <p:cNvSpPr txBox="1"/>
          <p:nvPr/>
        </p:nvSpPr>
        <p:spPr>
          <a:xfrm>
            <a:off x="280998" y="2376066"/>
            <a:ext cx="2004986" cy="338554"/>
          </a:xfrm>
          <a:prstGeom prst="rect">
            <a:avLst/>
          </a:prstGeom>
          <a:noFill/>
        </p:spPr>
        <p:txBody>
          <a:bodyPr wrap="square" rtlCol="0">
            <a:spAutoFit/>
          </a:bodyPr>
          <a:lstStyle/>
          <a:p>
            <a:r>
              <a:rPr lang="es-MX" sz="1600" b="1" u="sng" dirty="0" smtClean="0">
                <a:solidFill>
                  <a:srgbClr val="C00000"/>
                </a:solidFill>
              </a:rPr>
              <a:t>Números cuánticos :</a:t>
            </a:r>
            <a:endParaRPr lang="es-MX" sz="1600" b="1" u="sng" dirty="0">
              <a:solidFill>
                <a:srgbClr val="C00000"/>
              </a:solidFill>
            </a:endParaRPr>
          </a:p>
        </p:txBody>
      </p:sp>
      <p:sp>
        <p:nvSpPr>
          <p:cNvPr id="31" name="30 CuadroTexto"/>
          <p:cNvSpPr txBox="1"/>
          <p:nvPr/>
        </p:nvSpPr>
        <p:spPr>
          <a:xfrm>
            <a:off x="2138354" y="2285992"/>
            <a:ext cx="500066" cy="461665"/>
          </a:xfrm>
          <a:prstGeom prst="rect">
            <a:avLst/>
          </a:prstGeom>
          <a:noFill/>
        </p:spPr>
        <p:txBody>
          <a:bodyPr wrap="square" rtlCol="0">
            <a:spAutoFit/>
          </a:bodyPr>
          <a:lstStyle/>
          <a:p>
            <a:r>
              <a:rPr lang="es-MX" sz="2400" dirty="0" smtClean="0">
                <a:solidFill>
                  <a:schemeClr val="tx2">
                    <a:lumMod val="50000"/>
                  </a:schemeClr>
                </a:solidFill>
              </a:rPr>
              <a:t>n</a:t>
            </a:r>
            <a:endParaRPr lang="es-MX" sz="2400" dirty="0">
              <a:solidFill>
                <a:schemeClr val="tx2">
                  <a:lumMod val="50000"/>
                </a:schemeClr>
              </a:solidFill>
            </a:endParaRPr>
          </a:p>
        </p:txBody>
      </p:sp>
      <p:sp>
        <p:nvSpPr>
          <p:cNvPr id="32" name="31 CuadroTexto"/>
          <p:cNvSpPr txBox="1"/>
          <p:nvPr/>
        </p:nvSpPr>
        <p:spPr>
          <a:xfrm>
            <a:off x="2709858" y="2285992"/>
            <a:ext cx="500066" cy="461665"/>
          </a:xfrm>
          <a:prstGeom prst="rect">
            <a:avLst/>
          </a:prstGeom>
          <a:noFill/>
        </p:spPr>
        <p:txBody>
          <a:bodyPr wrap="square" rtlCol="0">
            <a:spAutoFit/>
          </a:bodyPr>
          <a:lstStyle/>
          <a:p>
            <a:r>
              <a:rPr lang="es-MX" sz="2400" dirty="0" smtClean="0">
                <a:solidFill>
                  <a:srgbClr val="C00000"/>
                </a:solidFill>
              </a:rPr>
              <a:t>v</a:t>
            </a:r>
            <a:endParaRPr lang="es-MX" sz="2400" dirty="0">
              <a:solidFill>
                <a:srgbClr val="C00000"/>
              </a:solidFill>
            </a:endParaRPr>
          </a:p>
        </p:txBody>
      </p:sp>
      <p:sp>
        <p:nvSpPr>
          <p:cNvPr id="33" name="32 CuadroTexto"/>
          <p:cNvSpPr txBox="1"/>
          <p:nvPr/>
        </p:nvSpPr>
        <p:spPr>
          <a:xfrm>
            <a:off x="3281362" y="2285992"/>
            <a:ext cx="500066" cy="461665"/>
          </a:xfrm>
          <a:prstGeom prst="rect">
            <a:avLst/>
          </a:prstGeom>
          <a:noFill/>
        </p:spPr>
        <p:txBody>
          <a:bodyPr wrap="square" rtlCol="0">
            <a:spAutoFit/>
          </a:bodyPr>
          <a:lstStyle/>
          <a:p>
            <a:r>
              <a:rPr lang="es-MX" sz="2400" dirty="0" smtClean="0">
                <a:solidFill>
                  <a:srgbClr val="00A800"/>
                </a:solidFill>
              </a:rPr>
              <a:t>J</a:t>
            </a:r>
            <a:endParaRPr lang="es-MX" sz="2400" dirty="0">
              <a:solidFill>
                <a:srgbClr val="00A800"/>
              </a:solidFill>
            </a:endParaRPr>
          </a:p>
        </p:txBody>
      </p:sp>
      <p:sp>
        <p:nvSpPr>
          <p:cNvPr id="36" name="35 CuadroTexto"/>
          <p:cNvSpPr txBox="1"/>
          <p:nvPr/>
        </p:nvSpPr>
        <p:spPr>
          <a:xfrm>
            <a:off x="3995936" y="3212976"/>
            <a:ext cx="571504" cy="369332"/>
          </a:xfrm>
          <a:prstGeom prst="rect">
            <a:avLst/>
          </a:prstGeom>
        </p:spPr>
        <p:style>
          <a:lnRef idx="0">
            <a:schemeClr val="accent3"/>
          </a:lnRef>
          <a:fillRef idx="3">
            <a:schemeClr val="accent3"/>
          </a:fillRef>
          <a:effectRef idx="3">
            <a:schemeClr val="accent3"/>
          </a:effectRef>
          <a:fontRef idx="minor">
            <a:schemeClr val="lt1"/>
          </a:fontRef>
        </p:style>
        <p:txBody>
          <a:bodyPr wrap="square" rtlCol="0">
            <a:spAutoFit/>
          </a:bodyPr>
          <a:lstStyle/>
          <a:p>
            <a:r>
              <a:rPr lang="es-MX" b="1" dirty="0" smtClean="0">
                <a:solidFill>
                  <a:srgbClr val="002060"/>
                </a:solidFill>
              </a:rPr>
              <a:t>n=2</a:t>
            </a:r>
            <a:endParaRPr lang="es-MX" b="1" dirty="0">
              <a:solidFill>
                <a:srgbClr val="002060"/>
              </a:solidFill>
            </a:endParaRPr>
          </a:p>
        </p:txBody>
      </p:sp>
      <p:sp>
        <p:nvSpPr>
          <p:cNvPr id="37" name="36 CuadroTexto"/>
          <p:cNvSpPr txBox="1"/>
          <p:nvPr/>
        </p:nvSpPr>
        <p:spPr>
          <a:xfrm>
            <a:off x="4211960" y="5373216"/>
            <a:ext cx="571504" cy="369332"/>
          </a:xfrm>
          <a:prstGeom prst="rect">
            <a:avLst/>
          </a:prstGeom>
        </p:spPr>
        <p:style>
          <a:lnRef idx="0">
            <a:schemeClr val="accent3"/>
          </a:lnRef>
          <a:fillRef idx="3">
            <a:schemeClr val="accent3"/>
          </a:fillRef>
          <a:effectRef idx="3">
            <a:schemeClr val="accent3"/>
          </a:effectRef>
          <a:fontRef idx="minor">
            <a:schemeClr val="lt1"/>
          </a:fontRef>
        </p:style>
        <p:txBody>
          <a:bodyPr wrap="square" rtlCol="0">
            <a:spAutoFit/>
          </a:bodyPr>
          <a:lstStyle/>
          <a:p>
            <a:r>
              <a:rPr lang="es-MX" b="1" dirty="0" smtClean="0">
                <a:solidFill>
                  <a:srgbClr val="002060"/>
                </a:solidFill>
              </a:rPr>
              <a:t>n=1</a:t>
            </a:r>
            <a:endParaRPr lang="es-MX" b="1" dirty="0">
              <a:solidFill>
                <a:srgbClr val="002060"/>
              </a:solidFill>
            </a:endParaRPr>
          </a:p>
        </p:txBody>
      </p:sp>
      <p:cxnSp>
        <p:nvCxnSpPr>
          <p:cNvPr id="39" name="38 Conector recto"/>
          <p:cNvCxnSpPr/>
          <p:nvPr/>
        </p:nvCxnSpPr>
        <p:spPr>
          <a:xfrm>
            <a:off x="1357290" y="6286520"/>
            <a:ext cx="214314" cy="1588"/>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0" name="39 Conector recto"/>
          <p:cNvCxnSpPr/>
          <p:nvPr/>
        </p:nvCxnSpPr>
        <p:spPr>
          <a:xfrm>
            <a:off x="1500166" y="4641858"/>
            <a:ext cx="214314" cy="1588"/>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1" name="40 Conector recto"/>
          <p:cNvCxnSpPr/>
          <p:nvPr/>
        </p:nvCxnSpPr>
        <p:spPr>
          <a:xfrm>
            <a:off x="1214414" y="6072206"/>
            <a:ext cx="500066" cy="1588"/>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5" name="44 Conector recto"/>
          <p:cNvCxnSpPr/>
          <p:nvPr/>
        </p:nvCxnSpPr>
        <p:spPr>
          <a:xfrm>
            <a:off x="1366814" y="4500570"/>
            <a:ext cx="500066" cy="1588"/>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6" name="45 Conector recto"/>
          <p:cNvCxnSpPr/>
          <p:nvPr/>
        </p:nvCxnSpPr>
        <p:spPr>
          <a:xfrm>
            <a:off x="1142976" y="5929330"/>
            <a:ext cx="652466" cy="1588"/>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8" name="47 Conector recto"/>
          <p:cNvCxnSpPr/>
          <p:nvPr/>
        </p:nvCxnSpPr>
        <p:spPr>
          <a:xfrm>
            <a:off x="1295376" y="4356106"/>
            <a:ext cx="652466" cy="1588"/>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9" name="48 Conector recto"/>
          <p:cNvCxnSpPr/>
          <p:nvPr/>
        </p:nvCxnSpPr>
        <p:spPr>
          <a:xfrm>
            <a:off x="1142976" y="5786454"/>
            <a:ext cx="804866" cy="1588"/>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1" name="50 Conector recto"/>
          <p:cNvCxnSpPr/>
          <p:nvPr/>
        </p:nvCxnSpPr>
        <p:spPr>
          <a:xfrm>
            <a:off x="1295376" y="4213230"/>
            <a:ext cx="847732" cy="1588"/>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sp>
        <p:nvSpPr>
          <p:cNvPr id="2" name="CuadroTexto 1"/>
          <p:cNvSpPr txBox="1"/>
          <p:nvPr/>
        </p:nvSpPr>
        <p:spPr>
          <a:xfrm>
            <a:off x="2351874" y="4797152"/>
            <a:ext cx="635950" cy="369332"/>
          </a:xfrm>
          <a:prstGeom prst="rect">
            <a:avLst/>
          </a:prstGeom>
          <a:solidFill>
            <a:schemeClr val="bg1"/>
          </a:solidFill>
        </p:spPr>
        <p:txBody>
          <a:bodyPr wrap="square" rtlCol="0">
            <a:spAutoFit/>
          </a:bodyPr>
          <a:lstStyle/>
          <a:p>
            <a:r>
              <a:rPr lang="es-MX" dirty="0" smtClean="0"/>
              <a:t>A+B</a:t>
            </a:r>
            <a:endParaRPr lang="es-MX" dirty="0"/>
          </a:p>
        </p:txBody>
      </p:sp>
      <p:sp>
        <p:nvSpPr>
          <p:cNvPr id="38" name="CuadroTexto 37"/>
          <p:cNvSpPr txBox="1"/>
          <p:nvPr/>
        </p:nvSpPr>
        <p:spPr>
          <a:xfrm>
            <a:off x="2267744" y="3501008"/>
            <a:ext cx="655835" cy="369332"/>
          </a:xfrm>
          <a:prstGeom prst="rect">
            <a:avLst/>
          </a:prstGeom>
          <a:solidFill>
            <a:schemeClr val="bg1"/>
          </a:solidFill>
          <a:ln>
            <a:solidFill>
              <a:schemeClr val="bg1"/>
            </a:solidFill>
          </a:ln>
          <a:effectLst>
            <a:softEdge rad="12700"/>
          </a:effectLst>
        </p:spPr>
        <p:txBody>
          <a:bodyPr wrap="square" rtlCol="0">
            <a:spAutoFit/>
          </a:bodyPr>
          <a:lstStyle/>
          <a:p>
            <a:r>
              <a:rPr lang="es-MX" dirty="0" smtClean="0"/>
              <a:t>A+B</a:t>
            </a:r>
            <a:r>
              <a:rPr lang="es-MX" sz="2400" baseline="30000" dirty="0" smtClean="0"/>
              <a:t>*</a:t>
            </a:r>
            <a:endParaRPr lang="es-MX" sz="2400" baseline="30000" dirty="0"/>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73 Rectángulo"/>
          <p:cNvSpPr/>
          <p:nvPr/>
        </p:nvSpPr>
        <p:spPr>
          <a:xfrm>
            <a:off x="214282" y="5500702"/>
            <a:ext cx="8572560" cy="128586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s-MX" dirty="0"/>
          </a:p>
        </p:txBody>
      </p:sp>
      <p:sp>
        <p:nvSpPr>
          <p:cNvPr id="69" name="68 Rectángulo"/>
          <p:cNvSpPr/>
          <p:nvPr/>
        </p:nvSpPr>
        <p:spPr>
          <a:xfrm>
            <a:off x="71438" y="3286124"/>
            <a:ext cx="5429256" cy="178595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s-MX" dirty="0"/>
          </a:p>
        </p:txBody>
      </p:sp>
      <p:sp>
        <p:nvSpPr>
          <p:cNvPr id="5" name="4 CuadroTexto"/>
          <p:cNvSpPr txBox="1"/>
          <p:nvPr/>
        </p:nvSpPr>
        <p:spPr>
          <a:xfrm>
            <a:off x="142844" y="71414"/>
            <a:ext cx="8715436" cy="584775"/>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just"/>
            <a:r>
              <a:rPr lang="es-MX" sz="1600" b="1" dirty="0" smtClean="0">
                <a:solidFill>
                  <a:schemeClr val="tx2">
                    <a:lumMod val="50000"/>
                  </a:schemeClr>
                </a:solidFill>
              </a:rPr>
              <a:t>En un caso general, una línea de emisión molecular puede ser debida a una transición desde un estado  descrito por el conjunto de números cuánticos (n</a:t>
            </a:r>
            <a:r>
              <a:rPr lang="es-MX" sz="1600" b="1" baseline="-25000" dirty="0" smtClean="0">
                <a:solidFill>
                  <a:schemeClr val="tx2">
                    <a:lumMod val="50000"/>
                  </a:schemeClr>
                </a:solidFill>
              </a:rPr>
              <a:t>i</a:t>
            </a:r>
            <a:r>
              <a:rPr lang="es-MX" sz="1600" b="1" dirty="0" smtClean="0">
                <a:solidFill>
                  <a:schemeClr val="tx2">
                    <a:lumMod val="50000"/>
                  </a:schemeClr>
                </a:solidFill>
              </a:rPr>
              <a:t>,v</a:t>
            </a:r>
            <a:r>
              <a:rPr lang="es-MX" sz="1600" b="1" baseline="-25000" dirty="0" smtClean="0">
                <a:solidFill>
                  <a:schemeClr val="tx2">
                    <a:lumMod val="50000"/>
                  </a:schemeClr>
                </a:solidFill>
              </a:rPr>
              <a:t>i</a:t>
            </a:r>
            <a:r>
              <a:rPr lang="es-MX" sz="1600" b="1" dirty="0" smtClean="0">
                <a:solidFill>
                  <a:schemeClr val="tx2">
                    <a:lumMod val="50000"/>
                  </a:schemeClr>
                </a:solidFill>
              </a:rPr>
              <a:t>,j</a:t>
            </a:r>
            <a:r>
              <a:rPr lang="es-MX" sz="1600" b="1" baseline="-25000" dirty="0" smtClean="0">
                <a:solidFill>
                  <a:schemeClr val="tx2">
                    <a:lumMod val="50000"/>
                  </a:schemeClr>
                </a:solidFill>
              </a:rPr>
              <a:t>i</a:t>
            </a:r>
            <a:r>
              <a:rPr lang="es-MX" sz="1600" b="1" dirty="0" smtClean="0">
                <a:solidFill>
                  <a:schemeClr val="tx2">
                    <a:lumMod val="50000"/>
                  </a:schemeClr>
                </a:solidFill>
              </a:rPr>
              <a:t>)</a:t>
            </a:r>
            <a:r>
              <a:rPr lang="es-MX" sz="1600" b="1" dirty="0" smtClean="0">
                <a:solidFill>
                  <a:schemeClr val="tx2">
                    <a:lumMod val="50000"/>
                  </a:schemeClr>
                </a:solidFill>
                <a:sym typeface="Wingdings" pitchFamily="2" charset="2"/>
              </a:rPr>
              <a:t>(n</a:t>
            </a:r>
            <a:r>
              <a:rPr lang="es-MX" sz="1600" b="1" baseline="-25000" dirty="0" smtClean="0">
                <a:solidFill>
                  <a:schemeClr val="tx2">
                    <a:lumMod val="50000"/>
                  </a:schemeClr>
                </a:solidFill>
                <a:sym typeface="Wingdings" pitchFamily="2" charset="2"/>
              </a:rPr>
              <a:t>k</a:t>
            </a:r>
            <a:r>
              <a:rPr lang="es-MX" sz="1600" b="1" dirty="0" smtClean="0">
                <a:solidFill>
                  <a:schemeClr val="tx2">
                    <a:lumMod val="50000"/>
                  </a:schemeClr>
                </a:solidFill>
                <a:sym typeface="Wingdings" pitchFamily="2" charset="2"/>
              </a:rPr>
              <a:t>,v</a:t>
            </a:r>
            <a:r>
              <a:rPr lang="es-MX" sz="1600" b="1" baseline="-25000" dirty="0" smtClean="0">
                <a:solidFill>
                  <a:schemeClr val="tx2">
                    <a:lumMod val="50000"/>
                  </a:schemeClr>
                </a:solidFill>
                <a:sym typeface="Wingdings" pitchFamily="2" charset="2"/>
              </a:rPr>
              <a:t>k</a:t>
            </a:r>
            <a:r>
              <a:rPr lang="es-MX" sz="1600" b="1" dirty="0" smtClean="0">
                <a:solidFill>
                  <a:schemeClr val="tx2">
                    <a:lumMod val="50000"/>
                  </a:schemeClr>
                </a:solidFill>
                <a:sym typeface="Wingdings" pitchFamily="2" charset="2"/>
              </a:rPr>
              <a:t>,j</a:t>
            </a:r>
            <a:r>
              <a:rPr lang="es-MX" sz="1600" b="1" baseline="-25000" dirty="0" smtClean="0">
                <a:solidFill>
                  <a:schemeClr val="tx2">
                    <a:lumMod val="50000"/>
                  </a:schemeClr>
                </a:solidFill>
                <a:sym typeface="Wingdings" pitchFamily="2" charset="2"/>
              </a:rPr>
              <a:t>k</a:t>
            </a:r>
            <a:r>
              <a:rPr lang="es-MX" sz="1600" b="1" dirty="0" smtClean="0">
                <a:solidFill>
                  <a:schemeClr val="tx2">
                    <a:lumMod val="50000"/>
                  </a:schemeClr>
                </a:solidFill>
                <a:sym typeface="Wingdings" pitchFamily="2" charset="2"/>
              </a:rPr>
              <a:t>)</a:t>
            </a:r>
            <a:endParaRPr lang="es-MX" sz="1600" b="1" dirty="0">
              <a:solidFill>
                <a:schemeClr val="tx2">
                  <a:lumMod val="50000"/>
                </a:schemeClr>
              </a:solidFill>
            </a:endParaRPr>
          </a:p>
        </p:txBody>
      </p:sp>
      <p:sp>
        <p:nvSpPr>
          <p:cNvPr id="6" name="5 Flecha abajo"/>
          <p:cNvSpPr/>
          <p:nvPr/>
        </p:nvSpPr>
        <p:spPr>
          <a:xfrm>
            <a:off x="1763688" y="694976"/>
            <a:ext cx="285752" cy="285752"/>
          </a:xfrm>
          <a:prstGeom prst="down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es-MX" dirty="0"/>
          </a:p>
        </p:txBody>
      </p:sp>
      <p:sp>
        <p:nvSpPr>
          <p:cNvPr id="7" name="6 CuadroTexto"/>
          <p:cNvSpPr txBox="1"/>
          <p:nvPr/>
        </p:nvSpPr>
        <p:spPr>
          <a:xfrm>
            <a:off x="0" y="1412776"/>
            <a:ext cx="4357718" cy="584775"/>
          </a:xfrm>
          <a:prstGeom prst="rect">
            <a:avLst/>
          </a:prstGeom>
          <a:noFill/>
          <a:ln>
            <a:solidFill>
              <a:srgbClr val="C00000"/>
            </a:solidFill>
          </a:ln>
        </p:spPr>
        <p:txBody>
          <a:bodyPr wrap="square" rtlCol="0">
            <a:spAutoFit/>
          </a:bodyPr>
          <a:lstStyle/>
          <a:p>
            <a:r>
              <a:rPr lang="es-MX" sz="1600" b="1" dirty="0" smtClean="0">
                <a:solidFill>
                  <a:srgbClr val="00A800"/>
                </a:solidFill>
              </a:rPr>
              <a:t>En radio-sub-mm </a:t>
            </a:r>
            <a:r>
              <a:rPr lang="es-MX" sz="1600" b="1" dirty="0" smtClean="0">
                <a:solidFill>
                  <a:srgbClr val="00A800"/>
                </a:solidFill>
                <a:sym typeface="Wingdings" pitchFamily="2" charset="2"/>
              </a:rPr>
              <a:t> transiciones rotacionales puras</a:t>
            </a:r>
            <a:endParaRPr lang="es-MX" sz="1600" b="1" dirty="0">
              <a:solidFill>
                <a:srgbClr val="00A800"/>
              </a:solidFill>
            </a:endParaRPr>
          </a:p>
        </p:txBody>
      </p:sp>
      <p:sp>
        <p:nvSpPr>
          <p:cNvPr id="8" name="7 Flecha derecha"/>
          <p:cNvSpPr/>
          <p:nvPr/>
        </p:nvSpPr>
        <p:spPr>
          <a:xfrm>
            <a:off x="3923928" y="1052736"/>
            <a:ext cx="356050" cy="286892"/>
          </a:xfrm>
          <a:prstGeom prst="right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es-MX" dirty="0"/>
          </a:p>
        </p:txBody>
      </p:sp>
      <p:sp>
        <p:nvSpPr>
          <p:cNvPr id="9" name="8 CuadroTexto"/>
          <p:cNvSpPr txBox="1"/>
          <p:nvPr/>
        </p:nvSpPr>
        <p:spPr>
          <a:xfrm>
            <a:off x="4572000" y="714356"/>
            <a:ext cx="4429156" cy="1384995"/>
          </a:xfrm>
          <a:prstGeom prst="rect">
            <a:avLst/>
          </a:prstGeom>
          <a:ln/>
        </p:spPr>
        <p:style>
          <a:lnRef idx="2">
            <a:schemeClr val="accent2"/>
          </a:lnRef>
          <a:fillRef idx="1">
            <a:schemeClr val="lt1"/>
          </a:fillRef>
          <a:effectRef idx="0">
            <a:schemeClr val="accent2"/>
          </a:effectRef>
          <a:fontRef idx="minor">
            <a:schemeClr val="dk1"/>
          </a:fontRef>
        </p:style>
        <p:txBody>
          <a:bodyPr wrap="square" rtlCol="0">
            <a:spAutoFit/>
          </a:bodyPr>
          <a:lstStyle/>
          <a:p>
            <a:pPr algn="just"/>
            <a:r>
              <a:rPr lang="es-MX" sz="1400" b="1" dirty="0" smtClean="0">
                <a:solidFill>
                  <a:schemeClr val="tx2">
                    <a:lumMod val="50000"/>
                  </a:schemeClr>
                </a:solidFill>
              </a:rPr>
              <a:t>Debido a las bajas energías que involucran estas transiciones  ~ 10</a:t>
            </a:r>
            <a:r>
              <a:rPr lang="es-MX" sz="1400" b="1" baseline="30000" dirty="0" smtClean="0">
                <a:solidFill>
                  <a:schemeClr val="tx2">
                    <a:lumMod val="50000"/>
                  </a:schemeClr>
                </a:solidFill>
              </a:rPr>
              <a:t>-3</a:t>
            </a:r>
            <a:r>
              <a:rPr lang="es-MX" sz="1400" b="1" dirty="0" smtClean="0">
                <a:solidFill>
                  <a:schemeClr val="tx2">
                    <a:lumMod val="50000"/>
                  </a:schemeClr>
                </a:solidFill>
              </a:rPr>
              <a:t> eV</a:t>
            </a:r>
            <a:r>
              <a:rPr lang="es-MX" sz="1400" b="1" dirty="0" smtClean="0">
                <a:solidFill>
                  <a:schemeClr val="tx2">
                    <a:lumMod val="50000"/>
                  </a:schemeClr>
                </a:solidFill>
                <a:sym typeface="Wingdings" pitchFamily="2" charset="2"/>
              </a:rPr>
              <a:t>  Las transiciones rotacionales serán las que se exciten en el ISM frío. Debido a las grandes cantidades de gas molecular frío </a:t>
            </a:r>
            <a:r>
              <a:rPr lang="es-MX" sz="1400" b="1" dirty="0" smtClean="0">
                <a:solidFill>
                  <a:srgbClr val="FF0000"/>
                </a:solidFill>
                <a:sym typeface="Wingdings" pitchFamily="2" charset="2"/>
              </a:rPr>
              <a:t>Será este rango espectral el más adecuado para estudiar el grueso del gas molecular y su relación con la formación estelar</a:t>
            </a:r>
            <a:r>
              <a:rPr lang="es-MX" sz="1400" b="1" dirty="0" smtClean="0">
                <a:solidFill>
                  <a:schemeClr val="tx2">
                    <a:lumMod val="50000"/>
                  </a:schemeClr>
                </a:solidFill>
                <a:sym typeface="Wingdings" pitchFamily="2" charset="2"/>
              </a:rPr>
              <a:t>.</a:t>
            </a:r>
            <a:endParaRPr lang="es-MX" sz="1400" b="1" dirty="0">
              <a:solidFill>
                <a:schemeClr val="tx2">
                  <a:lumMod val="50000"/>
                </a:schemeClr>
              </a:solidFill>
            </a:endParaRPr>
          </a:p>
        </p:txBody>
      </p:sp>
      <p:sp>
        <p:nvSpPr>
          <p:cNvPr id="10" name="9 CuadroTexto"/>
          <p:cNvSpPr txBox="1"/>
          <p:nvPr/>
        </p:nvSpPr>
        <p:spPr>
          <a:xfrm>
            <a:off x="71406" y="2071678"/>
            <a:ext cx="4572032"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r>
              <a:rPr lang="es-MX" b="1" dirty="0" smtClean="0">
                <a:solidFill>
                  <a:srgbClr val="00A800"/>
                </a:solidFill>
              </a:rPr>
              <a:t>Espectro rotacional de moléculas biatómicas</a:t>
            </a:r>
            <a:endParaRPr lang="es-MX" b="1" dirty="0">
              <a:solidFill>
                <a:srgbClr val="00A800"/>
              </a:solidFill>
            </a:endParaRPr>
          </a:p>
        </p:txBody>
      </p:sp>
      <p:sp>
        <p:nvSpPr>
          <p:cNvPr id="11" name="10 CuadroTexto"/>
          <p:cNvSpPr txBox="1"/>
          <p:nvPr/>
        </p:nvSpPr>
        <p:spPr>
          <a:xfrm>
            <a:off x="-32" y="2428868"/>
            <a:ext cx="8715436" cy="338554"/>
          </a:xfrm>
          <a:prstGeom prst="rect">
            <a:avLst/>
          </a:prstGeom>
          <a:noFill/>
        </p:spPr>
        <p:txBody>
          <a:bodyPr wrap="square" rtlCol="0">
            <a:spAutoFit/>
          </a:bodyPr>
          <a:lstStyle/>
          <a:p>
            <a:r>
              <a:rPr lang="es-MX" sz="1600" b="1" dirty="0" smtClean="0">
                <a:solidFill>
                  <a:schemeClr val="tx2">
                    <a:lumMod val="50000"/>
                  </a:schemeClr>
                </a:solidFill>
              </a:rPr>
              <a:t>Consideremos una molécula biatómica A-B </a:t>
            </a:r>
            <a:r>
              <a:rPr lang="es-MX" sz="1600" b="1" dirty="0" smtClean="0">
                <a:solidFill>
                  <a:schemeClr val="tx2">
                    <a:lumMod val="50000"/>
                  </a:schemeClr>
                </a:solidFill>
                <a:sym typeface="Wingdings" pitchFamily="2" charset="2"/>
              </a:rPr>
              <a:t> solo un eje de rotación</a:t>
            </a:r>
            <a:r>
              <a:rPr lang="es-MX" sz="1600" b="1" dirty="0" smtClean="0">
                <a:solidFill>
                  <a:schemeClr val="tx2">
                    <a:lumMod val="50000"/>
                  </a:schemeClr>
                </a:solidFill>
              </a:rPr>
              <a:t> </a:t>
            </a:r>
            <a:endParaRPr lang="es-MX" sz="1600" b="1" dirty="0">
              <a:solidFill>
                <a:schemeClr val="tx2">
                  <a:lumMod val="50000"/>
                </a:schemeClr>
              </a:solidFill>
            </a:endParaRPr>
          </a:p>
        </p:txBody>
      </p:sp>
      <p:sp>
        <p:nvSpPr>
          <p:cNvPr id="40" name="39 Arco"/>
          <p:cNvSpPr/>
          <p:nvPr/>
        </p:nvSpPr>
        <p:spPr>
          <a:xfrm>
            <a:off x="9929850" y="3143248"/>
            <a:ext cx="45719" cy="71438"/>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MX" dirty="0"/>
          </a:p>
        </p:txBody>
      </p:sp>
      <p:grpSp>
        <p:nvGrpSpPr>
          <p:cNvPr id="48" name="47 Grupo"/>
          <p:cNvGrpSpPr/>
          <p:nvPr/>
        </p:nvGrpSpPr>
        <p:grpSpPr>
          <a:xfrm rot="5400000">
            <a:off x="6624874" y="2410041"/>
            <a:ext cx="928695" cy="823473"/>
            <a:chOff x="4714875" y="2143116"/>
            <a:chExt cx="1147210" cy="823473"/>
          </a:xfrm>
        </p:grpSpPr>
        <p:sp>
          <p:nvSpPr>
            <p:cNvPr id="25" name="24 Elipse"/>
            <p:cNvSpPr/>
            <p:nvPr/>
          </p:nvSpPr>
          <p:spPr>
            <a:xfrm rot="5400000">
              <a:off x="5284445" y="2141181"/>
              <a:ext cx="357190" cy="361060"/>
            </a:xfrm>
            <a:prstGeom prst="ellipse">
              <a:avLst/>
            </a:prstGeom>
            <a:solidFill>
              <a:srgbClr val="C00000"/>
            </a:solidFill>
            <a:ln>
              <a:noFill/>
            </a:ln>
            <a:scene3d>
              <a:camera prst="orthographicFront"/>
              <a:lightRig rig="harsh" dir="t"/>
            </a:scene3d>
            <a:sp3d extrusionH="101600" contourW="12700" prstMaterial="dkEdge">
              <a:bevelT w="101600"/>
              <a:bevelB w="152400" h="50800" prst="softRound"/>
              <a:extrusionClr>
                <a:schemeClr val="tx1">
                  <a:lumMod val="50000"/>
                  <a:lumOff val="50000"/>
                </a:schemeClr>
              </a:extrusionClr>
              <a:contourClr>
                <a:srgbClr val="C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27" name="26 Elipse"/>
            <p:cNvSpPr/>
            <p:nvPr/>
          </p:nvSpPr>
          <p:spPr>
            <a:xfrm rot="5400000">
              <a:off x="5308586" y="2665388"/>
              <a:ext cx="285752" cy="316649"/>
            </a:xfrm>
            <a:prstGeom prst="ellipse">
              <a:avLst/>
            </a:prstGeom>
            <a:solidFill>
              <a:schemeClr val="tx2">
                <a:lumMod val="75000"/>
              </a:schemeClr>
            </a:solidFill>
            <a:ln>
              <a:noFill/>
            </a:ln>
            <a:scene3d>
              <a:camera prst="orthographicFront"/>
              <a:lightRig rig="harsh" dir="t"/>
            </a:scene3d>
            <a:sp3d extrusionH="101600" contourW="12700" prstMaterial="dkEdge">
              <a:bevelT w="101600"/>
              <a:bevelB w="152400" h="50800" prst="softRound"/>
              <a:extrusionClr>
                <a:schemeClr val="tx1">
                  <a:lumMod val="50000"/>
                  <a:lumOff val="50000"/>
                </a:schemeClr>
              </a:extrusionClr>
              <a:contourClr>
                <a:schemeClr val="tx2">
                  <a:lumMod val="7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cxnSp>
          <p:nvCxnSpPr>
            <p:cNvPr id="36" name="35 Conector recto"/>
            <p:cNvCxnSpPr/>
            <p:nvPr/>
          </p:nvCxnSpPr>
          <p:spPr>
            <a:xfrm rot="5400000">
              <a:off x="5358959" y="2572885"/>
              <a:ext cx="214314" cy="1588"/>
            </a:xfrm>
            <a:prstGeom prst="line">
              <a:avLst/>
            </a:prstGeom>
            <a:ln w="4762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44" name="43 Forma libre"/>
            <p:cNvSpPr/>
            <p:nvPr/>
          </p:nvSpPr>
          <p:spPr>
            <a:xfrm rot="5204317">
              <a:off x="4788880" y="2527019"/>
              <a:ext cx="523930" cy="130451"/>
            </a:xfrm>
            <a:custGeom>
              <a:avLst/>
              <a:gdLst>
                <a:gd name="connsiteX0" fmla="*/ 586853 w 668740"/>
                <a:gd name="connsiteY0" fmla="*/ 95534 h 95534"/>
                <a:gd name="connsiteX1" fmla="*/ 95534 w 668740"/>
                <a:gd name="connsiteY1" fmla="*/ 68238 h 95534"/>
                <a:gd name="connsiteX2" fmla="*/ 95534 w 668740"/>
                <a:gd name="connsiteY2" fmla="*/ 27295 h 95534"/>
                <a:gd name="connsiteX3" fmla="*/ 668740 w 668740"/>
                <a:gd name="connsiteY3" fmla="*/ 0 h 95534"/>
                <a:gd name="connsiteX4" fmla="*/ 668740 w 668740"/>
                <a:gd name="connsiteY4" fmla="*/ 0 h 95534"/>
                <a:gd name="connsiteX5" fmla="*/ 668740 w 668740"/>
                <a:gd name="connsiteY5" fmla="*/ 0 h 95534"/>
                <a:gd name="connsiteX6" fmla="*/ 668740 w 668740"/>
                <a:gd name="connsiteY6" fmla="*/ 0 h 95534"/>
                <a:gd name="connsiteX7" fmla="*/ 668740 w 668740"/>
                <a:gd name="connsiteY7" fmla="*/ 0 h 95534"/>
                <a:gd name="connsiteX8" fmla="*/ 668740 w 668740"/>
                <a:gd name="connsiteY8" fmla="*/ 0 h 95534"/>
                <a:gd name="connsiteX9" fmla="*/ 668740 w 668740"/>
                <a:gd name="connsiteY9" fmla="*/ 0 h 95534"/>
                <a:gd name="connsiteX10" fmla="*/ 668740 w 668740"/>
                <a:gd name="connsiteY10" fmla="*/ 0 h 95534"/>
                <a:gd name="connsiteX11" fmla="*/ 668740 w 668740"/>
                <a:gd name="connsiteY11" fmla="*/ 0 h 95534"/>
                <a:gd name="connsiteX12" fmla="*/ 668740 w 668740"/>
                <a:gd name="connsiteY12" fmla="*/ 0 h 95534"/>
                <a:gd name="connsiteX13" fmla="*/ 668740 w 668740"/>
                <a:gd name="connsiteY13" fmla="*/ 0 h 95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68740" h="95534">
                  <a:moveTo>
                    <a:pt x="586853" y="95534"/>
                  </a:moveTo>
                  <a:cubicBezTo>
                    <a:pt x="382136" y="87572"/>
                    <a:pt x="177420" y="79611"/>
                    <a:pt x="95534" y="68238"/>
                  </a:cubicBezTo>
                  <a:cubicBezTo>
                    <a:pt x="13648" y="56865"/>
                    <a:pt x="0" y="38668"/>
                    <a:pt x="95534" y="27295"/>
                  </a:cubicBezTo>
                  <a:cubicBezTo>
                    <a:pt x="191068" y="15922"/>
                    <a:pt x="668740" y="0"/>
                    <a:pt x="668740" y="0"/>
                  </a:cubicBezTo>
                  <a:lnTo>
                    <a:pt x="668740" y="0"/>
                  </a:lnTo>
                  <a:lnTo>
                    <a:pt x="668740" y="0"/>
                  </a:lnTo>
                  <a:lnTo>
                    <a:pt x="668740" y="0"/>
                  </a:lnTo>
                  <a:lnTo>
                    <a:pt x="668740" y="0"/>
                  </a:lnTo>
                  <a:lnTo>
                    <a:pt x="668740" y="0"/>
                  </a:lnTo>
                  <a:lnTo>
                    <a:pt x="668740" y="0"/>
                  </a:lnTo>
                  <a:lnTo>
                    <a:pt x="668740" y="0"/>
                  </a:lnTo>
                  <a:lnTo>
                    <a:pt x="668740" y="0"/>
                  </a:lnTo>
                  <a:lnTo>
                    <a:pt x="668740" y="0"/>
                  </a:lnTo>
                  <a:lnTo>
                    <a:pt x="668740" y="0"/>
                  </a:lnTo>
                </a:path>
              </a:pathLst>
            </a:custGeom>
            <a:ln>
              <a:tailEnd type="triangle" w="lg" len="lg"/>
            </a:ln>
          </p:spPr>
          <p:style>
            <a:lnRef idx="3">
              <a:schemeClr val="accent5"/>
            </a:lnRef>
            <a:fillRef idx="0">
              <a:schemeClr val="accent5"/>
            </a:fillRef>
            <a:effectRef idx="2">
              <a:schemeClr val="accent5"/>
            </a:effectRef>
            <a:fontRef idx="minor">
              <a:schemeClr val="tx1"/>
            </a:fontRef>
          </p:style>
          <p:txBody>
            <a:bodyPr rtlCol="0" anchor="ctr"/>
            <a:lstStyle/>
            <a:p>
              <a:pPr algn="ctr"/>
              <a:endParaRPr lang="es-MX" dirty="0"/>
            </a:p>
          </p:txBody>
        </p:sp>
        <p:cxnSp>
          <p:nvCxnSpPr>
            <p:cNvPr id="46" name="45 Conector recto"/>
            <p:cNvCxnSpPr/>
            <p:nvPr/>
          </p:nvCxnSpPr>
          <p:spPr>
            <a:xfrm>
              <a:off x="4714875" y="2571743"/>
              <a:ext cx="1147210" cy="18828"/>
            </a:xfrm>
            <a:prstGeom prst="line">
              <a:avLst/>
            </a:prstGeom>
            <a:ln>
              <a:prstDash val="dashDot"/>
            </a:ln>
          </p:spPr>
          <p:style>
            <a:lnRef idx="2">
              <a:schemeClr val="accent2"/>
            </a:lnRef>
            <a:fillRef idx="0">
              <a:schemeClr val="accent2"/>
            </a:fillRef>
            <a:effectRef idx="1">
              <a:schemeClr val="accent2"/>
            </a:effectRef>
            <a:fontRef idx="minor">
              <a:schemeClr val="tx1"/>
            </a:fontRef>
          </p:style>
        </p:cxnSp>
      </p:grpSp>
      <p:sp>
        <p:nvSpPr>
          <p:cNvPr id="50" name="49 CuadroTexto"/>
          <p:cNvSpPr txBox="1"/>
          <p:nvPr/>
        </p:nvSpPr>
        <p:spPr>
          <a:xfrm>
            <a:off x="-32" y="2643182"/>
            <a:ext cx="6000792" cy="584775"/>
          </a:xfrm>
          <a:prstGeom prst="rect">
            <a:avLst/>
          </a:prstGeom>
          <a:noFill/>
        </p:spPr>
        <p:txBody>
          <a:bodyPr wrap="square" rtlCol="0">
            <a:spAutoFit/>
          </a:bodyPr>
          <a:lstStyle/>
          <a:p>
            <a:r>
              <a:rPr lang="es-MX" sz="1600" b="1" dirty="0" smtClean="0">
                <a:solidFill>
                  <a:schemeClr val="tx2">
                    <a:lumMod val="50000"/>
                  </a:schemeClr>
                </a:solidFill>
              </a:rPr>
              <a:t>Si consideramos a la </a:t>
            </a:r>
            <a:r>
              <a:rPr lang="es-MX" sz="1600" b="1" dirty="0" smtClean="0">
                <a:solidFill>
                  <a:srgbClr val="C00000"/>
                </a:solidFill>
              </a:rPr>
              <a:t>molécula como un rotor rígido</a:t>
            </a:r>
            <a:r>
              <a:rPr lang="es-MX" sz="1600" b="1" dirty="0" smtClean="0">
                <a:solidFill>
                  <a:schemeClr val="tx2">
                    <a:lumMod val="50000"/>
                  </a:schemeClr>
                </a:solidFill>
              </a:rPr>
              <a:t>, su momento de inercia de la molécula es: </a:t>
            </a:r>
            <a:endParaRPr lang="es-MX" sz="1600" b="1" dirty="0">
              <a:solidFill>
                <a:schemeClr val="tx2">
                  <a:lumMod val="50000"/>
                </a:schemeClr>
              </a:solidFill>
            </a:endParaRPr>
          </a:p>
        </p:txBody>
      </p:sp>
      <p:graphicFrame>
        <p:nvGraphicFramePr>
          <p:cNvPr id="51" name="50 Objeto"/>
          <p:cNvGraphicFramePr>
            <a:graphicFrameLocks noChangeAspect="1"/>
          </p:cNvGraphicFramePr>
          <p:nvPr/>
        </p:nvGraphicFramePr>
        <p:xfrm>
          <a:off x="97725" y="3429000"/>
          <a:ext cx="3474143" cy="1500198"/>
        </p:xfrm>
        <a:graphic>
          <a:graphicData uri="http://schemas.openxmlformats.org/presentationml/2006/ole">
            <mc:AlternateContent xmlns:mc="http://schemas.openxmlformats.org/markup-compatibility/2006">
              <mc:Choice xmlns:v="urn:schemas-microsoft-com:vml" Requires="v">
                <p:oleObj spid="_x0000_s37026" name="Ecuación" r:id="rId3" imgW="1663560" imgH="901440" progId="Equation.3">
                  <p:embed/>
                </p:oleObj>
              </mc:Choice>
              <mc:Fallback>
                <p:oleObj name="Ecuación" r:id="rId3" imgW="1663560" imgH="901440" progId="Equation.3">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725" y="3429000"/>
                        <a:ext cx="3474143" cy="150019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53" name="52 Conector recto"/>
          <p:cNvCxnSpPr/>
          <p:nvPr/>
        </p:nvCxnSpPr>
        <p:spPr>
          <a:xfrm rot="16200000" flipH="1">
            <a:off x="6679421" y="3107529"/>
            <a:ext cx="1000132" cy="928694"/>
          </a:xfrm>
          <a:prstGeom prst="line">
            <a:avLst/>
          </a:prstGeom>
        </p:spPr>
        <p:style>
          <a:lnRef idx="2">
            <a:schemeClr val="accent1"/>
          </a:lnRef>
          <a:fillRef idx="0">
            <a:schemeClr val="accent1"/>
          </a:fillRef>
          <a:effectRef idx="1">
            <a:schemeClr val="accent1"/>
          </a:effectRef>
          <a:fontRef idx="minor">
            <a:schemeClr val="tx1"/>
          </a:fontRef>
        </p:style>
      </p:cxnSp>
      <p:cxnSp>
        <p:nvCxnSpPr>
          <p:cNvPr id="55" name="54 Conector recto"/>
          <p:cNvCxnSpPr/>
          <p:nvPr/>
        </p:nvCxnSpPr>
        <p:spPr>
          <a:xfrm rot="16200000" flipH="1">
            <a:off x="7036611" y="3464719"/>
            <a:ext cx="1000132" cy="214314"/>
          </a:xfrm>
          <a:prstGeom prst="line">
            <a:avLst/>
          </a:prstGeom>
        </p:spPr>
        <p:style>
          <a:lnRef idx="2">
            <a:schemeClr val="accent1"/>
          </a:lnRef>
          <a:fillRef idx="0">
            <a:schemeClr val="accent1"/>
          </a:fillRef>
          <a:effectRef idx="1">
            <a:schemeClr val="accent1"/>
          </a:effectRef>
          <a:fontRef idx="minor">
            <a:schemeClr val="tx1"/>
          </a:fontRef>
        </p:style>
      </p:cxnSp>
      <p:sp>
        <p:nvSpPr>
          <p:cNvPr id="56" name="55 CuadroTexto"/>
          <p:cNvSpPr txBox="1"/>
          <p:nvPr/>
        </p:nvSpPr>
        <p:spPr>
          <a:xfrm>
            <a:off x="7500958" y="4000504"/>
            <a:ext cx="500066" cy="369332"/>
          </a:xfrm>
          <a:prstGeom prst="rect">
            <a:avLst/>
          </a:prstGeom>
          <a:noFill/>
        </p:spPr>
        <p:txBody>
          <a:bodyPr wrap="square" rtlCol="0">
            <a:spAutoFit/>
          </a:bodyPr>
          <a:lstStyle/>
          <a:p>
            <a:r>
              <a:rPr lang="es-MX" dirty="0" smtClean="0"/>
              <a:t>O</a:t>
            </a:r>
            <a:endParaRPr lang="es-MX" dirty="0"/>
          </a:p>
        </p:txBody>
      </p:sp>
      <p:sp>
        <p:nvSpPr>
          <p:cNvPr id="57" name="56 CuadroTexto"/>
          <p:cNvSpPr txBox="1"/>
          <p:nvPr/>
        </p:nvSpPr>
        <p:spPr>
          <a:xfrm>
            <a:off x="6786578" y="3286124"/>
            <a:ext cx="428628" cy="369332"/>
          </a:xfrm>
          <a:prstGeom prst="rect">
            <a:avLst/>
          </a:prstGeom>
          <a:noFill/>
        </p:spPr>
        <p:txBody>
          <a:bodyPr wrap="square" rtlCol="0">
            <a:spAutoFit/>
          </a:bodyPr>
          <a:lstStyle/>
          <a:p>
            <a:r>
              <a:rPr lang="es-MX" b="1" dirty="0" smtClean="0"/>
              <a:t>r</a:t>
            </a:r>
            <a:r>
              <a:rPr lang="es-MX" b="1" baseline="-25000" dirty="0" smtClean="0"/>
              <a:t>A</a:t>
            </a:r>
            <a:endParaRPr lang="es-MX" b="1" baseline="-25000" dirty="0"/>
          </a:p>
        </p:txBody>
      </p:sp>
      <p:sp>
        <p:nvSpPr>
          <p:cNvPr id="58" name="57 CuadroTexto"/>
          <p:cNvSpPr txBox="1"/>
          <p:nvPr/>
        </p:nvSpPr>
        <p:spPr>
          <a:xfrm>
            <a:off x="7500958" y="3286124"/>
            <a:ext cx="428628" cy="369332"/>
          </a:xfrm>
          <a:prstGeom prst="rect">
            <a:avLst/>
          </a:prstGeom>
          <a:noFill/>
        </p:spPr>
        <p:txBody>
          <a:bodyPr wrap="square" rtlCol="0">
            <a:spAutoFit/>
          </a:bodyPr>
          <a:lstStyle/>
          <a:p>
            <a:r>
              <a:rPr lang="es-MX" b="1" dirty="0" smtClean="0"/>
              <a:t>r</a:t>
            </a:r>
            <a:r>
              <a:rPr lang="es-MX" b="1" baseline="-25000" dirty="0" smtClean="0"/>
              <a:t>B</a:t>
            </a:r>
            <a:endParaRPr lang="es-MX" b="1" baseline="-25000" dirty="0"/>
          </a:p>
        </p:txBody>
      </p:sp>
      <p:sp>
        <p:nvSpPr>
          <p:cNvPr id="59" name="58 CuadroTexto"/>
          <p:cNvSpPr txBox="1"/>
          <p:nvPr/>
        </p:nvSpPr>
        <p:spPr>
          <a:xfrm>
            <a:off x="6938978" y="2928934"/>
            <a:ext cx="428628" cy="369332"/>
          </a:xfrm>
          <a:prstGeom prst="rect">
            <a:avLst/>
          </a:prstGeom>
          <a:noFill/>
        </p:spPr>
        <p:txBody>
          <a:bodyPr wrap="square" rtlCol="0">
            <a:spAutoFit/>
          </a:bodyPr>
          <a:lstStyle/>
          <a:p>
            <a:r>
              <a:rPr lang="es-MX" b="1" dirty="0" smtClean="0"/>
              <a:t>r</a:t>
            </a:r>
            <a:r>
              <a:rPr lang="es-MX" b="1" baseline="-25000" dirty="0" smtClean="0"/>
              <a:t>e</a:t>
            </a:r>
            <a:endParaRPr lang="es-MX" b="1" baseline="-25000" dirty="0"/>
          </a:p>
        </p:txBody>
      </p:sp>
      <p:sp>
        <p:nvSpPr>
          <p:cNvPr id="62" name="61 Flecha derecha"/>
          <p:cNvSpPr/>
          <p:nvPr/>
        </p:nvSpPr>
        <p:spPr>
          <a:xfrm>
            <a:off x="3643306" y="3571876"/>
            <a:ext cx="214314" cy="142876"/>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MX" dirty="0"/>
          </a:p>
        </p:txBody>
      </p:sp>
      <p:sp>
        <p:nvSpPr>
          <p:cNvPr id="63" name="62 CuadroTexto"/>
          <p:cNvSpPr txBox="1"/>
          <p:nvPr/>
        </p:nvSpPr>
        <p:spPr>
          <a:xfrm>
            <a:off x="4000496" y="3500438"/>
            <a:ext cx="1507608" cy="276999"/>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es-MX" sz="1200" b="1" dirty="0" smtClean="0">
                <a:solidFill>
                  <a:srgbClr val="00A800"/>
                </a:solidFill>
              </a:rPr>
              <a:t>Momento de inercia</a:t>
            </a:r>
            <a:endParaRPr lang="es-MX" sz="1200" b="1" dirty="0">
              <a:solidFill>
                <a:srgbClr val="00A800"/>
              </a:solidFill>
            </a:endParaRPr>
          </a:p>
        </p:txBody>
      </p:sp>
      <p:sp>
        <p:nvSpPr>
          <p:cNvPr id="64" name="63 Flecha derecha"/>
          <p:cNvSpPr/>
          <p:nvPr/>
        </p:nvSpPr>
        <p:spPr>
          <a:xfrm>
            <a:off x="1714480" y="3937819"/>
            <a:ext cx="214314" cy="142876"/>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MX" dirty="0"/>
          </a:p>
        </p:txBody>
      </p:sp>
      <p:sp>
        <p:nvSpPr>
          <p:cNvPr id="65" name="64 CuadroTexto"/>
          <p:cNvSpPr txBox="1"/>
          <p:nvPr/>
        </p:nvSpPr>
        <p:spPr>
          <a:xfrm>
            <a:off x="2143108" y="3866381"/>
            <a:ext cx="2571768" cy="276999"/>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es-MX" sz="1200" b="1" dirty="0" smtClean="0">
                <a:solidFill>
                  <a:srgbClr val="00A800"/>
                </a:solidFill>
              </a:rPr>
              <a:t>Separación entre núcleos ~ equilibrio </a:t>
            </a:r>
            <a:endParaRPr lang="es-MX" sz="1200" b="1" dirty="0">
              <a:solidFill>
                <a:srgbClr val="00A800"/>
              </a:solidFill>
            </a:endParaRPr>
          </a:p>
        </p:txBody>
      </p:sp>
      <p:sp>
        <p:nvSpPr>
          <p:cNvPr id="66" name="65 Flecha derecha"/>
          <p:cNvSpPr/>
          <p:nvPr/>
        </p:nvSpPr>
        <p:spPr>
          <a:xfrm>
            <a:off x="2051720" y="4437112"/>
            <a:ext cx="214314" cy="142876"/>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MX" dirty="0"/>
          </a:p>
        </p:txBody>
      </p:sp>
      <p:sp>
        <p:nvSpPr>
          <p:cNvPr id="67" name="66 CuadroTexto"/>
          <p:cNvSpPr txBox="1"/>
          <p:nvPr/>
        </p:nvSpPr>
        <p:spPr>
          <a:xfrm>
            <a:off x="2428860" y="4357695"/>
            <a:ext cx="1351052" cy="276999"/>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es-MX" sz="1200" b="1" dirty="0" smtClean="0">
                <a:solidFill>
                  <a:srgbClr val="00A800"/>
                </a:solidFill>
              </a:rPr>
              <a:t>Masa reducida</a:t>
            </a:r>
            <a:endParaRPr lang="es-MX" sz="1200" b="1" dirty="0">
              <a:solidFill>
                <a:srgbClr val="00A800"/>
              </a:solidFill>
            </a:endParaRPr>
          </a:p>
        </p:txBody>
      </p:sp>
      <p:sp>
        <p:nvSpPr>
          <p:cNvPr id="68" name="67 CuadroTexto"/>
          <p:cNvSpPr txBox="1"/>
          <p:nvPr/>
        </p:nvSpPr>
        <p:spPr>
          <a:xfrm>
            <a:off x="7215206" y="2285992"/>
            <a:ext cx="642942" cy="307777"/>
          </a:xfrm>
          <a:prstGeom prst="rect">
            <a:avLst/>
          </a:prstGeom>
          <a:noFill/>
        </p:spPr>
        <p:txBody>
          <a:bodyPr wrap="square" rtlCol="0">
            <a:spAutoFit/>
          </a:bodyPr>
          <a:lstStyle/>
          <a:p>
            <a:r>
              <a:rPr lang="es-MX" sz="1400" b="1" dirty="0" smtClean="0">
                <a:sym typeface="Symbol"/>
              </a:rPr>
              <a:t></a:t>
            </a:r>
            <a:endParaRPr lang="es-MX" sz="1400" b="1" dirty="0"/>
          </a:p>
        </p:txBody>
      </p:sp>
      <p:sp>
        <p:nvSpPr>
          <p:cNvPr id="70" name="69 CuadroTexto"/>
          <p:cNvSpPr txBox="1"/>
          <p:nvPr/>
        </p:nvSpPr>
        <p:spPr>
          <a:xfrm>
            <a:off x="0" y="5143512"/>
            <a:ext cx="8929718" cy="338554"/>
          </a:xfrm>
          <a:prstGeom prst="rect">
            <a:avLst/>
          </a:prstGeom>
          <a:noFill/>
        </p:spPr>
        <p:txBody>
          <a:bodyPr wrap="square" rtlCol="0">
            <a:spAutoFit/>
          </a:bodyPr>
          <a:lstStyle/>
          <a:p>
            <a:r>
              <a:rPr lang="es-MX" sz="1600" b="1" dirty="0" smtClean="0">
                <a:solidFill>
                  <a:schemeClr val="tx2">
                    <a:lumMod val="50000"/>
                  </a:schemeClr>
                </a:solidFill>
              </a:rPr>
              <a:t>El momento angular, J, y la energía cinética de rotación, H</a:t>
            </a:r>
            <a:r>
              <a:rPr lang="es-MX" sz="1600" b="1" baseline="-25000" dirty="0" smtClean="0">
                <a:solidFill>
                  <a:schemeClr val="tx2">
                    <a:lumMod val="50000"/>
                  </a:schemeClr>
                </a:solidFill>
              </a:rPr>
              <a:t>rot</a:t>
            </a:r>
            <a:r>
              <a:rPr lang="es-MX" sz="1600" b="1" dirty="0" smtClean="0">
                <a:solidFill>
                  <a:schemeClr val="tx2">
                    <a:lumMod val="50000"/>
                  </a:schemeClr>
                </a:solidFill>
              </a:rPr>
              <a:t> serán:</a:t>
            </a:r>
            <a:endParaRPr lang="es-MX" sz="1600" b="1" dirty="0">
              <a:solidFill>
                <a:schemeClr val="tx2">
                  <a:lumMod val="50000"/>
                </a:schemeClr>
              </a:solidFill>
            </a:endParaRPr>
          </a:p>
        </p:txBody>
      </p:sp>
      <p:graphicFrame>
        <p:nvGraphicFramePr>
          <p:cNvPr id="71" name="70 Objeto"/>
          <p:cNvGraphicFramePr>
            <a:graphicFrameLocks noChangeAspect="1"/>
          </p:cNvGraphicFramePr>
          <p:nvPr/>
        </p:nvGraphicFramePr>
        <p:xfrm>
          <a:off x="323850" y="5572125"/>
          <a:ext cx="2138363" cy="1114425"/>
        </p:xfrm>
        <a:graphic>
          <a:graphicData uri="http://schemas.openxmlformats.org/presentationml/2006/ole">
            <mc:AlternateContent xmlns:mc="http://schemas.openxmlformats.org/markup-compatibility/2006">
              <mc:Choice xmlns:v="urn:schemas-microsoft-com:vml" Requires="v">
                <p:oleObj spid="_x0000_s37027" name="Ecuación" r:id="rId5" imgW="1218960" imgH="634680" progId="Equation.3">
                  <p:embed/>
                </p:oleObj>
              </mc:Choice>
              <mc:Fallback>
                <p:oleObj name="Ecuación" r:id="rId5" imgW="1218960" imgH="634680" progId="Equation.3">
                  <p:embed/>
                  <p:pic>
                    <p:nvPicPr>
                      <p:cNvPr id="0"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3850" y="5572125"/>
                        <a:ext cx="2138363" cy="11144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2" name="71 Flecha derecha"/>
          <p:cNvSpPr/>
          <p:nvPr/>
        </p:nvSpPr>
        <p:spPr>
          <a:xfrm>
            <a:off x="2714612" y="6357958"/>
            <a:ext cx="285752" cy="142876"/>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MX" dirty="0"/>
          </a:p>
        </p:txBody>
      </p:sp>
      <p:sp>
        <p:nvSpPr>
          <p:cNvPr id="73" name="72 CuadroTexto"/>
          <p:cNvSpPr txBox="1"/>
          <p:nvPr/>
        </p:nvSpPr>
        <p:spPr>
          <a:xfrm>
            <a:off x="3347864" y="6093296"/>
            <a:ext cx="5357850" cy="584775"/>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just"/>
            <a:r>
              <a:rPr lang="es-MX" sz="1600" b="1" dirty="0" smtClean="0">
                <a:solidFill>
                  <a:srgbClr val="00A800"/>
                </a:solidFill>
              </a:rPr>
              <a:t>Donde J es el momento angular perpendicular a la línea conectando los dos núcleos</a:t>
            </a:r>
            <a:endParaRPr lang="es-MX" sz="1600" b="1" dirty="0">
              <a:solidFill>
                <a:srgbClr val="00A800"/>
              </a:solidFill>
            </a:endParaRPr>
          </a:p>
        </p:txBody>
      </p:sp>
      <p:sp>
        <p:nvSpPr>
          <p:cNvPr id="75" name="74 CuadroTexto"/>
          <p:cNvSpPr txBox="1"/>
          <p:nvPr/>
        </p:nvSpPr>
        <p:spPr>
          <a:xfrm>
            <a:off x="5929322" y="4293096"/>
            <a:ext cx="3071834" cy="1107996"/>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just"/>
            <a:r>
              <a:rPr lang="es-MX" sz="1100" b="1" u="sng" dirty="0" smtClean="0">
                <a:solidFill>
                  <a:schemeClr val="tx2">
                    <a:lumMod val="50000"/>
                  </a:schemeClr>
                </a:solidFill>
              </a:rPr>
              <a:t>NOTAR</a:t>
            </a:r>
            <a:r>
              <a:rPr lang="es-MX" sz="1100" b="1" dirty="0" smtClean="0">
                <a:solidFill>
                  <a:srgbClr val="C00000"/>
                </a:solidFill>
              </a:rPr>
              <a:t>: para moléculas con tres o mas átomos, las expresiones serán similares, aunque mucho mas complicadas debido a que el momento de inercia dependerá de las orientaciones relativas de los núcleos y será en general el equivalente a un elipsoide (tri-axial)</a:t>
            </a:r>
            <a:endParaRPr lang="es-MX" sz="1100" b="1" dirty="0">
              <a:solidFill>
                <a:srgbClr val="C00000"/>
              </a:solidFill>
            </a:endParaRPr>
          </a:p>
        </p:txBody>
      </p:sp>
      <p:sp>
        <p:nvSpPr>
          <p:cNvPr id="76" name="75 CuadroTexto"/>
          <p:cNvSpPr txBox="1"/>
          <p:nvPr/>
        </p:nvSpPr>
        <p:spPr>
          <a:xfrm>
            <a:off x="0" y="980728"/>
            <a:ext cx="2952328" cy="369332"/>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s-MX" b="1" dirty="0" smtClean="0">
                <a:solidFill>
                  <a:srgbClr val="C00000"/>
                </a:solidFill>
              </a:rPr>
              <a:t>Rotacional PURA </a:t>
            </a:r>
            <a:r>
              <a:rPr lang="es-MX" b="1" dirty="0" smtClean="0">
                <a:solidFill>
                  <a:srgbClr val="C00000"/>
                </a:solidFill>
                <a:sym typeface="Wingdings" pitchFamily="2" charset="2"/>
              </a:rPr>
              <a:t></a:t>
            </a:r>
            <a:r>
              <a:rPr lang="es-MX" b="1" dirty="0" smtClean="0">
                <a:solidFill>
                  <a:srgbClr val="C00000"/>
                </a:solidFill>
              </a:rPr>
              <a:t> n=1, v=0</a:t>
            </a:r>
            <a:endParaRPr lang="es-MX" b="1" dirty="0">
              <a:solidFill>
                <a:srgbClr val="C00000"/>
              </a:solidFill>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13 CuadroTexto"/>
          <p:cNvSpPr txBox="1"/>
          <p:nvPr/>
        </p:nvSpPr>
        <p:spPr>
          <a:xfrm>
            <a:off x="214314" y="1785907"/>
            <a:ext cx="8858280" cy="584775"/>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just"/>
            <a:r>
              <a:rPr lang="es-MX" sz="1600" b="1" dirty="0" smtClean="0">
                <a:solidFill>
                  <a:schemeClr val="tx2">
                    <a:lumMod val="50000"/>
                  </a:schemeClr>
                </a:solidFill>
              </a:rPr>
              <a:t>Sin embargo,  las </a:t>
            </a:r>
            <a:r>
              <a:rPr lang="es-MX" sz="1600" b="1" u="sng" dirty="0" smtClean="0">
                <a:solidFill>
                  <a:srgbClr val="C00000"/>
                </a:solidFill>
              </a:rPr>
              <a:t>moléculas no son rotores rígidos puros </a:t>
            </a:r>
            <a:r>
              <a:rPr lang="es-MX" sz="1600" b="1" dirty="0" smtClean="0">
                <a:solidFill>
                  <a:srgbClr val="C00000"/>
                </a:solidFill>
                <a:sym typeface="Wingdings" pitchFamily="2" charset="2"/>
              </a:rPr>
              <a:t> </a:t>
            </a:r>
            <a:r>
              <a:rPr lang="es-MX" sz="1600" b="1" dirty="0" smtClean="0">
                <a:solidFill>
                  <a:schemeClr val="tx2">
                    <a:lumMod val="50000"/>
                  </a:schemeClr>
                </a:solidFill>
                <a:sym typeface="Wingdings" pitchFamily="2" charset="2"/>
              </a:rPr>
              <a:t>existe un “estiramiento” centrifugo que hace que el momento de inercia cambie ligeramente. En un caso más realista:</a:t>
            </a:r>
            <a:endParaRPr lang="es-MX" sz="1600" b="1" dirty="0">
              <a:solidFill>
                <a:schemeClr val="tx2">
                  <a:lumMod val="50000"/>
                </a:schemeClr>
              </a:solidFill>
            </a:endParaRPr>
          </a:p>
        </p:txBody>
      </p:sp>
      <p:sp>
        <p:nvSpPr>
          <p:cNvPr id="41" name="40 Rectángulo"/>
          <p:cNvSpPr/>
          <p:nvPr/>
        </p:nvSpPr>
        <p:spPr>
          <a:xfrm>
            <a:off x="0" y="4929198"/>
            <a:ext cx="9858412" cy="1928802"/>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s-MX" dirty="0"/>
          </a:p>
        </p:txBody>
      </p:sp>
      <p:sp>
        <p:nvSpPr>
          <p:cNvPr id="7" name="6 CuadroTexto"/>
          <p:cNvSpPr txBox="1"/>
          <p:nvPr/>
        </p:nvSpPr>
        <p:spPr>
          <a:xfrm>
            <a:off x="285720" y="-71462"/>
            <a:ext cx="8572560" cy="584775"/>
          </a:xfrm>
          <a:prstGeom prst="rect">
            <a:avLst/>
          </a:prstGeom>
          <a:noFill/>
        </p:spPr>
        <p:txBody>
          <a:bodyPr wrap="square" rtlCol="0">
            <a:spAutoFit/>
          </a:bodyPr>
          <a:lstStyle/>
          <a:p>
            <a:r>
              <a:rPr lang="es-MX" sz="1600" b="1" dirty="0" smtClean="0">
                <a:solidFill>
                  <a:srgbClr val="00A800"/>
                </a:solidFill>
              </a:rPr>
              <a:t>L a solución de la ecuación de Schrodinger para un </a:t>
            </a:r>
            <a:r>
              <a:rPr lang="es-MX" sz="1600" b="1" dirty="0" smtClean="0">
                <a:solidFill>
                  <a:srgbClr val="C00000"/>
                </a:solidFill>
              </a:rPr>
              <a:t>rotor rígido </a:t>
            </a:r>
            <a:r>
              <a:rPr lang="es-MX" sz="1600" b="1" dirty="0" smtClean="0">
                <a:solidFill>
                  <a:srgbClr val="00A800"/>
                </a:solidFill>
              </a:rPr>
              <a:t>son los autovalores para la energía rotacional </a:t>
            </a:r>
            <a:r>
              <a:rPr lang="es-MX" sz="1600" b="1" dirty="0" smtClean="0">
                <a:solidFill>
                  <a:srgbClr val="00A800"/>
                </a:solidFill>
                <a:sym typeface="Wingdings" pitchFamily="2" charset="2"/>
              </a:rPr>
              <a:t> energía de cada nivel rotacional.</a:t>
            </a:r>
            <a:endParaRPr lang="es-MX" sz="1600" b="1" dirty="0">
              <a:solidFill>
                <a:srgbClr val="00A800"/>
              </a:solidFill>
            </a:endParaRPr>
          </a:p>
        </p:txBody>
      </p:sp>
      <p:graphicFrame>
        <p:nvGraphicFramePr>
          <p:cNvPr id="8" name="7 Objeto"/>
          <p:cNvGraphicFramePr>
            <a:graphicFrameLocks noChangeAspect="1"/>
          </p:cNvGraphicFramePr>
          <p:nvPr/>
        </p:nvGraphicFramePr>
        <p:xfrm>
          <a:off x="490538" y="500042"/>
          <a:ext cx="3021012" cy="1142989"/>
        </p:xfrm>
        <a:graphic>
          <a:graphicData uri="http://schemas.openxmlformats.org/presentationml/2006/ole">
            <mc:AlternateContent xmlns:mc="http://schemas.openxmlformats.org/markup-compatibility/2006">
              <mc:Choice xmlns:v="urn:schemas-microsoft-com:vml" Requires="v">
                <p:oleObj spid="_x0000_s38295" name="Ecuación" r:id="rId3" imgW="1168200" imgH="634680" progId="Equation.3">
                  <p:embed/>
                </p:oleObj>
              </mc:Choice>
              <mc:Fallback>
                <p:oleObj name="Ecuación" r:id="rId3" imgW="1168200" imgH="634680" progId="Equation.3">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0538" y="500042"/>
                        <a:ext cx="3021012" cy="1142989"/>
                      </a:xfrm>
                      <a:prstGeom prst="rect">
                        <a:avLst/>
                      </a:prstGeom>
                      <a:noFill/>
                      <a:ln w="9525">
                        <a:solidFill>
                          <a:srgbClr val="80000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 name="8 Flecha derecha"/>
          <p:cNvSpPr/>
          <p:nvPr/>
        </p:nvSpPr>
        <p:spPr>
          <a:xfrm>
            <a:off x="3500430" y="1142965"/>
            <a:ext cx="285752" cy="285752"/>
          </a:xfrm>
          <a:prstGeom prst="right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es-MX" dirty="0"/>
          </a:p>
        </p:txBody>
      </p:sp>
      <p:sp>
        <p:nvSpPr>
          <p:cNvPr id="10" name="9 CuadroTexto"/>
          <p:cNvSpPr txBox="1"/>
          <p:nvPr/>
        </p:nvSpPr>
        <p:spPr>
          <a:xfrm>
            <a:off x="3995936" y="980728"/>
            <a:ext cx="4427984" cy="646331"/>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just"/>
            <a:r>
              <a:rPr lang="es-MX" b="1" dirty="0" smtClean="0">
                <a:solidFill>
                  <a:srgbClr val="C00000"/>
                </a:solidFill>
              </a:rPr>
              <a:t>J es el número cuántico de momento angular</a:t>
            </a:r>
          </a:p>
          <a:p>
            <a:pPr algn="just"/>
            <a:r>
              <a:rPr lang="es-MX" b="1" dirty="0" smtClean="0">
                <a:solidFill>
                  <a:srgbClr val="C00000"/>
                </a:solidFill>
              </a:rPr>
              <a:t>J=0,1,2,3…</a:t>
            </a:r>
            <a:endParaRPr lang="es-MX" b="1" dirty="0">
              <a:solidFill>
                <a:srgbClr val="C00000"/>
              </a:solidFill>
            </a:endParaRPr>
          </a:p>
        </p:txBody>
      </p:sp>
      <p:sp>
        <p:nvSpPr>
          <p:cNvPr id="13" name="12 Flecha abajo"/>
          <p:cNvSpPr/>
          <p:nvPr/>
        </p:nvSpPr>
        <p:spPr>
          <a:xfrm>
            <a:off x="785786" y="1643031"/>
            <a:ext cx="285752" cy="214314"/>
          </a:xfrm>
          <a:prstGeom prst="down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es-MX" dirty="0"/>
          </a:p>
        </p:txBody>
      </p:sp>
      <p:graphicFrame>
        <p:nvGraphicFramePr>
          <p:cNvPr id="37891" name="Object 3"/>
          <p:cNvGraphicFramePr>
            <a:graphicFrameLocks noChangeAspect="1"/>
          </p:cNvGraphicFramePr>
          <p:nvPr/>
        </p:nvGraphicFramePr>
        <p:xfrm>
          <a:off x="1862158" y="2428849"/>
          <a:ext cx="5353048" cy="729911"/>
        </p:xfrm>
        <a:graphic>
          <a:graphicData uri="http://schemas.openxmlformats.org/presentationml/2006/ole">
            <mc:AlternateContent xmlns:mc="http://schemas.openxmlformats.org/markup-compatibility/2006">
              <mc:Choice xmlns:v="urn:schemas-microsoft-com:vml" Requires="v">
                <p:oleObj spid="_x0000_s38296" name="Ecuación" r:id="rId5" imgW="2234880" imgH="419040" progId="Equation.3">
                  <p:embed/>
                </p:oleObj>
              </mc:Choice>
              <mc:Fallback>
                <p:oleObj name="Ecuación" r:id="rId5" imgW="2234880" imgH="419040" progId="Equation.3">
                  <p:embed/>
                  <p:pic>
                    <p:nvPicPr>
                      <p:cNvPr id="0"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62158" y="2428849"/>
                        <a:ext cx="5353048" cy="729911"/>
                      </a:xfrm>
                      <a:prstGeom prst="rect">
                        <a:avLst/>
                      </a:prstGeom>
                      <a:noFill/>
                      <a:ln w="9525">
                        <a:solidFill>
                          <a:srgbClr val="80000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21" name="20 Conector recto de flecha"/>
          <p:cNvCxnSpPr/>
          <p:nvPr/>
        </p:nvCxnSpPr>
        <p:spPr>
          <a:xfrm rot="5400000">
            <a:off x="5207971" y="3074792"/>
            <a:ext cx="300489" cy="79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3" name="22 CuadroTexto"/>
          <p:cNvSpPr txBox="1"/>
          <p:nvPr/>
        </p:nvSpPr>
        <p:spPr>
          <a:xfrm>
            <a:off x="4429124" y="3212976"/>
            <a:ext cx="2286016" cy="461665"/>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s-MX" sz="1200" b="1" dirty="0" smtClean="0">
                <a:solidFill>
                  <a:schemeClr val="accent1">
                    <a:lumMod val="50000"/>
                  </a:schemeClr>
                </a:solidFill>
              </a:rPr>
              <a:t>Constante para el estiramiento centrifugo</a:t>
            </a:r>
            <a:endParaRPr lang="es-MX" sz="1200" b="1" dirty="0">
              <a:solidFill>
                <a:schemeClr val="accent1">
                  <a:lumMod val="50000"/>
                </a:schemeClr>
              </a:solidFill>
            </a:endParaRPr>
          </a:p>
        </p:txBody>
      </p:sp>
      <p:sp>
        <p:nvSpPr>
          <p:cNvPr id="24" name="23 CuadroTexto"/>
          <p:cNvSpPr txBox="1"/>
          <p:nvPr/>
        </p:nvSpPr>
        <p:spPr>
          <a:xfrm>
            <a:off x="285720" y="3643295"/>
            <a:ext cx="7166600" cy="584775"/>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buFont typeface="Wingdings" pitchFamily="2" charset="2"/>
              <a:buChar char="ü"/>
            </a:pPr>
            <a:r>
              <a:rPr lang="es-MX" sz="1600" b="1" dirty="0" smtClean="0">
                <a:solidFill>
                  <a:schemeClr val="accent1">
                    <a:lumMod val="50000"/>
                  </a:schemeClr>
                </a:solidFill>
              </a:rPr>
              <a:t>Los niveles de energía rotacionales están cuantificados mediante el número J</a:t>
            </a:r>
          </a:p>
          <a:p>
            <a:pPr>
              <a:buFont typeface="Wingdings" pitchFamily="2" charset="2"/>
              <a:buChar char="ü"/>
            </a:pPr>
            <a:r>
              <a:rPr lang="es-MX" sz="1600" b="1" dirty="0" smtClean="0">
                <a:solidFill>
                  <a:schemeClr val="accent1">
                    <a:lumMod val="50000"/>
                  </a:schemeClr>
                </a:solidFill>
              </a:rPr>
              <a:t>Las transiciones permitidas son : </a:t>
            </a:r>
            <a:endParaRPr lang="es-MX" sz="1600" b="1" dirty="0">
              <a:solidFill>
                <a:schemeClr val="accent1">
                  <a:lumMod val="50000"/>
                </a:schemeClr>
              </a:solidFill>
            </a:endParaRPr>
          </a:p>
        </p:txBody>
      </p:sp>
      <p:grpSp>
        <p:nvGrpSpPr>
          <p:cNvPr id="31" name="30 Grupo"/>
          <p:cNvGrpSpPr/>
          <p:nvPr/>
        </p:nvGrpSpPr>
        <p:grpSpPr>
          <a:xfrm>
            <a:off x="3500430" y="4000485"/>
            <a:ext cx="4929222" cy="979721"/>
            <a:chOff x="500034" y="5500702"/>
            <a:chExt cx="4929222" cy="979721"/>
          </a:xfrm>
        </p:grpSpPr>
        <p:sp>
          <p:nvSpPr>
            <p:cNvPr id="30" name="29 Rectángulo"/>
            <p:cNvSpPr/>
            <p:nvPr/>
          </p:nvSpPr>
          <p:spPr>
            <a:xfrm>
              <a:off x="500034" y="5500702"/>
              <a:ext cx="3929090" cy="928694"/>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s-MX" dirty="0"/>
            </a:p>
          </p:txBody>
        </p:sp>
        <p:graphicFrame>
          <p:nvGraphicFramePr>
            <p:cNvPr id="25" name="24 Objeto"/>
            <p:cNvGraphicFramePr>
              <a:graphicFrameLocks noChangeAspect="1"/>
            </p:cNvGraphicFramePr>
            <p:nvPr/>
          </p:nvGraphicFramePr>
          <p:xfrm>
            <a:off x="571472" y="5500702"/>
            <a:ext cx="1571636" cy="979721"/>
          </p:xfrm>
          <a:graphic>
            <a:graphicData uri="http://schemas.openxmlformats.org/presentationml/2006/ole">
              <mc:AlternateContent xmlns:mc="http://schemas.openxmlformats.org/markup-compatibility/2006">
                <mc:Choice xmlns:v="urn:schemas-microsoft-com:vml" Requires="v">
                  <p:oleObj spid="_x0000_s38297" name="Ecuación" r:id="rId7" imgW="533160" imgH="406080" progId="Equation.3">
                    <p:embed/>
                  </p:oleObj>
                </mc:Choice>
                <mc:Fallback>
                  <p:oleObj name="Ecuación" r:id="rId7" imgW="533160" imgH="406080" progId="Equation.3">
                    <p:embed/>
                    <p:pic>
                      <p:nvPicPr>
                        <p:cNvPr id="0" name="Picture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71472" y="5500702"/>
                          <a:ext cx="1571636" cy="97972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6" name="25 Flecha derecha"/>
            <p:cNvSpPr/>
            <p:nvPr/>
          </p:nvSpPr>
          <p:spPr>
            <a:xfrm>
              <a:off x="2071670" y="5643578"/>
              <a:ext cx="428628" cy="214314"/>
            </a:xfrm>
            <a:prstGeom prst="right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es-MX" dirty="0"/>
            </a:p>
          </p:txBody>
        </p:sp>
        <p:sp>
          <p:nvSpPr>
            <p:cNvPr id="27" name="26 CuadroTexto"/>
            <p:cNvSpPr txBox="1"/>
            <p:nvPr/>
          </p:nvSpPr>
          <p:spPr>
            <a:xfrm>
              <a:off x="3000364" y="5500702"/>
              <a:ext cx="2428892" cy="369332"/>
            </a:xfrm>
            <a:prstGeom prst="rect">
              <a:avLst/>
            </a:prstGeom>
            <a:noFill/>
          </p:spPr>
          <p:txBody>
            <a:bodyPr wrap="square" rtlCol="0">
              <a:spAutoFit/>
            </a:bodyPr>
            <a:lstStyle/>
            <a:p>
              <a:r>
                <a:rPr lang="es-MX" b="1" dirty="0" smtClean="0">
                  <a:solidFill>
                    <a:srgbClr val="C00000"/>
                  </a:solidFill>
                </a:rPr>
                <a:t>EMISION</a:t>
              </a:r>
              <a:endParaRPr lang="es-MX" b="1" dirty="0">
                <a:solidFill>
                  <a:srgbClr val="C00000"/>
                </a:solidFill>
              </a:endParaRPr>
            </a:p>
          </p:txBody>
        </p:sp>
        <p:sp>
          <p:nvSpPr>
            <p:cNvPr id="28" name="27 CuadroTexto"/>
            <p:cNvSpPr txBox="1"/>
            <p:nvPr/>
          </p:nvSpPr>
          <p:spPr>
            <a:xfrm>
              <a:off x="3000364" y="5988626"/>
              <a:ext cx="2428892" cy="369332"/>
            </a:xfrm>
            <a:prstGeom prst="rect">
              <a:avLst/>
            </a:prstGeom>
            <a:noFill/>
          </p:spPr>
          <p:txBody>
            <a:bodyPr wrap="square" rtlCol="0">
              <a:spAutoFit/>
            </a:bodyPr>
            <a:lstStyle/>
            <a:p>
              <a:r>
                <a:rPr lang="es-MX" b="1" dirty="0" smtClean="0">
                  <a:solidFill>
                    <a:srgbClr val="C00000"/>
                  </a:solidFill>
                </a:rPr>
                <a:t>ABSORCION </a:t>
              </a:r>
              <a:endParaRPr lang="es-MX" b="1" dirty="0">
                <a:solidFill>
                  <a:srgbClr val="C00000"/>
                </a:solidFill>
              </a:endParaRPr>
            </a:p>
          </p:txBody>
        </p:sp>
        <p:sp>
          <p:nvSpPr>
            <p:cNvPr id="29" name="28 Flecha derecha"/>
            <p:cNvSpPr/>
            <p:nvPr/>
          </p:nvSpPr>
          <p:spPr>
            <a:xfrm>
              <a:off x="2224070" y="6143644"/>
              <a:ext cx="428628" cy="214314"/>
            </a:xfrm>
            <a:prstGeom prst="right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es-MX" dirty="0"/>
            </a:p>
          </p:txBody>
        </p:sp>
      </p:grpSp>
      <p:sp>
        <p:nvSpPr>
          <p:cNvPr id="32" name="31 CuadroTexto"/>
          <p:cNvSpPr txBox="1"/>
          <p:nvPr/>
        </p:nvSpPr>
        <p:spPr>
          <a:xfrm>
            <a:off x="7452320" y="4221088"/>
            <a:ext cx="1357322" cy="646331"/>
          </a:xfrm>
          <a:prstGeom prst="rect">
            <a:avLst/>
          </a:prstGeom>
          <a:noFill/>
        </p:spPr>
        <p:txBody>
          <a:bodyPr wrap="square" rtlCol="0">
            <a:spAutoFit/>
          </a:bodyPr>
          <a:lstStyle/>
          <a:p>
            <a:r>
              <a:rPr lang="es-MX" sz="1200" b="1" dirty="0" smtClean="0">
                <a:solidFill>
                  <a:srgbClr val="C00000"/>
                </a:solidFill>
              </a:rPr>
              <a:t>Para transiciones de momento dipolar eléctrico</a:t>
            </a:r>
            <a:endParaRPr lang="es-MX" sz="1200" b="1" dirty="0">
              <a:solidFill>
                <a:srgbClr val="C00000"/>
              </a:solidFill>
            </a:endParaRPr>
          </a:p>
        </p:txBody>
      </p:sp>
      <p:sp>
        <p:nvSpPr>
          <p:cNvPr id="36" name="35 CuadroTexto"/>
          <p:cNvSpPr txBox="1"/>
          <p:nvPr/>
        </p:nvSpPr>
        <p:spPr>
          <a:xfrm>
            <a:off x="142844" y="4929198"/>
            <a:ext cx="4857784" cy="369332"/>
          </a:xfrm>
          <a:prstGeom prst="rect">
            <a:avLst/>
          </a:prstGeom>
          <a:noFill/>
        </p:spPr>
        <p:txBody>
          <a:bodyPr wrap="square" rtlCol="0">
            <a:spAutoFit/>
          </a:bodyPr>
          <a:lstStyle/>
          <a:p>
            <a:r>
              <a:rPr lang="es-MX" b="1" dirty="0" smtClean="0">
                <a:solidFill>
                  <a:srgbClr val="C00000"/>
                </a:solidFill>
              </a:rPr>
              <a:t>La frecuencia  de , j+1</a:t>
            </a:r>
            <a:r>
              <a:rPr lang="es-MX" b="1" dirty="0" smtClean="0">
                <a:solidFill>
                  <a:srgbClr val="C00000"/>
                </a:solidFill>
                <a:sym typeface="Wingdings" pitchFamily="2" charset="2"/>
              </a:rPr>
              <a:t>j  </a:t>
            </a:r>
            <a:r>
              <a:rPr lang="es-MX" b="1" dirty="0" smtClean="0">
                <a:solidFill>
                  <a:schemeClr val="tx2">
                    <a:lumMod val="50000"/>
                  </a:schemeClr>
                </a:solidFill>
                <a:sym typeface="Wingdings" pitchFamily="2" charset="2"/>
              </a:rPr>
              <a:t>y</a:t>
            </a:r>
            <a:r>
              <a:rPr lang="es-MX" b="1" dirty="0" smtClean="0">
                <a:solidFill>
                  <a:srgbClr val="C00000"/>
                </a:solidFill>
                <a:sym typeface="Wingdings" pitchFamily="2" charset="2"/>
              </a:rPr>
              <a:t> jj-1</a:t>
            </a:r>
            <a:r>
              <a:rPr lang="es-MX" b="1" dirty="0" smtClean="0">
                <a:solidFill>
                  <a:srgbClr val="C00000"/>
                </a:solidFill>
              </a:rPr>
              <a:t> </a:t>
            </a:r>
            <a:endParaRPr lang="es-MX" b="1" dirty="0">
              <a:solidFill>
                <a:srgbClr val="C00000"/>
              </a:solidFill>
            </a:endParaRPr>
          </a:p>
        </p:txBody>
      </p:sp>
      <p:graphicFrame>
        <p:nvGraphicFramePr>
          <p:cNvPr id="37" name="36 Objeto"/>
          <p:cNvGraphicFramePr>
            <a:graphicFrameLocks noChangeAspect="1"/>
          </p:cNvGraphicFramePr>
          <p:nvPr/>
        </p:nvGraphicFramePr>
        <p:xfrm>
          <a:off x="214282" y="5357826"/>
          <a:ext cx="4716465" cy="664593"/>
        </p:xfrm>
        <a:graphic>
          <a:graphicData uri="http://schemas.openxmlformats.org/presentationml/2006/ole">
            <mc:AlternateContent xmlns:mc="http://schemas.openxmlformats.org/markup-compatibility/2006">
              <mc:Choice xmlns:v="urn:schemas-microsoft-com:vml" Requires="v">
                <p:oleObj spid="_x0000_s38298" name="Ecuación" r:id="rId9" imgW="2793960" imgH="393480" progId="Equation.3">
                  <p:embed/>
                </p:oleObj>
              </mc:Choice>
              <mc:Fallback>
                <p:oleObj name="Ecuación" r:id="rId9" imgW="2793960" imgH="393480" progId="Equation.3">
                  <p:embed/>
                  <p:pic>
                    <p:nvPicPr>
                      <p:cNvPr id="0" name="Picture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14282" y="5357826"/>
                        <a:ext cx="4716465" cy="664593"/>
                      </a:xfrm>
                      <a:prstGeom prst="rect">
                        <a:avLst/>
                      </a:prstGeom>
                      <a:noFill/>
                      <a:ln w="9525">
                        <a:solidFill>
                          <a:srgbClr val="80000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0" name="39 CuadroTexto"/>
          <p:cNvSpPr txBox="1"/>
          <p:nvPr/>
        </p:nvSpPr>
        <p:spPr>
          <a:xfrm>
            <a:off x="5000628" y="4929198"/>
            <a:ext cx="4143372" cy="954107"/>
          </a:xfrm>
          <a:prstGeom prst="rect">
            <a:avLst/>
          </a:prstGeom>
          <a:ln/>
        </p:spPr>
        <p:style>
          <a:lnRef idx="2">
            <a:schemeClr val="accent3"/>
          </a:lnRef>
          <a:fillRef idx="1">
            <a:schemeClr val="lt1"/>
          </a:fillRef>
          <a:effectRef idx="0">
            <a:schemeClr val="accent3"/>
          </a:effectRef>
          <a:fontRef idx="minor">
            <a:schemeClr val="dk1"/>
          </a:fontRef>
        </p:style>
        <p:txBody>
          <a:bodyPr wrap="square" rtlCol="0">
            <a:spAutoFit/>
          </a:bodyPr>
          <a:lstStyle/>
          <a:p>
            <a:pPr algn="just"/>
            <a:r>
              <a:rPr lang="es-MX" sz="1400" b="1" dirty="0" smtClean="0">
                <a:solidFill>
                  <a:srgbClr val="00A800"/>
                </a:solidFill>
              </a:rPr>
              <a:t>Como D es positiva</a:t>
            </a:r>
            <a:r>
              <a:rPr lang="es-MX" sz="1400" b="1" dirty="0" smtClean="0">
                <a:solidFill>
                  <a:srgbClr val="00A800"/>
                </a:solidFill>
                <a:sym typeface="Wingdings" pitchFamily="2" charset="2"/>
              </a:rPr>
              <a:t> la frecuencia real siempre será mas pequeña que la del rotor rígido. Sin embargo, como D~ 10</a:t>
            </a:r>
            <a:r>
              <a:rPr lang="es-MX" sz="1400" b="1" baseline="30000" dirty="0" smtClean="0">
                <a:solidFill>
                  <a:srgbClr val="00A800"/>
                </a:solidFill>
                <a:sym typeface="Wingdings" pitchFamily="2" charset="2"/>
              </a:rPr>
              <a:t>-5</a:t>
            </a:r>
            <a:r>
              <a:rPr lang="es-MX" sz="1400" b="1" dirty="0" smtClean="0">
                <a:solidFill>
                  <a:srgbClr val="00A800"/>
                </a:solidFill>
                <a:sym typeface="Wingdings" pitchFamily="2" charset="2"/>
              </a:rPr>
              <a:t> x B no es muy importante, </a:t>
            </a:r>
            <a:r>
              <a:rPr lang="es-MX" sz="1400" b="1" dirty="0" smtClean="0">
                <a:solidFill>
                  <a:srgbClr val="FF0000"/>
                </a:solidFill>
                <a:sym typeface="Wingdings" pitchFamily="2" charset="2"/>
              </a:rPr>
              <a:t>salvo en moléculas muy complejas o </a:t>
            </a:r>
            <a:r>
              <a:rPr lang="es-MX" sz="1400" b="1" u="sng" dirty="0" smtClean="0">
                <a:solidFill>
                  <a:srgbClr val="FF0000"/>
                </a:solidFill>
                <a:effectLst>
                  <a:outerShdw blurRad="38100" dist="38100" dir="2700000" algn="tl">
                    <a:srgbClr val="000000">
                      <a:alpha val="43137"/>
                    </a:srgbClr>
                  </a:outerShdw>
                </a:effectLst>
                <a:sym typeface="Wingdings" pitchFamily="2" charset="2"/>
              </a:rPr>
              <a:t>en números J grandes.</a:t>
            </a:r>
            <a:endParaRPr lang="es-MX" sz="1400" b="1" u="sng" baseline="30000" dirty="0">
              <a:solidFill>
                <a:srgbClr val="FF0000"/>
              </a:solidFill>
              <a:effectLst>
                <a:outerShdw blurRad="38100" dist="38100" dir="2700000" algn="tl">
                  <a:srgbClr val="000000">
                    <a:alpha val="43137"/>
                  </a:srgbClr>
                </a:outerShdw>
              </a:effectLst>
            </a:endParaRPr>
          </a:p>
        </p:txBody>
      </p:sp>
      <p:cxnSp>
        <p:nvCxnSpPr>
          <p:cNvPr id="46" name="45 Conector recto de flecha"/>
          <p:cNvCxnSpPr/>
          <p:nvPr/>
        </p:nvCxnSpPr>
        <p:spPr>
          <a:xfrm rot="10800000" flipV="1">
            <a:off x="3786183" y="5286388"/>
            <a:ext cx="928694" cy="785818"/>
          </a:xfrm>
          <a:prstGeom prst="straightConnector1">
            <a:avLst/>
          </a:prstGeom>
          <a:ln>
            <a:prstDash val="dash"/>
            <a:tailEnd type="none"/>
          </a:ln>
        </p:spPr>
        <p:style>
          <a:lnRef idx="2">
            <a:schemeClr val="accent2"/>
          </a:lnRef>
          <a:fillRef idx="0">
            <a:schemeClr val="accent2"/>
          </a:fillRef>
          <a:effectRef idx="1">
            <a:schemeClr val="accent2"/>
          </a:effectRef>
          <a:fontRef idx="minor">
            <a:schemeClr val="tx1"/>
          </a:fontRef>
        </p:style>
      </p:cxnSp>
      <p:graphicFrame>
        <p:nvGraphicFramePr>
          <p:cNvPr id="47" name="46 Objeto"/>
          <p:cNvGraphicFramePr>
            <a:graphicFrameLocks noChangeAspect="1"/>
          </p:cNvGraphicFramePr>
          <p:nvPr/>
        </p:nvGraphicFramePr>
        <p:xfrm>
          <a:off x="285720" y="6143625"/>
          <a:ext cx="2957513" cy="665163"/>
        </p:xfrm>
        <a:graphic>
          <a:graphicData uri="http://schemas.openxmlformats.org/presentationml/2006/ole">
            <mc:AlternateContent xmlns:mc="http://schemas.openxmlformats.org/markup-compatibility/2006">
              <mc:Choice xmlns:v="urn:schemas-microsoft-com:vml" Requires="v">
                <p:oleObj spid="_x0000_s38299" name="Ecuación" r:id="rId11" imgW="1752480" imgH="393480" progId="Equation.3">
                  <p:embed/>
                </p:oleObj>
              </mc:Choice>
              <mc:Fallback>
                <p:oleObj name="Ecuación" r:id="rId11" imgW="1752480" imgH="393480" progId="Equation.3">
                  <p:embed/>
                  <p:pic>
                    <p:nvPicPr>
                      <p:cNvPr id="0" name="Picture 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85720" y="6143625"/>
                        <a:ext cx="2957513" cy="665163"/>
                      </a:xfrm>
                      <a:prstGeom prst="rect">
                        <a:avLst/>
                      </a:prstGeom>
                      <a:noFill/>
                      <a:ln w="9525">
                        <a:solidFill>
                          <a:srgbClr val="80000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9" name="48 CuadroTexto"/>
          <p:cNvSpPr txBox="1"/>
          <p:nvPr/>
        </p:nvSpPr>
        <p:spPr>
          <a:xfrm>
            <a:off x="3571868" y="6143644"/>
            <a:ext cx="1357322" cy="769441"/>
          </a:xfrm>
          <a:prstGeom prst="rect">
            <a:avLst/>
          </a:prstGeom>
          <a:noFill/>
        </p:spPr>
        <p:txBody>
          <a:bodyPr wrap="square" rtlCol="0">
            <a:spAutoFit/>
          </a:bodyPr>
          <a:lstStyle/>
          <a:p>
            <a:r>
              <a:rPr lang="es-MX" sz="1100" b="1" u="sng" dirty="0" smtClean="0">
                <a:solidFill>
                  <a:srgbClr val="C00000"/>
                </a:solidFill>
              </a:rPr>
              <a:t>NOTAR</a:t>
            </a:r>
            <a:r>
              <a:rPr lang="es-MX" sz="1100" b="1" dirty="0" smtClean="0">
                <a:sym typeface="Wingdings" pitchFamily="2" charset="2"/>
              </a:rPr>
              <a:t> depende del numero cuántico del nivel superior</a:t>
            </a:r>
            <a:endParaRPr lang="es-MX" sz="1100" b="1" dirty="0"/>
          </a:p>
        </p:txBody>
      </p:sp>
      <p:sp>
        <p:nvSpPr>
          <p:cNvPr id="33" name="32 CuadroTexto"/>
          <p:cNvSpPr txBox="1"/>
          <p:nvPr/>
        </p:nvSpPr>
        <p:spPr>
          <a:xfrm>
            <a:off x="5000628" y="5929330"/>
            <a:ext cx="4143372" cy="954107"/>
          </a:xfrm>
          <a:prstGeom prst="rect">
            <a:avLst/>
          </a:prstGeom>
          <a:ln/>
        </p:spPr>
        <p:style>
          <a:lnRef idx="2">
            <a:schemeClr val="accent2"/>
          </a:lnRef>
          <a:fillRef idx="1">
            <a:schemeClr val="lt1"/>
          </a:fillRef>
          <a:effectRef idx="0">
            <a:schemeClr val="accent2"/>
          </a:effectRef>
          <a:fontRef idx="minor">
            <a:schemeClr val="dk1"/>
          </a:fontRef>
        </p:style>
        <p:txBody>
          <a:bodyPr wrap="square" rtlCol="0">
            <a:spAutoFit/>
          </a:bodyPr>
          <a:lstStyle/>
          <a:p>
            <a:pPr algn="just"/>
            <a:r>
              <a:rPr lang="es-MX" sz="1400" b="1" dirty="0" smtClean="0">
                <a:solidFill>
                  <a:srgbClr val="C00000"/>
                </a:solidFill>
              </a:rPr>
              <a:t>Para distintas </a:t>
            </a:r>
            <a:r>
              <a:rPr lang="es-MX" sz="1400" b="1" u="sng" dirty="0" smtClean="0">
                <a:solidFill>
                  <a:srgbClr val="C00000"/>
                </a:solidFill>
                <a:effectLst>
                  <a:outerShdw blurRad="38100" dist="38100" dir="2700000" algn="tl">
                    <a:srgbClr val="000000">
                      <a:alpha val="43137"/>
                    </a:srgbClr>
                  </a:outerShdw>
                </a:effectLst>
              </a:rPr>
              <a:t>moléculas isotópicas</a:t>
            </a:r>
            <a:r>
              <a:rPr lang="es-MX" sz="1400" b="1" dirty="0" smtClean="0">
                <a:solidFill>
                  <a:srgbClr val="C00000"/>
                </a:solidFill>
              </a:rPr>
              <a:t>, debido a que  la masa y por tanto el </a:t>
            </a:r>
            <a:r>
              <a:rPr lang="es-MX" sz="1400" b="1" u="sng" dirty="0" smtClean="0">
                <a:solidFill>
                  <a:srgbClr val="C00000"/>
                </a:solidFill>
                <a:effectLst>
                  <a:outerShdw blurRad="38100" dist="38100" dir="2700000" algn="tl">
                    <a:srgbClr val="000000">
                      <a:alpha val="43137"/>
                    </a:srgbClr>
                  </a:outerShdw>
                </a:effectLst>
              </a:rPr>
              <a:t>momento de inercia será ligeramente distinto, también será distinta B y por tanto las frecuencias</a:t>
            </a:r>
            <a:endParaRPr lang="es-MX" sz="1400" b="1" u="sng" dirty="0">
              <a:solidFill>
                <a:srgbClr val="C00000"/>
              </a:solidFill>
              <a:effectLst>
                <a:outerShdw blurRad="38100" dist="38100" dir="2700000" algn="tl">
                  <a:srgbClr val="000000">
                    <a:alpha val="43137"/>
                  </a:srgbClr>
                </a:outerShdw>
              </a:effectLst>
            </a:endParaRPr>
          </a:p>
        </p:txBody>
      </p:sp>
      <p:sp>
        <p:nvSpPr>
          <p:cNvPr id="34" name="33 CuadroTexto"/>
          <p:cNvSpPr txBox="1"/>
          <p:nvPr/>
        </p:nvSpPr>
        <p:spPr>
          <a:xfrm>
            <a:off x="72008" y="4365104"/>
            <a:ext cx="3347864" cy="369332"/>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es-MX" b="1" dirty="0" smtClean="0">
                <a:solidFill>
                  <a:srgbClr val="009E00"/>
                </a:solidFill>
              </a:rPr>
              <a:t>B o Be=h/(8</a:t>
            </a:r>
            <a:r>
              <a:rPr lang="es-MX" b="1" dirty="0" smtClean="0">
                <a:solidFill>
                  <a:srgbClr val="009E00"/>
                </a:solidFill>
                <a:sym typeface="Symbol"/>
              </a:rPr>
              <a:t></a:t>
            </a:r>
            <a:r>
              <a:rPr lang="es-MX" b="1" baseline="30000" dirty="0" smtClean="0">
                <a:solidFill>
                  <a:srgbClr val="009E00"/>
                </a:solidFill>
                <a:sym typeface="Symbol"/>
              </a:rPr>
              <a:t>2</a:t>
            </a:r>
            <a:r>
              <a:rPr lang="es-MX" b="1" dirty="0" smtClean="0">
                <a:solidFill>
                  <a:srgbClr val="009E00"/>
                </a:solidFill>
                <a:sym typeface="Symbol"/>
              </a:rPr>
              <a:t>I</a:t>
            </a:r>
            <a:r>
              <a:rPr lang="es-MX" b="1" dirty="0" smtClean="0">
                <a:solidFill>
                  <a:srgbClr val="009E00"/>
                </a:solidFill>
              </a:rPr>
              <a:t>) = </a:t>
            </a:r>
            <a:r>
              <a:rPr lang="es-MX" b="1" dirty="0" err="1" smtClean="0">
                <a:solidFill>
                  <a:srgbClr val="009E00"/>
                </a:solidFill>
              </a:rPr>
              <a:t>cte</a:t>
            </a:r>
            <a:r>
              <a:rPr lang="es-MX" b="1" dirty="0" smtClean="0">
                <a:solidFill>
                  <a:srgbClr val="009E00"/>
                </a:solidFill>
              </a:rPr>
              <a:t> rotacional</a:t>
            </a:r>
            <a:endParaRPr lang="es-MX" b="1" dirty="0">
              <a:solidFill>
                <a:srgbClr val="009E00"/>
              </a:solidFill>
            </a:endParaRPr>
          </a:p>
        </p:txBody>
      </p:sp>
      <p:sp>
        <p:nvSpPr>
          <p:cNvPr id="35" name="34 Elipse"/>
          <p:cNvSpPr/>
          <p:nvPr/>
        </p:nvSpPr>
        <p:spPr>
          <a:xfrm>
            <a:off x="2843808" y="2348880"/>
            <a:ext cx="576064" cy="1152128"/>
          </a:xfrm>
          <a:prstGeom prst="ellipse">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cxnSp>
        <p:nvCxnSpPr>
          <p:cNvPr id="39" name="38 Conector recto de flecha"/>
          <p:cNvCxnSpPr>
            <a:stCxn id="35" idx="3"/>
          </p:cNvCxnSpPr>
          <p:nvPr/>
        </p:nvCxnSpPr>
        <p:spPr>
          <a:xfrm flipH="1">
            <a:off x="2195739" y="3332283"/>
            <a:ext cx="732432" cy="2470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42" name="41 CuadroTexto"/>
          <p:cNvSpPr txBox="1"/>
          <p:nvPr/>
        </p:nvSpPr>
        <p:spPr>
          <a:xfrm>
            <a:off x="1331640" y="3284984"/>
            <a:ext cx="936104" cy="369332"/>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GB" b="1" dirty="0" smtClean="0">
                <a:solidFill>
                  <a:srgbClr val="0070C0"/>
                </a:solidFill>
              </a:rPr>
              <a:t>Be ó B</a:t>
            </a:r>
            <a:endParaRPr lang="en-GB" b="1" dirty="0">
              <a:solidFill>
                <a:srgbClr val="0070C0"/>
              </a:solidFill>
            </a:endParaRPr>
          </a:p>
        </p:txBody>
      </p:sp>
      <p:sp>
        <p:nvSpPr>
          <p:cNvPr id="38" name="34 Elipse"/>
          <p:cNvSpPr/>
          <p:nvPr/>
        </p:nvSpPr>
        <p:spPr>
          <a:xfrm>
            <a:off x="1555924" y="752150"/>
            <a:ext cx="576064" cy="1152128"/>
          </a:xfrm>
          <a:prstGeom prst="ellipse">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cxnSp>
        <p:nvCxnSpPr>
          <p:cNvPr id="3" name="Conector recto 2"/>
          <p:cNvCxnSpPr>
            <a:stCxn id="38" idx="6"/>
            <a:endCxn id="35" idx="0"/>
          </p:cNvCxnSpPr>
          <p:nvPr/>
        </p:nvCxnSpPr>
        <p:spPr>
          <a:xfrm>
            <a:off x="2131988" y="1328214"/>
            <a:ext cx="999852" cy="1020666"/>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27 Rectángulo"/>
          <p:cNvSpPr/>
          <p:nvPr/>
        </p:nvSpPr>
        <p:spPr>
          <a:xfrm>
            <a:off x="0" y="5229200"/>
            <a:ext cx="4644008" cy="86409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GB"/>
          </a:p>
        </p:txBody>
      </p:sp>
      <p:sp>
        <p:nvSpPr>
          <p:cNvPr id="25" name="24 Rectángulo"/>
          <p:cNvSpPr/>
          <p:nvPr/>
        </p:nvSpPr>
        <p:spPr>
          <a:xfrm>
            <a:off x="0" y="4509120"/>
            <a:ext cx="4644008" cy="86409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GB"/>
          </a:p>
        </p:txBody>
      </p:sp>
      <p:pic>
        <p:nvPicPr>
          <p:cNvPr id="38915" name="Picture 3"/>
          <p:cNvPicPr>
            <a:picLocks noChangeAspect="1" noChangeArrowheads="1"/>
          </p:cNvPicPr>
          <p:nvPr/>
        </p:nvPicPr>
        <p:blipFill>
          <a:blip r:embed="rId3" cstate="print"/>
          <a:srcRect/>
          <a:stretch>
            <a:fillRect/>
          </a:stretch>
        </p:blipFill>
        <p:spPr bwMode="auto">
          <a:xfrm>
            <a:off x="4576886" y="97110"/>
            <a:ext cx="4819650" cy="6572250"/>
          </a:xfrm>
          <a:prstGeom prst="rect">
            <a:avLst/>
          </a:prstGeom>
          <a:noFill/>
          <a:ln w="9525">
            <a:noFill/>
            <a:miter lim="800000"/>
            <a:headEnd/>
            <a:tailEnd/>
          </a:ln>
        </p:spPr>
      </p:pic>
      <p:sp>
        <p:nvSpPr>
          <p:cNvPr id="7" name="6 CuadroTexto"/>
          <p:cNvSpPr txBox="1"/>
          <p:nvPr/>
        </p:nvSpPr>
        <p:spPr>
          <a:xfrm>
            <a:off x="0" y="3441774"/>
            <a:ext cx="4499992" cy="923330"/>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just"/>
            <a:r>
              <a:rPr lang="es-MX" b="1" dirty="0" smtClean="0">
                <a:solidFill>
                  <a:srgbClr val="00A800"/>
                </a:solidFill>
              </a:rPr>
              <a:t>Niveles de energía rotacional pura de algunas moléculas lineales detectadas en el ISM (Avery 1980)</a:t>
            </a:r>
            <a:endParaRPr lang="es-MX" b="1" dirty="0">
              <a:solidFill>
                <a:srgbClr val="00A800"/>
              </a:solidFill>
            </a:endParaRPr>
          </a:p>
        </p:txBody>
      </p:sp>
      <p:sp>
        <p:nvSpPr>
          <p:cNvPr id="8" name="7 Flecha abajo"/>
          <p:cNvSpPr/>
          <p:nvPr/>
        </p:nvSpPr>
        <p:spPr>
          <a:xfrm>
            <a:off x="1403648" y="4221088"/>
            <a:ext cx="357190" cy="285752"/>
          </a:xfrm>
          <a:prstGeom prst="down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es-MX" dirty="0"/>
          </a:p>
        </p:txBody>
      </p:sp>
      <p:sp>
        <p:nvSpPr>
          <p:cNvPr id="9" name="8 CuadroTexto"/>
          <p:cNvSpPr txBox="1"/>
          <p:nvPr/>
        </p:nvSpPr>
        <p:spPr>
          <a:xfrm>
            <a:off x="0" y="4480371"/>
            <a:ext cx="4499992" cy="2446824"/>
          </a:xfrm>
          <a:prstGeom prst="rect">
            <a:avLst/>
          </a:prstGeom>
          <a:noFill/>
        </p:spPr>
        <p:txBody>
          <a:bodyPr wrap="square" rtlCol="0">
            <a:spAutoFit/>
          </a:bodyPr>
          <a:lstStyle/>
          <a:p>
            <a:pPr algn="just"/>
            <a:r>
              <a:rPr lang="es-MX" sz="1600" b="1" dirty="0" smtClean="0">
                <a:solidFill>
                  <a:schemeClr val="accent1">
                    <a:lumMod val="50000"/>
                  </a:schemeClr>
                </a:solidFill>
              </a:rPr>
              <a:t>Notar que a medida que aumenta el tamaño de la molécula la separación de energía entre los niveles es menor.</a:t>
            </a:r>
            <a:endParaRPr lang="es-MX" sz="900" b="1" dirty="0" smtClean="0">
              <a:solidFill>
                <a:schemeClr val="accent1">
                  <a:lumMod val="50000"/>
                </a:schemeClr>
              </a:solidFill>
            </a:endParaRPr>
          </a:p>
          <a:p>
            <a:pPr algn="just"/>
            <a:endParaRPr lang="es-MX" sz="900" b="1" dirty="0" smtClean="0">
              <a:solidFill>
                <a:schemeClr val="accent1">
                  <a:lumMod val="50000"/>
                </a:schemeClr>
              </a:solidFill>
            </a:endParaRPr>
          </a:p>
          <a:p>
            <a:pPr algn="just"/>
            <a:r>
              <a:rPr lang="es-MX" sz="1600" b="1" dirty="0" smtClean="0">
                <a:solidFill>
                  <a:schemeClr val="accent1">
                    <a:lumMod val="50000"/>
                  </a:schemeClr>
                </a:solidFill>
              </a:rPr>
              <a:t>Esto es debido a que la constante B se hace cada vez más pequeña debido al aumento del momento de inercia</a:t>
            </a:r>
          </a:p>
          <a:p>
            <a:pPr algn="just"/>
            <a:r>
              <a:rPr lang="es-MX" sz="1600" b="1" dirty="0" smtClean="0">
                <a:solidFill>
                  <a:schemeClr val="accent1">
                    <a:lumMod val="50000"/>
                  </a:schemeClr>
                </a:solidFill>
              </a:rPr>
              <a:t>Ej:      </a:t>
            </a:r>
            <a:r>
              <a:rPr lang="es-MX" sz="1600" b="1" dirty="0" smtClean="0">
                <a:solidFill>
                  <a:srgbClr val="009E00"/>
                </a:solidFill>
              </a:rPr>
              <a:t>B</a:t>
            </a:r>
            <a:r>
              <a:rPr lang="es-MX" sz="1600" b="1" baseline="-25000" dirty="0" smtClean="0">
                <a:solidFill>
                  <a:srgbClr val="009E00"/>
                </a:solidFill>
              </a:rPr>
              <a:t>CO</a:t>
            </a:r>
            <a:r>
              <a:rPr lang="es-MX" sz="1600" b="1" dirty="0" smtClean="0">
                <a:solidFill>
                  <a:srgbClr val="009E00"/>
                </a:solidFill>
              </a:rPr>
              <a:t>=5.764 x 10</a:t>
            </a:r>
            <a:r>
              <a:rPr lang="es-MX" sz="1600" b="1" baseline="30000" dirty="0" smtClean="0">
                <a:solidFill>
                  <a:srgbClr val="009E00"/>
                </a:solidFill>
              </a:rPr>
              <a:t>10</a:t>
            </a:r>
            <a:r>
              <a:rPr lang="es-MX" sz="1600" b="1" dirty="0" smtClean="0">
                <a:solidFill>
                  <a:srgbClr val="009E00"/>
                </a:solidFill>
              </a:rPr>
              <a:t> Hz </a:t>
            </a:r>
          </a:p>
          <a:p>
            <a:pPr lvl="1" algn="just"/>
            <a:r>
              <a:rPr lang="es-MX" sz="1600" b="1" dirty="0" smtClean="0">
                <a:solidFill>
                  <a:srgbClr val="009E00"/>
                </a:solidFill>
              </a:rPr>
              <a:t>B</a:t>
            </a:r>
            <a:r>
              <a:rPr lang="es-MX" sz="1600" b="1" baseline="-25000" dirty="0" smtClean="0">
                <a:solidFill>
                  <a:srgbClr val="009E00"/>
                </a:solidFill>
              </a:rPr>
              <a:t>HCN</a:t>
            </a:r>
            <a:r>
              <a:rPr lang="es-MX" sz="1600" b="1" dirty="0" smtClean="0">
                <a:solidFill>
                  <a:srgbClr val="009E00"/>
                </a:solidFill>
              </a:rPr>
              <a:t>=4.431 x x 10</a:t>
            </a:r>
            <a:r>
              <a:rPr lang="es-MX" sz="1600" b="1" baseline="30000" dirty="0" smtClean="0">
                <a:solidFill>
                  <a:srgbClr val="009E00"/>
                </a:solidFill>
              </a:rPr>
              <a:t>10</a:t>
            </a:r>
            <a:r>
              <a:rPr lang="es-MX" sz="1600" b="1" dirty="0" smtClean="0">
                <a:solidFill>
                  <a:srgbClr val="009E00"/>
                </a:solidFill>
              </a:rPr>
              <a:t> Hz </a:t>
            </a:r>
          </a:p>
          <a:p>
            <a:pPr algn="just"/>
            <a:endParaRPr lang="es-MX" sz="1600" b="1" dirty="0" smtClean="0">
              <a:solidFill>
                <a:schemeClr val="accent1">
                  <a:lumMod val="50000"/>
                </a:schemeClr>
              </a:solidFill>
            </a:endParaRPr>
          </a:p>
        </p:txBody>
      </p:sp>
      <p:graphicFrame>
        <p:nvGraphicFramePr>
          <p:cNvPr id="45057" name="Object 1"/>
          <p:cNvGraphicFramePr>
            <a:graphicFrameLocks noChangeAspect="1"/>
          </p:cNvGraphicFramePr>
          <p:nvPr/>
        </p:nvGraphicFramePr>
        <p:xfrm>
          <a:off x="214282" y="71414"/>
          <a:ext cx="2078037" cy="342900"/>
        </p:xfrm>
        <a:graphic>
          <a:graphicData uri="http://schemas.openxmlformats.org/presentationml/2006/ole">
            <mc:AlternateContent xmlns:mc="http://schemas.openxmlformats.org/markup-compatibility/2006">
              <mc:Choice xmlns:v="urn:schemas-microsoft-com:vml" Requires="v">
                <p:oleObj spid="_x0000_s45297" name="Ecuación" r:id="rId4" imgW="1231560" imgH="203040" progId="Equation.3">
                  <p:embed/>
                </p:oleObj>
              </mc:Choice>
              <mc:Fallback>
                <p:oleObj name="Ecuación" r:id="rId4" imgW="1231560" imgH="203040" progId="Equation.3">
                  <p:embed/>
                  <p:pic>
                    <p:nvPicPr>
                      <p:cNvPr id="0" name="Picture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4282" y="71414"/>
                        <a:ext cx="2078037" cy="342900"/>
                      </a:xfrm>
                      <a:prstGeom prst="rect">
                        <a:avLst/>
                      </a:prstGeom>
                      <a:noFill/>
                      <a:ln w="9525">
                        <a:solidFill>
                          <a:srgbClr val="80000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 name="9 CuadroTexto"/>
          <p:cNvSpPr txBox="1"/>
          <p:nvPr/>
        </p:nvSpPr>
        <p:spPr>
          <a:xfrm>
            <a:off x="0" y="1988840"/>
            <a:ext cx="4499992" cy="830997"/>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s-MX" sz="1600" b="1" dirty="0" smtClean="0">
                <a:solidFill>
                  <a:srgbClr val="C00000"/>
                </a:solidFill>
              </a:rPr>
              <a:t>Diferencia de frecuencia entre 2 transiciones consecutivas = 2B </a:t>
            </a:r>
            <a:r>
              <a:rPr lang="es-MX" sz="1600" b="1" dirty="0" smtClean="0">
                <a:solidFill>
                  <a:srgbClr val="C00000"/>
                </a:solidFill>
                <a:sym typeface="Wingdings" pitchFamily="2" charset="2"/>
              </a:rPr>
              <a:t> ESTAN IGUALMENTE ESPACIADAS ENTRE SI</a:t>
            </a:r>
            <a:endParaRPr lang="es-MX" sz="1600" b="1" dirty="0">
              <a:solidFill>
                <a:srgbClr val="C00000"/>
              </a:solidFill>
            </a:endParaRPr>
          </a:p>
        </p:txBody>
      </p:sp>
      <p:sp>
        <p:nvSpPr>
          <p:cNvPr id="11" name="10 CuadroTexto"/>
          <p:cNvSpPr txBox="1"/>
          <p:nvPr/>
        </p:nvSpPr>
        <p:spPr>
          <a:xfrm>
            <a:off x="214282" y="404664"/>
            <a:ext cx="3857652" cy="369332"/>
          </a:xfrm>
          <a:prstGeom prst="rect">
            <a:avLst/>
          </a:prstGeom>
          <a:noFill/>
        </p:spPr>
        <p:txBody>
          <a:bodyPr wrap="square" rtlCol="0">
            <a:spAutoFit/>
          </a:bodyPr>
          <a:lstStyle/>
          <a:p>
            <a:r>
              <a:rPr lang="es-MX" b="1" dirty="0" smtClean="0">
                <a:solidFill>
                  <a:srgbClr val="C00000"/>
                </a:solidFill>
              </a:rPr>
              <a:t>Ej. CO: B=5.764 x 10</a:t>
            </a:r>
            <a:r>
              <a:rPr lang="es-MX" b="1" baseline="30000" dirty="0" smtClean="0">
                <a:solidFill>
                  <a:srgbClr val="C00000"/>
                </a:solidFill>
              </a:rPr>
              <a:t>10</a:t>
            </a:r>
            <a:r>
              <a:rPr lang="es-MX" b="1" dirty="0" smtClean="0">
                <a:solidFill>
                  <a:srgbClr val="C00000"/>
                </a:solidFill>
              </a:rPr>
              <a:t> Hz </a:t>
            </a:r>
            <a:endParaRPr lang="es-MX" b="1" dirty="0">
              <a:solidFill>
                <a:srgbClr val="C00000"/>
              </a:solidFill>
            </a:endParaRPr>
          </a:p>
        </p:txBody>
      </p:sp>
      <p:graphicFrame>
        <p:nvGraphicFramePr>
          <p:cNvPr id="45058" name="Object 2"/>
          <p:cNvGraphicFramePr>
            <a:graphicFrameLocks noChangeAspect="1"/>
          </p:cNvGraphicFramePr>
          <p:nvPr/>
        </p:nvGraphicFramePr>
        <p:xfrm>
          <a:off x="214313" y="764704"/>
          <a:ext cx="3643312" cy="1079500"/>
        </p:xfrm>
        <a:graphic>
          <a:graphicData uri="http://schemas.openxmlformats.org/presentationml/2006/ole">
            <mc:AlternateContent xmlns:mc="http://schemas.openxmlformats.org/markup-compatibility/2006">
              <mc:Choice xmlns:v="urn:schemas-microsoft-com:vml" Requires="v">
                <p:oleObj spid="_x0000_s45298" name="Ecuación" r:id="rId6" imgW="2641320" imgH="863280" progId="Equation.3">
                  <p:embed/>
                </p:oleObj>
              </mc:Choice>
              <mc:Fallback>
                <p:oleObj name="Ecuación" r:id="rId6" imgW="2641320" imgH="863280" progId="Equation.3">
                  <p:embed/>
                  <p:pic>
                    <p:nvPicPr>
                      <p:cNvPr id="0"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4313" y="764704"/>
                        <a:ext cx="3643312" cy="1079500"/>
                      </a:xfrm>
                      <a:prstGeom prst="rect">
                        <a:avLst/>
                      </a:prstGeom>
                      <a:noFill/>
                      <a:ln w="9525">
                        <a:solidFill>
                          <a:srgbClr val="80000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5059" name="Object 3"/>
          <p:cNvGraphicFramePr>
            <a:graphicFrameLocks noChangeAspect="1"/>
          </p:cNvGraphicFramePr>
          <p:nvPr/>
        </p:nvGraphicFramePr>
        <p:xfrm>
          <a:off x="214282" y="2971972"/>
          <a:ext cx="3929090" cy="385590"/>
        </p:xfrm>
        <a:graphic>
          <a:graphicData uri="http://schemas.openxmlformats.org/presentationml/2006/ole">
            <mc:AlternateContent xmlns:mc="http://schemas.openxmlformats.org/markup-compatibility/2006">
              <mc:Choice xmlns:v="urn:schemas-microsoft-com:vml" Requires="v">
                <p:oleObj spid="_x0000_s45299" name="Ecuación" r:id="rId8" imgW="2565360" imgH="203040" progId="Equation.3">
                  <p:embed/>
                </p:oleObj>
              </mc:Choice>
              <mc:Fallback>
                <p:oleObj name="Ecuación" r:id="rId8" imgW="2565360" imgH="203040" progId="Equation.3">
                  <p:embed/>
                  <p:pic>
                    <p:nvPicPr>
                      <p:cNvPr id="0" name="Picture 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14282" y="2971972"/>
                        <a:ext cx="3929090" cy="385590"/>
                      </a:xfrm>
                      <a:prstGeom prst="rect">
                        <a:avLst/>
                      </a:prstGeom>
                      <a:noFill/>
                      <a:ln w="9525">
                        <a:solidFill>
                          <a:srgbClr val="80000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13" name="12 Conector recto de flecha"/>
          <p:cNvCxnSpPr/>
          <p:nvPr/>
        </p:nvCxnSpPr>
        <p:spPr>
          <a:xfrm rot="5400000">
            <a:off x="5186735" y="5990745"/>
            <a:ext cx="786612" cy="794"/>
          </a:xfrm>
          <a:prstGeom prst="straightConnector1">
            <a:avLst/>
          </a:prstGeom>
          <a:ln w="25400">
            <a:solidFill>
              <a:srgbClr val="009E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4" name="13 CuadroTexto"/>
          <p:cNvSpPr txBox="1"/>
          <p:nvPr/>
        </p:nvSpPr>
        <p:spPr>
          <a:xfrm>
            <a:off x="5509000" y="5883588"/>
            <a:ext cx="642942" cy="307777"/>
          </a:xfrm>
          <a:prstGeom prst="rect">
            <a:avLst/>
          </a:prstGeom>
          <a:noFill/>
        </p:spPr>
        <p:txBody>
          <a:bodyPr wrap="square" rtlCol="0">
            <a:spAutoFit/>
          </a:bodyPr>
          <a:lstStyle/>
          <a:p>
            <a:r>
              <a:rPr lang="es-MX" sz="1400" b="1" dirty="0" smtClean="0">
                <a:solidFill>
                  <a:srgbClr val="009E00"/>
                </a:solidFill>
              </a:rPr>
              <a:t>2B</a:t>
            </a:r>
            <a:r>
              <a:rPr lang="es-MX" sz="1400" b="1" baseline="-25000" dirty="0" smtClean="0">
                <a:solidFill>
                  <a:srgbClr val="009E00"/>
                </a:solidFill>
              </a:rPr>
              <a:t>CO</a:t>
            </a:r>
            <a:endParaRPr lang="es-MX" sz="1400" b="1" baseline="-25000" dirty="0">
              <a:solidFill>
                <a:srgbClr val="009E00"/>
              </a:solidFill>
            </a:endParaRPr>
          </a:p>
        </p:txBody>
      </p:sp>
      <p:cxnSp>
        <p:nvCxnSpPr>
          <p:cNvPr id="18" name="17 Conector recto de flecha"/>
          <p:cNvCxnSpPr/>
          <p:nvPr/>
        </p:nvCxnSpPr>
        <p:spPr>
          <a:xfrm rot="5400000">
            <a:off x="4901380" y="4919572"/>
            <a:ext cx="1500992" cy="1588"/>
          </a:xfrm>
          <a:prstGeom prst="straightConnector1">
            <a:avLst/>
          </a:prstGeom>
          <a:ln w="25400">
            <a:solidFill>
              <a:srgbClr val="009E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0" name="19 CuadroTexto"/>
          <p:cNvSpPr txBox="1"/>
          <p:nvPr/>
        </p:nvSpPr>
        <p:spPr>
          <a:xfrm>
            <a:off x="5580438" y="4954894"/>
            <a:ext cx="642942" cy="307777"/>
          </a:xfrm>
          <a:prstGeom prst="rect">
            <a:avLst/>
          </a:prstGeom>
          <a:noFill/>
        </p:spPr>
        <p:txBody>
          <a:bodyPr wrap="square" rtlCol="0">
            <a:spAutoFit/>
          </a:bodyPr>
          <a:lstStyle/>
          <a:p>
            <a:r>
              <a:rPr lang="es-MX" sz="1400" b="1" dirty="0" smtClean="0">
                <a:solidFill>
                  <a:srgbClr val="009E00"/>
                </a:solidFill>
              </a:rPr>
              <a:t>2B</a:t>
            </a:r>
            <a:r>
              <a:rPr lang="es-MX" sz="1400" b="1" baseline="-25000" dirty="0" smtClean="0">
                <a:solidFill>
                  <a:srgbClr val="009E00"/>
                </a:solidFill>
              </a:rPr>
              <a:t>CO</a:t>
            </a:r>
            <a:endParaRPr lang="es-MX" sz="1400" b="1" baseline="-25000" dirty="0">
              <a:solidFill>
                <a:srgbClr val="009E00"/>
              </a:solidFill>
            </a:endParaRPr>
          </a:p>
        </p:txBody>
      </p:sp>
      <p:cxnSp>
        <p:nvCxnSpPr>
          <p:cNvPr id="21" name="20 Conector recto de flecha"/>
          <p:cNvCxnSpPr/>
          <p:nvPr/>
        </p:nvCxnSpPr>
        <p:spPr>
          <a:xfrm rot="5400000">
            <a:off x="4614834" y="3133622"/>
            <a:ext cx="2215372" cy="1588"/>
          </a:xfrm>
          <a:prstGeom prst="straightConnector1">
            <a:avLst/>
          </a:prstGeom>
          <a:ln w="25400">
            <a:solidFill>
              <a:srgbClr val="009E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3" name="22 CuadroTexto"/>
          <p:cNvSpPr txBox="1"/>
          <p:nvPr/>
        </p:nvSpPr>
        <p:spPr>
          <a:xfrm>
            <a:off x="5651876" y="3383258"/>
            <a:ext cx="642942" cy="307777"/>
          </a:xfrm>
          <a:prstGeom prst="rect">
            <a:avLst/>
          </a:prstGeom>
          <a:noFill/>
        </p:spPr>
        <p:txBody>
          <a:bodyPr wrap="square" rtlCol="0">
            <a:spAutoFit/>
          </a:bodyPr>
          <a:lstStyle/>
          <a:p>
            <a:r>
              <a:rPr lang="es-MX" sz="1400" b="1" dirty="0" smtClean="0">
                <a:solidFill>
                  <a:srgbClr val="009E00"/>
                </a:solidFill>
              </a:rPr>
              <a:t>2B</a:t>
            </a:r>
            <a:r>
              <a:rPr lang="es-MX" sz="1400" b="1" baseline="-25000" dirty="0" smtClean="0">
                <a:solidFill>
                  <a:srgbClr val="009E00"/>
                </a:solidFill>
              </a:rPr>
              <a:t>CO</a:t>
            </a:r>
            <a:endParaRPr lang="es-MX" sz="1400" b="1" baseline="-25000" dirty="0">
              <a:solidFill>
                <a:srgbClr val="009E00"/>
              </a:solidFill>
            </a:endParaRPr>
          </a:p>
        </p:txBody>
      </p:sp>
      <p:cxnSp>
        <p:nvCxnSpPr>
          <p:cNvPr id="24" name="23 Conector recto de flecha"/>
          <p:cNvCxnSpPr/>
          <p:nvPr/>
        </p:nvCxnSpPr>
        <p:spPr>
          <a:xfrm rot="5400000">
            <a:off x="5937231" y="6098299"/>
            <a:ext cx="572298" cy="1588"/>
          </a:xfrm>
          <a:prstGeom prst="straightConnector1">
            <a:avLst/>
          </a:prstGeom>
          <a:ln w="254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6" name="25 CuadroTexto"/>
          <p:cNvSpPr txBox="1"/>
          <p:nvPr/>
        </p:nvSpPr>
        <p:spPr>
          <a:xfrm>
            <a:off x="6151942" y="5955026"/>
            <a:ext cx="642942" cy="307777"/>
          </a:xfrm>
          <a:prstGeom prst="rect">
            <a:avLst/>
          </a:prstGeom>
          <a:noFill/>
        </p:spPr>
        <p:txBody>
          <a:bodyPr wrap="square" rtlCol="0">
            <a:spAutoFit/>
          </a:bodyPr>
          <a:lstStyle/>
          <a:p>
            <a:r>
              <a:rPr lang="es-MX" sz="1400" b="1" dirty="0" smtClean="0">
                <a:solidFill>
                  <a:srgbClr val="C00000"/>
                </a:solidFill>
              </a:rPr>
              <a:t>2B</a:t>
            </a:r>
            <a:r>
              <a:rPr lang="es-MX" sz="1400" b="1" baseline="-25000" dirty="0" smtClean="0">
                <a:solidFill>
                  <a:srgbClr val="C00000"/>
                </a:solidFill>
              </a:rPr>
              <a:t>HCN</a:t>
            </a:r>
            <a:endParaRPr lang="es-MX" sz="1400" b="1" baseline="-25000" dirty="0">
              <a:solidFill>
                <a:srgbClr val="C00000"/>
              </a:solidFill>
            </a:endParaRPr>
          </a:p>
        </p:txBody>
      </p:sp>
      <p:cxnSp>
        <p:nvCxnSpPr>
          <p:cNvPr id="27" name="26 Conector recto de flecha"/>
          <p:cNvCxnSpPr/>
          <p:nvPr/>
        </p:nvCxnSpPr>
        <p:spPr>
          <a:xfrm rot="5400000">
            <a:off x="5687595" y="5276365"/>
            <a:ext cx="1214446" cy="1588"/>
          </a:xfrm>
          <a:prstGeom prst="straightConnector1">
            <a:avLst/>
          </a:prstGeom>
          <a:ln w="254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9" name="28 CuadroTexto"/>
          <p:cNvSpPr txBox="1"/>
          <p:nvPr/>
        </p:nvSpPr>
        <p:spPr>
          <a:xfrm>
            <a:off x="6223380" y="5169208"/>
            <a:ext cx="642942" cy="307777"/>
          </a:xfrm>
          <a:prstGeom prst="rect">
            <a:avLst/>
          </a:prstGeom>
          <a:noFill/>
        </p:spPr>
        <p:txBody>
          <a:bodyPr wrap="square" rtlCol="0">
            <a:spAutoFit/>
          </a:bodyPr>
          <a:lstStyle/>
          <a:p>
            <a:r>
              <a:rPr lang="es-MX" sz="1400" b="1" dirty="0" smtClean="0">
                <a:solidFill>
                  <a:srgbClr val="C00000"/>
                </a:solidFill>
              </a:rPr>
              <a:t>2B</a:t>
            </a:r>
            <a:r>
              <a:rPr lang="es-MX" sz="1400" b="1" baseline="-25000" dirty="0" smtClean="0">
                <a:solidFill>
                  <a:srgbClr val="C00000"/>
                </a:solidFill>
              </a:rPr>
              <a:t>HCN</a:t>
            </a:r>
            <a:endParaRPr lang="es-MX" sz="1400" b="1" baseline="-25000" dirty="0">
              <a:solidFill>
                <a:srgbClr val="C00000"/>
              </a:solidFill>
            </a:endParaRPr>
          </a:p>
        </p:txBody>
      </p:sp>
      <p:cxnSp>
        <p:nvCxnSpPr>
          <p:cNvPr id="32" name="31 Conector recto de flecha"/>
          <p:cNvCxnSpPr/>
          <p:nvPr/>
        </p:nvCxnSpPr>
        <p:spPr>
          <a:xfrm rot="5400000">
            <a:off x="5295480" y="3883324"/>
            <a:ext cx="1713718" cy="794"/>
          </a:xfrm>
          <a:prstGeom prst="straightConnector1">
            <a:avLst/>
          </a:prstGeom>
          <a:ln w="254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5" name="34 CuadroTexto"/>
          <p:cNvSpPr txBox="1"/>
          <p:nvPr/>
        </p:nvSpPr>
        <p:spPr>
          <a:xfrm>
            <a:off x="6080504" y="3883324"/>
            <a:ext cx="642942" cy="307777"/>
          </a:xfrm>
          <a:prstGeom prst="rect">
            <a:avLst/>
          </a:prstGeom>
          <a:noFill/>
        </p:spPr>
        <p:txBody>
          <a:bodyPr wrap="square" rtlCol="0">
            <a:spAutoFit/>
          </a:bodyPr>
          <a:lstStyle/>
          <a:p>
            <a:r>
              <a:rPr lang="es-MX" sz="1400" b="1" dirty="0" smtClean="0">
                <a:solidFill>
                  <a:srgbClr val="C00000"/>
                </a:solidFill>
              </a:rPr>
              <a:t>2B</a:t>
            </a:r>
            <a:r>
              <a:rPr lang="es-MX" sz="1400" b="1" baseline="-25000" dirty="0" smtClean="0">
                <a:solidFill>
                  <a:srgbClr val="C00000"/>
                </a:solidFill>
              </a:rPr>
              <a:t>HCN</a:t>
            </a:r>
            <a:endParaRPr lang="es-MX" sz="1400" b="1" baseline="-25000" dirty="0">
              <a:solidFill>
                <a:srgbClr val="C00000"/>
              </a:solidFill>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20 Rectángulo"/>
          <p:cNvSpPr/>
          <p:nvPr/>
        </p:nvSpPr>
        <p:spPr>
          <a:xfrm>
            <a:off x="214282" y="4786322"/>
            <a:ext cx="5214974" cy="571504"/>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s-MX" dirty="0"/>
          </a:p>
        </p:txBody>
      </p:sp>
      <p:sp>
        <p:nvSpPr>
          <p:cNvPr id="4" name="3 CuadroTexto"/>
          <p:cNvSpPr txBox="1"/>
          <p:nvPr/>
        </p:nvSpPr>
        <p:spPr>
          <a:xfrm>
            <a:off x="0" y="-24"/>
            <a:ext cx="8929718" cy="584775"/>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r>
              <a:rPr lang="es-MX" sz="1600" b="1" dirty="0" smtClean="0">
                <a:solidFill>
                  <a:schemeClr val="accent1">
                    <a:lumMod val="50000"/>
                  </a:schemeClr>
                </a:solidFill>
              </a:rPr>
              <a:t>Transiciones  rotacionales radiativas permitidas ocurrirán </a:t>
            </a:r>
            <a:r>
              <a:rPr lang="es-MX" sz="1600" b="1" dirty="0" smtClean="0">
                <a:solidFill>
                  <a:srgbClr val="C00000"/>
                </a:solidFill>
              </a:rPr>
              <a:t>SOLO</a:t>
            </a:r>
            <a:r>
              <a:rPr lang="es-MX" sz="1600" b="1" dirty="0" smtClean="0">
                <a:solidFill>
                  <a:schemeClr val="accent1">
                    <a:lumMod val="50000"/>
                  </a:schemeClr>
                </a:solidFill>
              </a:rPr>
              <a:t> si la molécula posee un momento dipolar permanente, </a:t>
            </a:r>
            <a:r>
              <a:rPr lang="es-MX" sz="1600" b="1" dirty="0" smtClean="0">
                <a:solidFill>
                  <a:srgbClr val="FF0000"/>
                </a:solidFill>
                <a:sym typeface="Symbol"/>
              </a:rPr>
              <a:t>  0</a:t>
            </a:r>
            <a:r>
              <a:rPr lang="es-MX" sz="1600" b="1" dirty="0" smtClean="0">
                <a:solidFill>
                  <a:srgbClr val="FF0000"/>
                </a:solidFill>
              </a:rPr>
              <a:t> </a:t>
            </a:r>
            <a:r>
              <a:rPr lang="es-MX" sz="1600" b="1" dirty="0" smtClean="0">
                <a:solidFill>
                  <a:schemeClr val="accent1">
                    <a:lumMod val="50000"/>
                  </a:schemeClr>
                </a:solidFill>
              </a:rPr>
              <a:t>(Ver curso de RADIACION).</a:t>
            </a:r>
            <a:r>
              <a:rPr lang="es-MX" sz="1600" b="1" baseline="-25000" dirty="0" smtClean="0">
                <a:solidFill>
                  <a:schemeClr val="accent1">
                    <a:lumMod val="50000"/>
                  </a:schemeClr>
                </a:solidFill>
              </a:rPr>
              <a:t> </a:t>
            </a:r>
          </a:p>
        </p:txBody>
      </p:sp>
      <p:pic>
        <p:nvPicPr>
          <p:cNvPr id="5" name="Picture 2"/>
          <p:cNvPicPr>
            <a:picLocks noChangeAspect="1" noChangeArrowheads="1"/>
          </p:cNvPicPr>
          <p:nvPr/>
        </p:nvPicPr>
        <p:blipFill>
          <a:blip r:embed="rId3" cstate="print"/>
          <a:srcRect l="7411" t="7363" r="34090" b="12271"/>
          <a:stretch>
            <a:fillRect/>
          </a:stretch>
        </p:blipFill>
        <p:spPr bwMode="auto">
          <a:xfrm>
            <a:off x="5149027" y="357166"/>
            <a:ext cx="3874605" cy="3071834"/>
          </a:xfrm>
          <a:prstGeom prst="rect">
            <a:avLst/>
          </a:prstGeom>
          <a:noFill/>
          <a:ln w="25400">
            <a:solidFill>
              <a:srgbClr val="C00000"/>
            </a:solidFill>
            <a:miter lim="800000"/>
            <a:headEnd/>
            <a:tailEnd/>
          </a:ln>
        </p:spPr>
      </p:pic>
      <p:sp>
        <p:nvSpPr>
          <p:cNvPr id="6" name="5 CuadroTexto"/>
          <p:cNvSpPr txBox="1"/>
          <p:nvPr/>
        </p:nvSpPr>
        <p:spPr>
          <a:xfrm>
            <a:off x="214282" y="642918"/>
            <a:ext cx="4572032" cy="1323439"/>
          </a:xfrm>
          <a:prstGeom prst="rect">
            <a:avLst/>
          </a:prstGeom>
          <a:ln/>
        </p:spPr>
        <p:style>
          <a:lnRef idx="2">
            <a:schemeClr val="accent1"/>
          </a:lnRef>
          <a:fillRef idx="1">
            <a:schemeClr val="lt1"/>
          </a:fillRef>
          <a:effectRef idx="0">
            <a:schemeClr val="accent1"/>
          </a:effectRef>
          <a:fontRef idx="minor">
            <a:schemeClr val="dk1"/>
          </a:fontRef>
        </p:style>
        <p:txBody>
          <a:bodyPr wrap="square" rtlCol="0">
            <a:spAutoFit/>
          </a:bodyPr>
          <a:lstStyle/>
          <a:p>
            <a:pPr algn="just"/>
            <a:r>
              <a:rPr lang="es-MX" sz="1600" b="1" dirty="0" smtClean="0">
                <a:solidFill>
                  <a:srgbClr val="C00000"/>
                </a:solidFill>
              </a:rPr>
              <a:t>Moléculas HOMONUCLEARES biatómicas como el H</a:t>
            </a:r>
            <a:r>
              <a:rPr lang="es-MX" sz="1600" b="1" baseline="-25000" dirty="0" smtClean="0">
                <a:solidFill>
                  <a:srgbClr val="C00000"/>
                </a:solidFill>
              </a:rPr>
              <a:t>2</a:t>
            </a:r>
            <a:r>
              <a:rPr lang="es-MX" sz="1600" b="1" dirty="0" smtClean="0">
                <a:solidFill>
                  <a:srgbClr val="00A800"/>
                </a:solidFill>
              </a:rPr>
              <a:t>, C</a:t>
            </a:r>
            <a:r>
              <a:rPr lang="es-MX" sz="1600" b="1" baseline="-25000" dirty="0" smtClean="0">
                <a:solidFill>
                  <a:srgbClr val="00A800"/>
                </a:solidFill>
              </a:rPr>
              <a:t>2</a:t>
            </a:r>
            <a:r>
              <a:rPr lang="es-MX" sz="1600" b="1" dirty="0" smtClean="0">
                <a:solidFill>
                  <a:srgbClr val="00A800"/>
                </a:solidFill>
              </a:rPr>
              <a:t> o N</a:t>
            </a:r>
            <a:r>
              <a:rPr lang="es-MX" sz="1600" b="1" baseline="-25000" dirty="0" smtClean="0">
                <a:solidFill>
                  <a:srgbClr val="00A800"/>
                </a:solidFill>
              </a:rPr>
              <a:t>2</a:t>
            </a:r>
            <a:r>
              <a:rPr lang="es-MX" sz="1600" b="1" dirty="0" smtClean="0">
                <a:solidFill>
                  <a:srgbClr val="00A800"/>
                </a:solidFill>
              </a:rPr>
              <a:t>, donde el centro de carga y el centro de masas coinciden, </a:t>
            </a:r>
            <a:r>
              <a:rPr lang="es-MX" sz="1600" b="1" dirty="0" smtClean="0">
                <a:solidFill>
                  <a:srgbClr val="C00000"/>
                </a:solidFill>
              </a:rPr>
              <a:t>NO tienen momento dipolar permanente </a:t>
            </a:r>
            <a:r>
              <a:rPr lang="es-MX" sz="1600" b="1" dirty="0" smtClean="0">
                <a:solidFill>
                  <a:srgbClr val="00A800"/>
                </a:solidFill>
                <a:sym typeface="Wingdings" pitchFamily="2" charset="2"/>
              </a:rPr>
              <a:t> </a:t>
            </a:r>
            <a:r>
              <a:rPr lang="es-MX" sz="1600" b="1" dirty="0" smtClean="0">
                <a:solidFill>
                  <a:srgbClr val="C00000"/>
                </a:solidFill>
                <a:sym typeface="Wingdings" pitchFamily="2" charset="2"/>
              </a:rPr>
              <a:t>transiciones </a:t>
            </a:r>
            <a:r>
              <a:rPr lang="es-MX" sz="1600" b="1" dirty="0" smtClean="0">
                <a:solidFill>
                  <a:srgbClr val="C00000"/>
                </a:solidFill>
                <a:sym typeface="Symbol"/>
              </a:rPr>
              <a:t>J=1</a:t>
            </a:r>
            <a:r>
              <a:rPr lang="es-MX" sz="1600" b="1" dirty="0" smtClean="0">
                <a:solidFill>
                  <a:srgbClr val="00A800"/>
                </a:solidFill>
                <a:sym typeface="Symbol"/>
              </a:rPr>
              <a:t> son estrictamente prohibidas y</a:t>
            </a:r>
            <a:r>
              <a:rPr lang="es-MX" sz="1600" b="1" dirty="0" smtClean="0">
                <a:solidFill>
                  <a:srgbClr val="C00000"/>
                </a:solidFill>
                <a:sym typeface="Symbol"/>
              </a:rPr>
              <a:t> no se producen el ISM</a:t>
            </a:r>
            <a:endParaRPr lang="es-MX" sz="1600" b="1" dirty="0">
              <a:solidFill>
                <a:srgbClr val="C00000"/>
              </a:solidFill>
            </a:endParaRPr>
          </a:p>
        </p:txBody>
      </p:sp>
      <p:sp>
        <p:nvSpPr>
          <p:cNvPr id="8" name="7 CuadroTexto"/>
          <p:cNvSpPr txBox="1"/>
          <p:nvPr/>
        </p:nvSpPr>
        <p:spPr>
          <a:xfrm>
            <a:off x="214282" y="2000240"/>
            <a:ext cx="4572032" cy="1077218"/>
          </a:xfrm>
          <a:prstGeom prst="rect">
            <a:avLst/>
          </a:prstGeom>
          <a:ln/>
        </p:spPr>
        <p:style>
          <a:lnRef idx="1">
            <a:schemeClr val="accent3"/>
          </a:lnRef>
          <a:fillRef idx="2">
            <a:schemeClr val="accent3"/>
          </a:fillRef>
          <a:effectRef idx="1">
            <a:schemeClr val="accent3"/>
          </a:effectRef>
          <a:fontRef idx="minor">
            <a:schemeClr val="dk1"/>
          </a:fontRef>
        </p:style>
        <p:txBody>
          <a:bodyPr wrap="square" rtlCol="0">
            <a:spAutoFit/>
          </a:bodyPr>
          <a:lstStyle/>
          <a:p>
            <a:pPr algn="just"/>
            <a:r>
              <a:rPr lang="es-MX" sz="1600" b="1" dirty="0" smtClean="0">
                <a:solidFill>
                  <a:schemeClr val="tx2">
                    <a:lumMod val="50000"/>
                  </a:schemeClr>
                </a:solidFill>
              </a:rPr>
              <a:t>Esta es la razón por la que la </a:t>
            </a:r>
            <a:r>
              <a:rPr lang="es-MX" sz="1600" b="1" u="sng" dirty="0" smtClean="0">
                <a:solidFill>
                  <a:srgbClr val="C00000"/>
                </a:solidFill>
              </a:rPr>
              <a:t>molécula más abundante del ISM es indetectabl</a:t>
            </a:r>
            <a:r>
              <a:rPr lang="es-MX" sz="1600" b="1" dirty="0" smtClean="0">
                <a:solidFill>
                  <a:srgbClr val="C00000"/>
                </a:solidFill>
              </a:rPr>
              <a:t>e</a:t>
            </a:r>
            <a:r>
              <a:rPr lang="es-MX" sz="1600" b="1" dirty="0" smtClean="0">
                <a:solidFill>
                  <a:schemeClr val="tx2">
                    <a:lumMod val="50000"/>
                  </a:schemeClr>
                </a:solidFill>
              </a:rPr>
              <a:t> en el medio interestelar frío</a:t>
            </a:r>
            <a:r>
              <a:rPr lang="es-MX" sz="1600" b="1" dirty="0" smtClean="0">
                <a:solidFill>
                  <a:schemeClr val="tx2">
                    <a:lumMod val="50000"/>
                  </a:schemeClr>
                </a:solidFill>
                <a:sym typeface="Wingdings" pitchFamily="2" charset="2"/>
              </a:rPr>
              <a:t> no tiene transiciones rotacionales en el mm-submm</a:t>
            </a:r>
            <a:endParaRPr lang="es-MX" sz="1600" b="1" dirty="0">
              <a:solidFill>
                <a:schemeClr val="tx2">
                  <a:lumMod val="50000"/>
                </a:schemeClr>
              </a:solidFill>
            </a:endParaRPr>
          </a:p>
        </p:txBody>
      </p:sp>
      <p:sp>
        <p:nvSpPr>
          <p:cNvPr id="9" name="8 Flecha abajo"/>
          <p:cNvSpPr/>
          <p:nvPr/>
        </p:nvSpPr>
        <p:spPr>
          <a:xfrm>
            <a:off x="3143240" y="2928934"/>
            <a:ext cx="357190" cy="142876"/>
          </a:xfrm>
          <a:prstGeom prst="down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es-MX" dirty="0"/>
          </a:p>
        </p:txBody>
      </p:sp>
      <p:sp>
        <p:nvSpPr>
          <p:cNvPr id="10" name="9 CuadroTexto"/>
          <p:cNvSpPr txBox="1"/>
          <p:nvPr/>
        </p:nvSpPr>
        <p:spPr>
          <a:xfrm>
            <a:off x="142844" y="3143248"/>
            <a:ext cx="4857784" cy="1569660"/>
          </a:xfrm>
          <a:prstGeom prst="rect">
            <a:avLst/>
          </a:prstGeom>
          <a:ln/>
        </p:spPr>
        <p:style>
          <a:lnRef idx="2">
            <a:schemeClr val="accent3"/>
          </a:lnRef>
          <a:fillRef idx="1">
            <a:schemeClr val="lt1"/>
          </a:fillRef>
          <a:effectRef idx="0">
            <a:schemeClr val="accent3"/>
          </a:effectRef>
          <a:fontRef idx="minor">
            <a:schemeClr val="dk1"/>
          </a:fontRef>
        </p:style>
        <p:txBody>
          <a:bodyPr wrap="square" rtlCol="0">
            <a:spAutoFit/>
          </a:bodyPr>
          <a:lstStyle/>
          <a:p>
            <a:pPr algn="just"/>
            <a:r>
              <a:rPr lang="es-MX" sz="1600" b="1" dirty="0" smtClean="0">
                <a:solidFill>
                  <a:schemeClr val="tx2">
                    <a:lumMod val="50000"/>
                  </a:schemeClr>
                </a:solidFill>
              </a:rPr>
              <a:t>Las únicas </a:t>
            </a:r>
            <a:r>
              <a:rPr lang="es-MX" sz="1600" b="1" dirty="0" smtClean="0">
                <a:solidFill>
                  <a:srgbClr val="C00000"/>
                </a:solidFill>
              </a:rPr>
              <a:t>transiciones rotacionales  permitidas para el H</a:t>
            </a:r>
            <a:r>
              <a:rPr lang="es-MX" sz="1600" b="1" baseline="-25000" dirty="0" smtClean="0">
                <a:solidFill>
                  <a:srgbClr val="C00000"/>
                </a:solidFill>
              </a:rPr>
              <a:t>2</a:t>
            </a:r>
            <a:r>
              <a:rPr lang="es-MX" sz="1600" b="1" dirty="0" smtClean="0">
                <a:solidFill>
                  <a:schemeClr val="accent1">
                    <a:lumMod val="50000"/>
                  </a:schemeClr>
                </a:solidFill>
              </a:rPr>
              <a:t>serían las </a:t>
            </a:r>
            <a:r>
              <a:rPr lang="es-MX" sz="1600" b="1" u="sng" dirty="0" smtClean="0">
                <a:solidFill>
                  <a:srgbClr val="C00000"/>
                </a:solidFill>
              </a:rPr>
              <a:t>cuadripolares, </a:t>
            </a:r>
            <a:r>
              <a:rPr lang="es-MX" sz="1600" b="1" u="sng" dirty="0" smtClean="0">
                <a:solidFill>
                  <a:srgbClr val="00A800"/>
                </a:solidFill>
                <a:sym typeface="Symbol"/>
              </a:rPr>
              <a:t></a:t>
            </a:r>
            <a:r>
              <a:rPr lang="es-MX" sz="1600" b="1" u="sng" baseline="30000" dirty="0" smtClean="0">
                <a:solidFill>
                  <a:srgbClr val="00A800"/>
                </a:solidFill>
                <a:sym typeface="Symbol"/>
              </a:rPr>
              <a:t>2 </a:t>
            </a:r>
            <a:r>
              <a:rPr lang="es-MX" sz="1600" b="1" u="sng" dirty="0" smtClean="0">
                <a:solidFill>
                  <a:srgbClr val="00A800"/>
                </a:solidFill>
                <a:sym typeface="Symbol"/>
              </a:rPr>
              <a:t> 0</a:t>
            </a:r>
            <a:r>
              <a:rPr lang="es-MX" sz="1600" b="1" u="sng" dirty="0" smtClean="0">
                <a:solidFill>
                  <a:srgbClr val="C00000"/>
                </a:solidFill>
                <a:sym typeface="Symbol"/>
              </a:rPr>
              <a:t>,</a:t>
            </a:r>
            <a:r>
              <a:rPr lang="es-MX" sz="1600" b="1" dirty="0" smtClean="0">
                <a:solidFill>
                  <a:srgbClr val="00A800"/>
                </a:solidFill>
                <a:sym typeface="Wingdings" pitchFamily="2" charset="2"/>
              </a:rPr>
              <a:t> </a:t>
            </a:r>
            <a:r>
              <a:rPr lang="es-MX" sz="1600" b="1" dirty="0" smtClean="0">
                <a:solidFill>
                  <a:schemeClr val="accent1">
                    <a:lumMod val="50000"/>
                  </a:schemeClr>
                </a:solidFill>
                <a:sym typeface="Wingdings" pitchFamily="2" charset="2"/>
              </a:rPr>
              <a:t>mucho más débiles, y necesitan de energías de excitación mucho más altas (medio de  alta T &gt; 300K y densidad &gt;10</a:t>
            </a:r>
            <a:r>
              <a:rPr lang="es-MX" sz="1600" b="1" baseline="30000" dirty="0" smtClean="0">
                <a:solidFill>
                  <a:schemeClr val="accent1">
                    <a:lumMod val="50000"/>
                  </a:schemeClr>
                </a:solidFill>
                <a:sym typeface="Wingdings" pitchFamily="2" charset="2"/>
              </a:rPr>
              <a:t>3.5</a:t>
            </a:r>
            <a:r>
              <a:rPr lang="es-MX" sz="1600" b="1" dirty="0" smtClean="0">
                <a:solidFill>
                  <a:schemeClr val="accent1">
                    <a:lumMod val="50000"/>
                  </a:schemeClr>
                </a:solidFill>
                <a:sym typeface="Wingdings" pitchFamily="2" charset="2"/>
              </a:rPr>
              <a:t> cm</a:t>
            </a:r>
            <a:r>
              <a:rPr lang="es-MX" sz="1600" b="1" baseline="30000" dirty="0" smtClean="0">
                <a:solidFill>
                  <a:schemeClr val="accent1">
                    <a:lumMod val="50000"/>
                  </a:schemeClr>
                </a:solidFill>
                <a:sym typeface="Wingdings" pitchFamily="2" charset="2"/>
              </a:rPr>
              <a:t>-3</a:t>
            </a:r>
            <a:r>
              <a:rPr lang="es-MX" sz="1600" b="1" dirty="0" smtClean="0">
                <a:solidFill>
                  <a:schemeClr val="accent1">
                    <a:lumMod val="50000"/>
                  </a:schemeClr>
                </a:solidFill>
                <a:sym typeface="Wingdings" pitchFamily="2" charset="2"/>
              </a:rPr>
              <a:t>), no típicas en las MC sino de la interfaz entre la MC y el medio difuso  zona PDR.</a:t>
            </a:r>
            <a:endParaRPr lang="es-MX" sz="1600" b="1" dirty="0">
              <a:solidFill>
                <a:schemeClr val="accent1">
                  <a:lumMod val="50000"/>
                </a:schemeClr>
              </a:solidFill>
            </a:endParaRPr>
          </a:p>
        </p:txBody>
      </p:sp>
      <p:sp>
        <p:nvSpPr>
          <p:cNvPr id="12" name="11 CuadroTexto"/>
          <p:cNvSpPr txBox="1"/>
          <p:nvPr/>
        </p:nvSpPr>
        <p:spPr>
          <a:xfrm>
            <a:off x="285720" y="6047922"/>
            <a:ext cx="5000660" cy="738664"/>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just"/>
            <a:r>
              <a:rPr lang="es-MX" sz="1400" b="1" dirty="0" smtClean="0">
                <a:solidFill>
                  <a:schemeClr val="tx2">
                    <a:lumMod val="50000"/>
                  </a:schemeClr>
                </a:solidFill>
              </a:rPr>
              <a:t>Frecuencias de </a:t>
            </a:r>
            <a:r>
              <a:rPr lang="es-MX" sz="1400" b="1" dirty="0" smtClean="0">
                <a:solidFill>
                  <a:srgbClr val="FF0000"/>
                </a:solidFill>
              </a:rPr>
              <a:t>transiciones rotacionales puras del H</a:t>
            </a:r>
            <a:r>
              <a:rPr lang="es-MX" sz="1400" b="1" baseline="-25000" dirty="0" smtClean="0">
                <a:solidFill>
                  <a:srgbClr val="FF0000"/>
                </a:solidFill>
              </a:rPr>
              <a:t>2</a:t>
            </a:r>
            <a:r>
              <a:rPr lang="es-MX" sz="1400" b="1" dirty="0" smtClean="0">
                <a:solidFill>
                  <a:schemeClr val="tx2">
                    <a:lumMod val="50000"/>
                  </a:schemeClr>
                </a:solidFill>
                <a:sym typeface="Wingdings" pitchFamily="2" charset="2"/>
              </a:rPr>
              <a:t> </a:t>
            </a:r>
            <a:r>
              <a:rPr lang="es-MX" sz="1400" b="1" dirty="0" smtClean="0">
                <a:solidFill>
                  <a:srgbClr val="FF0000"/>
                </a:solidFill>
              </a:rPr>
              <a:t>mid-IR :</a:t>
            </a:r>
            <a:r>
              <a:rPr lang="es-MX" sz="1400" b="1" dirty="0" smtClean="0">
                <a:solidFill>
                  <a:schemeClr val="tx2">
                    <a:lumMod val="50000"/>
                  </a:schemeClr>
                </a:solidFill>
              </a:rPr>
              <a:t> j=2</a:t>
            </a:r>
            <a:r>
              <a:rPr lang="es-MX" sz="1400" b="1" dirty="0" smtClean="0">
                <a:solidFill>
                  <a:schemeClr val="tx2">
                    <a:lumMod val="50000"/>
                  </a:schemeClr>
                </a:solidFill>
                <a:sym typeface="Wingdings" pitchFamily="2" charset="2"/>
              </a:rPr>
              <a:t>0 </a:t>
            </a:r>
            <a:r>
              <a:rPr lang="es-MX" sz="1400" b="1" dirty="0" smtClean="0">
                <a:solidFill>
                  <a:schemeClr val="tx2">
                    <a:lumMod val="50000"/>
                  </a:schemeClr>
                </a:solidFill>
              </a:rPr>
              <a:t>a 28.2, j=3</a:t>
            </a:r>
            <a:r>
              <a:rPr lang="es-MX" sz="1400" b="1" dirty="0" smtClean="0">
                <a:solidFill>
                  <a:schemeClr val="tx2">
                    <a:lumMod val="50000"/>
                  </a:schemeClr>
                </a:solidFill>
                <a:sym typeface="Wingdings" pitchFamily="2" charset="2"/>
              </a:rPr>
              <a:t>1 </a:t>
            </a:r>
            <a:r>
              <a:rPr lang="es-MX" sz="1400" b="1" dirty="0" smtClean="0">
                <a:solidFill>
                  <a:schemeClr val="tx2">
                    <a:lumMod val="50000"/>
                  </a:schemeClr>
                </a:solidFill>
              </a:rPr>
              <a:t>a 17.0, j=4</a:t>
            </a:r>
            <a:r>
              <a:rPr lang="es-MX" sz="1400" b="1" dirty="0" smtClean="0">
                <a:solidFill>
                  <a:schemeClr val="tx2">
                    <a:lumMod val="50000"/>
                  </a:schemeClr>
                </a:solidFill>
                <a:sym typeface="Wingdings" pitchFamily="2" charset="2"/>
              </a:rPr>
              <a:t>2 a </a:t>
            </a:r>
            <a:r>
              <a:rPr lang="es-MX" sz="1400" b="1" dirty="0" smtClean="0">
                <a:solidFill>
                  <a:schemeClr val="tx2">
                    <a:lumMod val="50000"/>
                  </a:schemeClr>
                </a:solidFill>
              </a:rPr>
              <a:t>12.3, j=5</a:t>
            </a:r>
            <a:r>
              <a:rPr lang="es-MX" sz="1400" b="1" dirty="0" smtClean="0">
                <a:solidFill>
                  <a:schemeClr val="tx2">
                    <a:lumMod val="50000"/>
                  </a:schemeClr>
                </a:solidFill>
                <a:sym typeface="Wingdings" pitchFamily="2" charset="2"/>
              </a:rPr>
              <a:t>3 </a:t>
            </a:r>
            <a:r>
              <a:rPr lang="es-MX" sz="1400" b="1" dirty="0" smtClean="0">
                <a:solidFill>
                  <a:schemeClr val="tx2">
                    <a:lumMod val="50000"/>
                  </a:schemeClr>
                </a:solidFill>
              </a:rPr>
              <a:t>=9.66, j=6</a:t>
            </a:r>
            <a:r>
              <a:rPr lang="es-MX" sz="1400" b="1" dirty="0" smtClean="0">
                <a:solidFill>
                  <a:schemeClr val="tx2">
                    <a:lumMod val="50000"/>
                  </a:schemeClr>
                </a:solidFill>
                <a:sym typeface="Wingdings" pitchFamily="2" charset="2"/>
              </a:rPr>
              <a:t>4 </a:t>
            </a:r>
            <a:r>
              <a:rPr lang="es-MX" sz="1400" b="1" dirty="0" smtClean="0">
                <a:solidFill>
                  <a:schemeClr val="tx2">
                    <a:lumMod val="50000"/>
                  </a:schemeClr>
                </a:solidFill>
              </a:rPr>
              <a:t>=8.0, j=7</a:t>
            </a:r>
            <a:r>
              <a:rPr lang="es-MX" sz="1400" b="1" dirty="0" smtClean="0">
                <a:solidFill>
                  <a:schemeClr val="tx2">
                    <a:lumMod val="50000"/>
                  </a:schemeClr>
                </a:solidFill>
                <a:sym typeface="Wingdings" pitchFamily="2" charset="2"/>
              </a:rPr>
              <a:t>5 </a:t>
            </a:r>
            <a:r>
              <a:rPr lang="es-MX" sz="1400" b="1" dirty="0" smtClean="0">
                <a:solidFill>
                  <a:schemeClr val="tx2">
                    <a:lumMod val="50000"/>
                  </a:schemeClr>
                </a:solidFill>
              </a:rPr>
              <a:t>=6.91 j=8</a:t>
            </a:r>
            <a:r>
              <a:rPr lang="es-MX" sz="1400" b="1" dirty="0" smtClean="0">
                <a:solidFill>
                  <a:schemeClr val="tx2">
                    <a:lumMod val="50000"/>
                  </a:schemeClr>
                </a:solidFill>
                <a:sym typeface="Wingdings" pitchFamily="2" charset="2"/>
              </a:rPr>
              <a:t>6 a </a:t>
            </a:r>
            <a:r>
              <a:rPr lang="es-MX" sz="1400" b="1" dirty="0" smtClean="0">
                <a:solidFill>
                  <a:schemeClr val="tx2">
                    <a:lumMod val="50000"/>
                  </a:schemeClr>
                </a:solidFill>
              </a:rPr>
              <a:t>6.12 y j=9</a:t>
            </a:r>
            <a:r>
              <a:rPr lang="es-MX" sz="1400" b="1" dirty="0" smtClean="0">
                <a:solidFill>
                  <a:schemeClr val="tx2">
                    <a:lumMod val="50000"/>
                  </a:schemeClr>
                </a:solidFill>
                <a:sym typeface="Wingdings" pitchFamily="2" charset="2"/>
              </a:rPr>
              <a:t>7 a </a:t>
            </a:r>
            <a:r>
              <a:rPr lang="es-MX" sz="1400" b="1" dirty="0" smtClean="0">
                <a:solidFill>
                  <a:schemeClr val="tx2">
                    <a:lumMod val="50000"/>
                  </a:schemeClr>
                </a:solidFill>
              </a:rPr>
              <a:t>5.5 </a:t>
            </a:r>
            <a:r>
              <a:rPr lang="es-MX" sz="1400" b="1" dirty="0" smtClean="0">
                <a:solidFill>
                  <a:schemeClr val="tx2">
                    <a:lumMod val="50000"/>
                  </a:schemeClr>
                </a:solidFill>
                <a:sym typeface="Symbol"/>
              </a:rPr>
              <a:t>m. </a:t>
            </a:r>
            <a:endParaRPr lang="es-MX" sz="1400" b="1" dirty="0">
              <a:solidFill>
                <a:schemeClr val="tx2">
                  <a:lumMod val="50000"/>
                </a:schemeClr>
              </a:solidFill>
            </a:endParaRPr>
          </a:p>
        </p:txBody>
      </p:sp>
      <p:pic>
        <p:nvPicPr>
          <p:cNvPr id="13" name="Picture 4"/>
          <p:cNvPicPr>
            <a:picLocks noChangeAspect="1" noChangeArrowheads="1"/>
          </p:cNvPicPr>
          <p:nvPr/>
        </p:nvPicPr>
        <p:blipFill>
          <a:blip r:embed="rId4" cstate="print"/>
          <a:srcRect/>
          <a:stretch>
            <a:fillRect/>
          </a:stretch>
        </p:blipFill>
        <p:spPr bwMode="auto">
          <a:xfrm>
            <a:off x="5500694" y="3643314"/>
            <a:ext cx="3643306" cy="3176219"/>
          </a:xfrm>
          <a:prstGeom prst="rect">
            <a:avLst/>
          </a:prstGeom>
          <a:noFill/>
          <a:ln w="9525">
            <a:noFill/>
            <a:miter lim="800000"/>
            <a:headEnd/>
            <a:tailEnd/>
          </a:ln>
        </p:spPr>
      </p:pic>
      <p:sp>
        <p:nvSpPr>
          <p:cNvPr id="14" name="13 Flecha derecha"/>
          <p:cNvSpPr/>
          <p:nvPr/>
        </p:nvSpPr>
        <p:spPr>
          <a:xfrm>
            <a:off x="5429256" y="6224694"/>
            <a:ext cx="240031" cy="204702"/>
          </a:xfrm>
          <a:prstGeom prst="right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es-MX" dirty="0"/>
          </a:p>
        </p:txBody>
      </p:sp>
      <p:sp>
        <p:nvSpPr>
          <p:cNvPr id="15" name="14 CuadroTexto"/>
          <p:cNvSpPr txBox="1"/>
          <p:nvPr/>
        </p:nvSpPr>
        <p:spPr>
          <a:xfrm>
            <a:off x="6012160" y="4005064"/>
            <a:ext cx="1245248" cy="261610"/>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s-MX" sz="1100" b="1" dirty="0" smtClean="0"/>
              <a:t>Egami et al. 2006</a:t>
            </a:r>
            <a:endParaRPr lang="es-MX" sz="1100" b="1" dirty="0"/>
          </a:p>
        </p:txBody>
      </p:sp>
      <p:sp>
        <p:nvSpPr>
          <p:cNvPr id="16" name="15 CuadroTexto"/>
          <p:cNvSpPr txBox="1"/>
          <p:nvPr/>
        </p:nvSpPr>
        <p:spPr>
          <a:xfrm>
            <a:off x="214282" y="4773051"/>
            <a:ext cx="2428892" cy="584775"/>
          </a:xfrm>
          <a:prstGeom prst="rect">
            <a:avLst/>
          </a:prstGeom>
          <a:noFill/>
        </p:spPr>
        <p:txBody>
          <a:bodyPr wrap="square" rtlCol="0">
            <a:spAutoFit/>
          </a:bodyPr>
          <a:lstStyle/>
          <a:p>
            <a:pPr algn="just"/>
            <a:r>
              <a:rPr lang="es-MX" sz="1600" b="1" dirty="0" smtClean="0">
                <a:solidFill>
                  <a:srgbClr val="C00000"/>
                </a:solidFill>
              </a:rPr>
              <a:t>Si son tan débiles</a:t>
            </a:r>
            <a:r>
              <a:rPr lang="es-MX" sz="1600" b="1" dirty="0" smtClean="0">
                <a:solidFill>
                  <a:srgbClr val="C00000"/>
                </a:solidFill>
                <a:sym typeface="Wingdings" pitchFamily="2" charset="2"/>
              </a:rPr>
              <a:t> Como es que las vemos????</a:t>
            </a:r>
            <a:endParaRPr lang="es-MX" sz="1600" b="1" dirty="0">
              <a:solidFill>
                <a:srgbClr val="C00000"/>
              </a:solidFill>
            </a:endParaRPr>
          </a:p>
        </p:txBody>
      </p:sp>
      <p:sp>
        <p:nvSpPr>
          <p:cNvPr id="17" name="16 Flecha derecha"/>
          <p:cNvSpPr/>
          <p:nvPr/>
        </p:nvSpPr>
        <p:spPr>
          <a:xfrm>
            <a:off x="2571736" y="5000636"/>
            <a:ext cx="285752" cy="214314"/>
          </a:xfrm>
          <a:prstGeom prst="right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es-MX" dirty="0"/>
          </a:p>
        </p:txBody>
      </p:sp>
      <p:sp>
        <p:nvSpPr>
          <p:cNvPr id="18" name="17 CuadroTexto"/>
          <p:cNvSpPr txBox="1"/>
          <p:nvPr/>
        </p:nvSpPr>
        <p:spPr>
          <a:xfrm>
            <a:off x="3000364" y="4773051"/>
            <a:ext cx="2428892" cy="584775"/>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just"/>
            <a:r>
              <a:rPr lang="es-MX" sz="1600" b="1" dirty="0" smtClean="0">
                <a:solidFill>
                  <a:srgbClr val="C00000"/>
                </a:solidFill>
              </a:rPr>
              <a:t>Debido a las enormes cantidades de H</a:t>
            </a:r>
            <a:r>
              <a:rPr lang="es-MX" sz="1600" b="1" baseline="-25000" dirty="0" smtClean="0">
                <a:solidFill>
                  <a:srgbClr val="C00000"/>
                </a:solidFill>
              </a:rPr>
              <a:t>2</a:t>
            </a:r>
            <a:r>
              <a:rPr lang="es-MX" sz="1600" b="1" dirty="0" smtClean="0">
                <a:solidFill>
                  <a:srgbClr val="C00000"/>
                </a:solidFill>
              </a:rPr>
              <a:t> en el ISM</a:t>
            </a:r>
            <a:endParaRPr lang="es-MX" sz="1600" b="1" dirty="0">
              <a:solidFill>
                <a:srgbClr val="C00000"/>
              </a:solidFill>
            </a:endParaRPr>
          </a:p>
        </p:txBody>
      </p:sp>
      <p:graphicFrame>
        <p:nvGraphicFramePr>
          <p:cNvPr id="19" name="18 Objeto"/>
          <p:cNvGraphicFramePr>
            <a:graphicFrameLocks noChangeAspect="1"/>
          </p:cNvGraphicFramePr>
          <p:nvPr/>
        </p:nvGraphicFramePr>
        <p:xfrm>
          <a:off x="3143240" y="5500702"/>
          <a:ext cx="1357322" cy="441919"/>
        </p:xfrm>
        <a:graphic>
          <a:graphicData uri="http://schemas.openxmlformats.org/presentationml/2006/ole">
            <mc:AlternateContent xmlns:mc="http://schemas.openxmlformats.org/markup-compatibility/2006">
              <mc:Choice xmlns:v="urn:schemas-microsoft-com:vml" Requires="v">
                <p:oleObj spid="_x0000_s40019" name="Ecuación" r:id="rId5" imgW="545760" imgH="177480" progId="Equation.3">
                  <p:embed/>
                </p:oleObj>
              </mc:Choice>
              <mc:Fallback>
                <p:oleObj name="Ecuación" r:id="rId5" imgW="545760" imgH="177480" progId="Equation.3">
                  <p:embed/>
                  <p:pic>
                    <p:nvPicPr>
                      <p:cNvPr id="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43240" y="5500702"/>
                        <a:ext cx="1357322" cy="44191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0" name="19 CuadroTexto"/>
          <p:cNvSpPr txBox="1"/>
          <p:nvPr/>
        </p:nvSpPr>
        <p:spPr>
          <a:xfrm>
            <a:off x="785786" y="5559998"/>
            <a:ext cx="1714512" cy="369332"/>
          </a:xfrm>
          <a:prstGeom prst="rect">
            <a:avLst/>
          </a:prstGeom>
          <a:noFill/>
        </p:spPr>
        <p:txBody>
          <a:bodyPr wrap="square" rtlCol="0">
            <a:spAutoFit/>
          </a:bodyPr>
          <a:lstStyle/>
          <a:p>
            <a:r>
              <a:rPr lang="es-MX" b="1" dirty="0" smtClean="0">
                <a:solidFill>
                  <a:srgbClr val="00A800"/>
                </a:solidFill>
              </a:rPr>
              <a:t>Cuadripolares </a:t>
            </a:r>
            <a:endParaRPr lang="es-MX" b="1" dirty="0">
              <a:solidFill>
                <a:srgbClr val="00A800"/>
              </a:solidFill>
            </a:endParaRPr>
          </a:p>
        </p:txBody>
      </p:sp>
      <p:sp>
        <p:nvSpPr>
          <p:cNvPr id="22" name="21 Flecha derecha"/>
          <p:cNvSpPr/>
          <p:nvPr/>
        </p:nvSpPr>
        <p:spPr>
          <a:xfrm>
            <a:off x="2500298" y="5643578"/>
            <a:ext cx="357190" cy="214314"/>
          </a:xfrm>
          <a:prstGeom prst="right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es-MX" dirty="0"/>
          </a:p>
        </p:txBody>
      </p:sp>
      <p:sp>
        <p:nvSpPr>
          <p:cNvPr id="23" name="22 Rectángulo"/>
          <p:cNvSpPr/>
          <p:nvPr/>
        </p:nvSpPr>
        <p:spPr>
          <a:xfrm>
            <a:off x="714348" y="5500702"/>
            <a:ext cx="3929090" cy="50006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24" name="23 Rectángulo"/>
          <p:cNvSpPr/>
          <p:nvPr/>
        </p:nvSpPr>
        <p:spPr>
          <a:xfrm>
            <a:off x="6357950" y="1071546"/>
            <a:ext cx="428628" cy="14287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25" name="24 Rectángulo"/>
          <p:cNvSpPr/>
          <p:nvPr/>
        </p:nvSpPr>
        <p:spPr>
          <a:xfrm>
            <a:off x="6429388" y="2000240"/>
            <a:ext cx="357190" cy="214314"/>
          </a:xfrm>
          <a:prstGeom prst="rect">
            <a:avLst/>
          </a:prstGeom>
          <a:noFill/>
          <a:ln>
            <a:solidFill>
              <a:srgbClr val="00A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26" name="25 CuadroTexto"/>
          <p:cNvSpPr txBox="1"/>
          <p:nvPr/>
        </p:nvSpPr>
        <p:spPr>
          <a:xfrm>
            <a:off x="8244408" y="755412"/>
            <a:ext cx="360040"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r>
              <a:rPr lang="en-GB" b="1" dirty="0" smtClean="0">
                <a:solidFill>
                  <a:srgbClr val="FF0000"/>
                </a:solidFill>
                <a:sym typeface="Symbol"/>
              </a:rPr>
              <a:t></a:t>
            </a:r>
            <a:endParaRPr lang="en-GB" b="1" dirty="0">
              <a:solidFill>
                <a:srgbClr val="FF0000"/>
              </a:solidFill>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p:cNvPicPr>
            <a:picLocks noChangeAspect="1" noChangeArrowheads="1"/>
          </p:cNvPicPr>
          <p:nvPr/>
        </p:nvPicPr>
        <p:blipFill>
          <a:blip r:embed="rId2" cstate="print"/>
          <a:srcRect t="10673" b="7534"/>
          <a:stretch>
            <a:fillRect/>
          </a:stretch>
        </p:blipFill>
        <p:spPr bwMode="auto">
          <a:xfrm>
            <a:off x="214282" y="500043"/>
            <a:ext cx="8786874" cy="4643470"/>
          </a:xfrm>
          <a:prstGeom prst="rect">
            <a:avLst/>
          </a:prstGeom>
          <a:noFill/>
          <a:ln w="9525">
            <a:noFill/>
            <a:miter lim="800000"/>
            <a:headEnd/>
            <a:tailEnd/>
          </a:ln>
        </p:spPr>
      </p:pic>
      <p:sp>
        <p:nvSpPr>
          <p:cNvPr id="3" name="2 CuadroTexto"/>
          <p:cNvSpPr txBox="1"/>
          <p:nvPr/>
        </p:nvSpPr>
        <p:spPr>
          <a:xfrm>
            <a:off x="928662" y="44624"/>
            <a:ext cx="7072362" cy="461665"/>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s-MX" sz="2400" b="1" dirty="0" smtClean="0">
                <a:solidFill>
                  <a:srgbClr val="C00000"/>
                </a:solidFill>
              </a:rPr>
              <a:t>Niveles rotacionales de CO frente a H</a:t>
            </a:r>
            <a:r>
              <a:rPr lang="es-MX" sz="2400" b="1" baseline="-25000" dirty="0" smtClean="0">
                <a:solidFill>
                  <a:srgbClr val="C00000"/>
                </a:solidFill>
              </a:rPr>
              <a:t>2</a:t>
            </a:r>
            <a:endParaRPr lang="es-MX" sz="2400" b="1" baseline="-25000" dirty="0">
              <a:solidFill>
                <a:srgbClr val="C00000"/>
              </a:solidFill>
            </a:endParaRPr>
          </a:p>
        </p:txBody>
      </p:sp>
      <p:sp>
        <p:nvSpPr>
          <p:cNvPr id="4" name="3 CuadroTexto"/>
          <p:cNvSpPr txBox="1"/>
          <p:nvPr/>
        </p:nvSpPr>
        <p:spPr>
          <a:xfrm>
            <a:off x="6215074" y="1142984"/>
            <a:ext cx="2571768" cy="923330"/>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s-MX" b="1" dirty="0" smtClean="0">
                <a:solidFill>
                  <a:schemeClr val="tx2">
                    <a:lumMod val="50000"/>
                  </a:schemeClr>
                </a:solidFill>
              </a:rPr>
              <a:t>Notar que la separación entre niveles es mucho mayor en H</a:t>
            </a:r>
            <a:r>
              <a:rPr lang="es-MX" b="1" baseline="-25000" dirty="0" smtClean="0">
                <a:solidFill>
                  <a:schemeClr val="tx2">
                    <a:lumMod val="50000"/>
                  </a:schemeClr>
                </a:solidFill>
              </a:rPr>
              <a:t>2</a:t>
            </a:r>
            <a:r>
              <a:rPr lang="es-MX" b="1" dirty="0" smtClean="0">
                <a:solidFill>
                  <a:schemeClr val="tx2">
                    <a:lumMod val="50000"/>
                  </a:schemeClr>
                </a:solidFill>
              </a:rPr>
              <a:t>  que en CO</a:t>
            </a:r>
            <a:endParaRPr lang="es-MX" b="1" dirty="0">
              <a:solidFill>
                <a:schemeClr val="tx2">
                  <a:lumMod val="50000"/>
                </a:schemeClr>
              </a:solidFill>
            </a:endParaRPr>
          </a:p>
        </p:txBody>
      </p:sp>
      <p:sp>
        <p:nvSpPr>
          <p:cNvPr id="5" name="4 Rectángulo"/>
          <p:cNvSpPr/>
          <p:nvPr/>
        </p:nvSpPr>
        <p:spPr>
          <a:xfrm>
            <a:off x="3500430" y="642918"/>
            <a:ext cx="571504" cy="21431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6" name="5 Rectángulo"/>
          <p:cNvSpPr/>
          <p:nvPr/>
        </p:nvSpPr>
        <p:spPr>
          <a:xfrm>
            <a:off x="5072066" y="642918"/>
            <a:ext cx="571504" cy="21431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7" name="6 CuadroTexto"/>
          <p:cNvSpPr txBox="1"/>
          <p:nvPr/>
        </p:nvSpPr>
        <p:spPr>
          <a:xfrm>
            <a:off x="214282" y="5357826"/>
            <a:ext cx="8643998" cy="1323439"/>
          </a:xfrm>
          <a:prstGeom prst="rect">
            <a:avLst/>
          </a:prstGeom>
          <a:ln/>
        </p:spPr>
        <p:style>
          <a:lnRef idx="1">
            <a:schemeClr val="accent5"/>
          </a:lnRef>
          <a:fillRef idx="2">
            <a:schemeClr val="accent5"/>
          </a:fillRef>
          <a:effectRef idx="1">
            <a:schemeClr val="accent5"/>
          </a:effectRef>
          <a:fontRef idx="minor">
            <a:schemeClr val="dk1"/>
          </a:fontRef>
        </p:style>
        <p:txBody>
          <a:bodyPr wrap="square" rtlCol="0">
            <a:spAutoFit/>
          </a:bodyPr>
          <a:lstStyle/>
          <a:p>
            <a:pPr algn="just"/>
            <a:r>
              <a:rPr lang="es-MX" sz="1600" b="1" dirty="0" smtClean="0">
                <a:solidFill>
                  <a:schemeClr val="accent1">
                    <a:lumMod val="50000"/>
                  </a:schemeClr>
                </a:solidFill>
              </a:rPr>
              <a:t>Lo que hemos visto hasta  aquí es válido para las moléculas lineales, CO, CS, HCN, HNC, HCO</a:t>
            </a:r>
            <a:r>
              <a:rPr lang="es-MX" sz="1600" b="1" baseline="30000" dirty="0" smtClean="0">
                <a:solidFill>
                  <a:schemeClr val="accent1">
                    <a:lumMod val="50000"/>
                  </a:schemeClr>
                </a:solidFill>
              </a:rPr>
              <a:t>+</a:t>
            </a:r>
            <a:r>
              <a:rPr lang="es-MX" sz="1600" b="1" dirty="0" smtClean="0">
                <a:solidFill>
                  <a:schemeClr val="accent1">
                    <a:lumMod val="50000"/>
                  </a:schemeClr>
                </a:solidFill>
              </a:rPr>
              <a:t>… El tratamiento para moléculas no-lineales, i.e. H</a:t>
            </a:r>
            <a:r>
              <a:rPr lang="es-MX" sz="1600" b="1" baseline="-25000" dirty="0" smtClean="0">
                <a:solidFill>
                  <a:schemeClr val="accent1">
                    <a:lumMod val="50000"/>
                  </a:schemeClr>
                </a:solidFill>
              </a:rPr>
              <a:t>2</a:t>
            </a:r>
            <a:r>
              <a:rPr lang="es-MX" sz="1600" b="1" dirty="0" smtClean="0">
                <a:solidFill>
                  <a:schemeClr val="accent1">
                    <a:lumMod val="50000"/>
                  </a:schemeClr>
                </a:solidFill>
              </a:rPr>
              <a:t>O, NH</a:t>
            </a:r>
            <a:r>
              <a:rPr lang="es-MX" sz="1600" b="1" baseline="-25000" dirty="0" smtClean="0">
                <a:solidFill>
                  <a:schemeClr val="accent1">
                    <a:lumMod val="50000"/>
                  </a:schemeClr>
                </a:solidFill>
              </a:rPr>
              <a:t>3,</a:t>
            </a:r>
            <a:r>
              <a:rPr lang="es-MX" sz="1600" b="1" dirty="0" smtClean="0">
                <a:solidFill>
                  <a:schemeClr val="accent1">
                    <a:lumMod val="50000"/>
                  </a:schemeClr>
                </a:solidFill>
              </a:rPr>
              <a:t> CH</a:t>
            </a:r>
            <a:r>
              <a:rPr lang="es-MX" sz="1600" b="1" baseline="-25000" dirty="0" smtClean="0">
                <a:solidFill>
                  <a:schemeClr val="accent1">
                    <a:lumMod val="50000"/>
                  </a:schemeClr>
                </a:solidFill>
              </a:rPr>
              <a:t>3</a:t>
            </a:r>
            <a:r>
              <a:rPr lang="es-MX" sz="1600" b="1" dirty="0" smtClean="0">
                <a:solidFill>
                  <a:schemeClr val="accent1">
                    <a:lumMod val="50000"/>
                  </a:schemeClr>
                </a:solidFill>
              </a:rPr>
              <a:t>CN… es más complejo ya que hay que tener en cuenta las rotaciones en los distintos ejes. </a:t>
            </a:r>
            <a:r>
              <a:rPr lang="es-MX" sz="1600" b="1" u="sng" dirty="0" smtClean="0">
                <a:solidFill>
                  <a:schemeClr val="accent1">
                    <a:lumMod val="50000"/>
                  </a:schemeClr>
                </a:solidFill>
              </a:rPr>
              <a:t>Esto queda fuera de la intención del curso</a:t>
            </a:r>
            <a:r>
              <a:rPr lang="es-MX" sz="1600" b="1" dirty="0" smtClean="0">
                <a:solidFill>
                  <a:schemeClr val="accent1">
                    <a:lumMod val="50000"/>
                  </a:schemeClr>
                </a:solidFill>
              </a:rPr>
              <a:t>. Para el que esté interesado: Una introducción sencilla puede verse en la Sección 14.5 del “Tools of radioastronomy”</a:t>
            </a:r>
            <a:endParaRPr lang="es-MX" sz="1600" b="1" dirty="0">
              <a:solidFill>
                <a:schemeClr val="accent1">
                  <a:lumMod val="50000"/>
                </a:schemeClr>
              </a:solidFill>
            </a:endParaRPr>
          </a:p>
        </p:txBody>
      </p:sp>
      <p:pic>
        <p:nvPicPr>
          <p:cNvPr id="8" name="Picture 5" descr="Figure: H2O molecule showing rotation axis C."/>
          <p:cNvPicPr>
            <a:picLocks noChangeAspect="1" noChangeArrowheads="1"/>
          </p:cNvPicPr>
          <p:nvPr/>
        </p:nvPicPr>
        <p:blipFill>
          <a:blip r:embed="rId3" cstate="print"/>
          <a:srcRect/>
          <a:stretch>
            <a:fillRect/>
          </a:stretch>
        </p:blipFill>
        <p:spPr bwMode="auto">
          <a:xfrm>
            <a:off x="428596" y="2519178"/>
            <a:ext cx="957259" cy="838384"/>
          </a:xfrm>
          <a:prstGeom prst="rect">
            <a:avLst/>
          </a:prstGeom>
          <a:noFill/>
        </p:spPr>
      </p:pic>
      <p:pic>
        <p:nvPicPr>
          <p:cNvPr id="9" name="Picture 6" descr="Figure: H2O molecule showing rotation axis A."/>
          <p:cNvPicPr>
            <a:picLocks noChangeAspect="1" noChangeArrowheads="1"/>
          </p:cNvPicPr>
          <p:nvPr/>
        </p:nvPicPr>
        <p:blipFill>
          <a:blip r:embed="rId4" cstate="print"/>
          <a:srcRect/>
          <a:stretch>
            <a:fillRect/>
          </a:stretch>
        </p:blipFill>
        <p:spPr bwMode="auto">
          <a:xfrm>
            <a:off x="428596" y="4214818"/>
            <a:ext cx="1000132" cy="875933"/>
          </a:xfrm>
          <a:prstGeom prst="rect">
            <a:avLst/>
          </a:prstGeom>
          <a:noFill/>
        </p:spPr>
      </p:pic>
      <p:pic>
        <p:nvPicPr>
          <p:cNvPr id="10" name="Picture 10" descr="Figure: H2O molecule showing rotation axis B."/>
          <p:cNvPicPr>
            <a:picLocks noChangeAspect="1" noChangeArrowheads="1"/>
          </p:cNvPicPr>
          <p:nvPr/>
        </p:nvPicPr>
        <p:blipFill>
          <a:blip r:embed="rId5" cstate="print"/>
          <a:srcRect/>
          <a:stretch>
            <a:fillRect/>
          </a:stretch>
        </p:blipFill>
        <p:spPr bwMode="auto">
          <a:xfrm>
            <a:off x="428596" y="3429000"/>
            <a:ext cx="978807" cy="857256"/>
          </a:xfrm>
          <a:prstGeom prst="rect">
            <a:avLst/>
          </a:prstGeom>
          <a:noFill/>
        </p:spPr>
      </p:pic>
      <p:sp>
        <p:nvSpPr>
          <p:cNvPr id="11" name="10 CuadroTexto"/>
          <p:cNvSpPr txBox="1"/>
          <p:nvPr/>
        </p:nvSpPr>
        <p:spPr>
          <a:xfrm>
            <a:off x="642910" y="2143116"/>
            <a:ext cx="571504" cy="369332"/>
          </a:xfrm>
          <a:prstGeom prst="rect">
            <a:avLst/>
          </a:prstGeom>
          <a:noFill/>
        </p:spPr>
        <p:txBody>
          <a:bodyPr wrap="square" rtlCol="0">
            <a:spAutoFit/>
          </a:bodyPr>
          <a:lstStyle/>
          <a:p>
            <a:r>
              <a:rPr lang="es-MX" b="1" dirty="0" smtClean="0"/>
              <a:t>H</a:t>
            </a:r>
            <a:r>
              <a:rPr lang="es-MX" b="1" baseline="-25000" dirty="0" smtClean="0"/>
              <a:t>2</a:t>
            </a:r>
            <a:r>
              <a:rPr lang="es-MX" b="1" dirty="0" smtClean="0"/>
              <a:t>O</a:t>
            </a:r>
            <a:endParaRPr lang="es-MX" b="1" dirty="0"/>
          </a:p>
        </p:txBody>
      </p:sp>
      <p:sp>
        <p:nvSpPr>
          <p:cNvPr id="12" name="11 Rectángulo"/>
          <p:cNvSpPr/>
          <p:nvPr/>
        </p:nvSpPr>
        <p:spPr>
          <a:xfrm>
            <a:off x="214282" y="2000240"/>
            <a:ext cx="1500198" cy="32861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3" name="12 Flecha derecha"/>
          <p:cNvSpPr/>
          <p:nvPr/>
        </p:nvSpPr>
        <p:spPr>
          <a:xfrm rot="12634549">
            <a:off x="1742459" y="4929981"/>
            <a:ext cx="642942" cy="285752"/>
          </a:xfrm>
          <a:prstGeom prst="right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es-MX" dirty="0"/>
          </a:p>
        </p:txBody>
      </p:sp>
      <p:pic>
        <p:nvPicPr>
          <p:cNvPr id="48130" name="Picture 2" descr="Archivo:Linear-3D-balls.png">
            <a:hlinkClick r:id="rId6"/>
          </p:cNvPr>
          <p:cNvPicPr>
            <a:picLocks noChangeAspect="1" noChangeArrowheads="1"/>
          </p:cNvPicPr>
          <p:nvPr/>
        </p:nvPicPr>
        <p:blipFill>
          <a:blip r:embed="rId7" cstate="print"/>
          <a:srcRect/>
          <a:stretch>
            <a:fillRect/>
          </a:stretch>
        </p:blipFill>
        <p:spPr bwMode="auto">
          <a:xfrm rot="678503">
            <a:off x="7115388" y="4027140"/>
            <a:ext cx="1945278" cy="897260"/>
          </a:xfrm>
          <a:prstGeom prst="rect">
            <a:avLst/>
          </a:prstGeom>
          <a:noFill/>
        </p:spPr>
      </p:pic>
      <p:cxnSp>
        <p:nvCxnSpPr>
          <p:cNvPr id="16" name="15 Conector recto de flecha"/>
          <p:cNvCxnSpPr/>
          <p:nvPr/>
        </p:nvCxnSpPr>
        <p:spPr>
          <a:xfrm flipV="1">
            <a:off x="5868144" y="4941168"/>
            <a:ext cx="1512168" cy="504056"/>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pic>
        <p:nvPicPr>
          <p:cNvPr id="14" name="Picture 2" descr="Archivo:Carbon-monoxide-3D-balls.png">
            <a:hlinkClick r:id="rId8"/>
          </p:cNvPr>
          <p:cNvPicPr>
            <a:picLocks noChangeAspect="1" noChangeArrowheads="1"/>
          </p:cNvPicPr>
          <p:nvPr/>
        </p:nvPicPr>
        <p:blipFill>
          <a:blip r:embed="rId9" cstate="print"/>
          <a:srcRect/>
          <a:stretch>
            <a:fillRect/>
          </a:stretch>
        </p:blipFill>
        <p:spPr bwMode="auto">
          <a:xfrm rot="294903">
            <a:off x="7546942" y="4797152"/>
            <a:ext cx="1139280" cy="576761"/>
          </a:xfrm>
          <a:prstGeom prst="rect">
            <a:avLst/>
          </a:prstGeom>
          <a:noFill/>
        </p:spPr>
      </p:pic>
      <p:sp>
        <p:nvSpPr>
          <p:cNvPr id="23" name="22 Forma libre"/>
          <p:cNvSpPr/>
          <p:nvPr/>
        </p:nvSpPr>
        <p:spPr>
          <a:xfrm>
            <a:off x="7792872" y="3559725"/>
            <a:ext cx="764274" cy="301323"/>
          </a:xfrm>
          <a:custGeom>
            <a:avLst/>
            <a:gdLst>
              <a:gd name="connsiteX0" fmla="*/ 136477 w 764274"/>
              <a:gd name="connsiteY0" fmla="*/ 518615 h 641445"/>
              <a:gd name="connsiteX1" fmla="*/ 177421 w 764274"/>
              <a:gd name="connsiteY1" fmla="*/ 559559 h 641445"/>
              <a:gd name="connsiteX2" fmla="*/ 232012 w 764274"/>
              <a:gd name="connsiteY2" fmla="*/ 573206 h 641445"/>
              <a:gd name="connsiteX3" fmla="*/ 313898 w 764274"/>
              <a:gd name="connsiteY3" fmla="*/ 600502 h 641445"/>
              <a:gd name="connsiteX4" fmla="*/ 354841 w 764274"/>
              <a:gd name="connsiteY4" fmla="*/ 614150 h 641445"/>
              <a:gd name="connsiteX5" fmla="*/ 477671 w 764274"/>
              <a:gd name="connsiteY5" fmla="*/ 641445 h 641445"/>
              <a:gd name="connsiteX6" fmla="*/ 573206 w 764274"/>
              <a:gd name="connsiteY6" fmla="*/ 627798 h 641445"/>
              <a:gd name="connsiteX7" fmla="*/ 655092 w 764274"/>
              <a:gd name="connsiteY7" fmla="*/ 600502 h 641445"/>
              <a:gd name="connsiteX8" fmla="*/ 723331 w 764274"/>
              <a:gd name="connsiteY8" fmla="*/ 518615 h 641445"/>
              <a:gd name="connsiteX9" fmla="*/ 750627 w 764274"/>
              <a:gd name="connsiteY9" fmla="*/ 436729 h 641445"/>
              <a:gd name="connsiteX10" fmla="*/ 764274 w 764274"/>
              <a:gd name="connsiteY10" fmla="*/ 395786 h 641445"/>
              <a:gd name="connsiteX11" fmla="*/ 723331 w 764274"/>
              <a:gd name="connsiteY11" fmla="*/ 204717 h 641445"/>
              <a:gd name="connsiteX12" fmla="*/ 668740 w 764274"/>
              <a:gd name="connsiteY12" fmla="*/ 122830 h 641445"/>
              <a:gd name="connsiteX13" fmla="*/ 627797 w 764274"/>
              <a:gd name="connsiteY13" fmla="*/ 109183 h 641445"/>
              <a:gd name="connsiteX14" fmla="*/ 532262 w 764274"/>
              <a:gd name="connsiteY14" fmla="*/ 54592 h 641445"/>
              <a:gd name="connsiteX15" fmla="*/ 491319 w 764274"/>
              <a:gd name="connsiteY15" fmla="*/ 27296 h 641445"/>
              <a:gd name="connsiteX16" fmla="*/ 341194 w 764274"/>
              <a:gd name="connsiteY16" fmla="*/ 0 h 641445"/>
              <a:gd name="connsiteX17" fmla="*/ 95534 w 764274"/>
              <a:gd name="connsiteY17" fmla="*/ 13648 h 641445"/>
              <a:gd name="connsiteX18" fmla="*/ 54591 w 764274"/>
              <a:gd name="connsiteY18" fmla="*/ 27296 h 641445"/>
              <a:gd name="connsiteX19" fmla="*/ 0 w 764274"/>
              <a:gd name="connsiteY19" fmla="*/ 109183 h 641445"/>
              <a:gd name="connsiteX20" fmla="*/ 27295 w 764274"/>
              <a:gd name="connsiteY20" fmla="*/ 245660 h 641445"/>
              <a:gd name="connsiteX21" fmla="*/ 54591 w 764274"/>
              <a:gd name="connsiteY21" fmla="*/ 286603 h 641445"/>
              <a:gd name="connsiteX22" fmla="*/ 136477 w 764274"/>
              <a:gd name="connsiteY22" fmla="*/ 313899 h 641445"/>
              <a:gd name="connsiteX23" fmla="*/ 204716 w 764274"/>
              <a:gd name="connsiteY23" fmla="*/ 327547 h 641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64274" h="641445">
                <a:moveTo>
                  <a:pt x="136477" y="518615"/>
                </a:moveTo>
                <a:cubicBezTo>
                  <a:pt x="150125" y="532263"/>
                  <a:pt x="160663" y="549983"/>
                  <a:pt x="177421" y="559559"/>
                </a:cubicBezTo>
                <a:cubicBezTo>
                  <a:pt x="193707" y="568865"/>
                  <a:pt x="214046" y="567816"/>
                  <a:pt x="232012" y="573206"/>
                </a:cubicBezTo>
                <a:cubicBezTo>
                  <a:pt x="259570" y="581474"/>
                  <a:pt x="286603" y="591403"/>
                  <a:pt x="313898" y="600502"/>
                </a:cubicBezTo>
                <a:cubicBezTo>
                  <a:pt x="327546" y="605051"/>
                  <a:pt x="340885" y="610661"/>
                  <a:pt x="354841" y="614150"/>
                </a:cubicBezTo>
                <a:cubicBezTo>
                  <a:pt x="431936" y="633424"/>
                  <a:pt x="391039" y="624120"/>
                  <a:pt x="477671" y="641445"/>
                </a:cubicBezTo>
                <a:cubicBezTo>
                  <a:pt x="509516" y="636896"/>
                  <a:pt x="541862" y="635031"/>
                  <a:pt x="573206" y="627798"/>
                </a:cubicBezTo>
                <a:cubicBezTo>
                  <a:pt x="601241" y="621328"/>
                  <a:pt x="655092" y="600502"/>
                  <a:pt x="655092" y="600502"/>
                </a:cubicBezTo>
                <a:cubicBezTo>
                  <a:pt x="680805" y="574789"/>
                  <a:pt x="708130" y="552817"/>
                  <a:pt x="723331" y="518615"/>
                </a:cubicBezTo>
                <a:cubicBezTo>
                  <a:pt x="735017" y="492323"/>
                  <a:pt x="741529" y="464024"/>
                  <a:pt x="750627" y="436729"/>
                </a:cubicBezTo>
                <a:lnTo>
                  <a:pt x="764274" y="395786"/>
                </a:lnTo>
                <a:cubicBezTo>
                  <a:pt x="758499" y="349583"/>
                  <a:pt x="753251" y="249598"/>
                  <a:pt x="723331" y="204717"/>
                </a:cubicBezTo>
                <a:cubicBezTo>
                  <a:pt x="705134" y="177421"/>
                  <a:pt x="699862" y="133203"/>
                  <a:pt x="668740" y="122830"/>
                </a:cubicBezTo>
                <a:lnTo>
                  <a:pt x="627797" y="109183"/>
                </a:lnTo>
                <a:cubicBezTo>
                  <a:pt x="528037" y="42676"/>
                  <a:pt x="653479" y="123859"/>
                  <a:pt x="532262" y="54592"/>
                </a:cubicBezTo>
                <a:cubicBezTo>
                  <a:pt x="518021" y="46454"/>
                  <a:pt x="506677" y="33055"/>
                  <a:pt x="491319" y="27296"/>
                </a:cubicBezTo>
                <a:cubicBezTo>
                  <a:pt x="476060" y="21574"/>
                  <a:pt x="350391" y="1533"/>
                  <a:pt x="341194" y="0"/>
                </a:cubicBezTo>
                <a:cubicBezTo>
                  <a:pt x="259307" y="4549"/>
                  <a:pt x="177177" y="5872"/>
                  <a:pt x="95534" y="13648"/>
                </a:cubicBezTo>
                <a:cubicBezTo>
                  <a:pt x="81213" y="15012"/>
                  <a:pt x="64763" y="17124"/>
                  <a:pt x="54591" y="27296"/>
                </a:cubicBezTo>
                <a:cubicBezTo>
                  <a:pt x="31394" y="50493"/>
                  <a:pt x="0" y="109183"/>
                  <a:pt x="0" y="109183"/>
                </a:cubicBezTo>
                <a:cubicBezTo>
                  <a:pt x="5030" y="144392"/>
                  <a:pt x="8238" y="207547"/>
                  <a:pt x="27295" y="245660"/>
                </a:cubicBezTo>
                <a:cubicBezTo>
                  <a:pt x="34631" y="260331"/>
                  <a:pt x="40682" y="277910"/>
                  <a:pt x="54591" y="286603"/>
                </a:cubicBezTo>
                <a:cubicBezTo>
                  <a:pt x="78989" y="301852"/>
                  <a:pt x="109182" y="304800"/>
                  <a:pt x="136477" y="313899"/>
                </a:cubicBezTo>
                <a:cubicBezTo>
                  <a:pt x="186052" y="330424"/>
                  <a:pt x="163035" y="327547"/>
                  <a:pt x="204716" y="327547"/>
                </a:cubicBezTo>
              </a:path>
            </a:pathLst>
          </a:custGeom>
          <a:ln>
            <a:headEnd type="triangle" w="med" len="med"/>
            <a:tailEnd type="none" w="med" len="med"/>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cxnSp>
        <p:nvCxnSpPr>
          <p:cNvPr id="18" name="17 Conector recto"/>
          <p:cNvCxnSpPr/>
          <p:nvPr/>
        </p:nvCxnSpPr>
        <p:spPr>
          <a:xfrm rot="16200000" flipH="1">
            <a:off x="7184908" y="4344485"/>
            <a:ext cx="1871845" cy="40876"/>
          </a:xfrm>
          <a:prstGeom prst="line">
            <a:avLst/>
          </a:prstGeom>
        </p:spPr>
        <p:style>
          <a:lnRef idx="3">
            <a:schemeClr val="accent5"/>
          </a:lnRef>
          <a:fillRef idx="0">
            <a:schemeClr val="accent5"/>
          </a:fillRef>
          <a:effectRef idx="2">
            <a:schemeClr val="accent5"/>
          </a:effectRef>
          <a:fontRef idx="minor">
            <a:schemeClr val="tx1"/>
          </a:fontRef>
        </p:style>
      </p:cxnSp>
      <p:sp>
        <p:nvSpPr>
          <p:cNvPr id="19" name="CuadroTexto 18"/>
          <p:cNvSpPr txBox="1"/>
          <p:nvPr/>
        </p:nvSpPr>
        <p:spPr>
          <a:xfrm>
            <a:off x="6020550" y="3011811"/>
            <a:ext cx="3123449" cy="369332"/>
          </a:xfrm>
          <a:prstGeom prst="rect">
            <a:avLst/>
          </a:prstGeom>
          <a:noFill/>
        </p:spPr>
        <p:txBody>
          <a:bodyPr wrap="square" rtlCol="0">
            <a:spAutoFit/>
          </a:bodyPr>
          <a:lstStyle/>
          <a:p>
            <a:r>
              <a:rPr lang="es-MX" dirty="0" smtClean="0">
                <a:solidFill>
                  <a:srgbClr val="FF0000"/>
                </a:solidFill>
              </a:rPr>
              <a:t>ORTO-H2 </a:t>
            </a:r>
            <a:r>
              <a:rPr lang="es-MX" dirty="0" smtClean="0">
                <a:solidFill>
                  <a:srgbClr val="FF0000"/>
                </a:solidFill>
                <a:sym typeface="Wingdings" panose="05000000000000000000" pitchFamily="2" charset="2"/>
              </a:rPr>
              <a:t> </a:t>
            </a:r>
            <a:r>
              <a:rPr lang="es-MX" dirty="0" smtClean="0">
                <a:solidFill>
                  <a:srgbClr val="FF0000"/>
                </a:solidFill>
                <a:sym typeface="Symbol" panose="05050102010706020507" pitchFamily="18" charset="2"/>
              </a:rPr>
              <a:t>J = 2 </a:t>
            </a:r>
            <a:r>
              <a:rPr lang="es-MX" dirty="0" smtClean="0">
                <a:solidFill>
                  <a:srgbClr val="FF0000"/>
                </a:solidFill>
                <a:sym typeface="Wingdings" panose="05000000000000000000" pitchFamily="2" charset="2"/>
              </a:rPr>
              <a:t> J impar</a:t>
            </a:r>
            <a:endParaRPr lang="es-MX" dirty="0">
              <a:solidFill>
                <a:srgbClr val="FF0000"/>
              </a:solidFill>
            </a:endParaRPr>
          </a:p>
        </p:txBody>
      </p:sp>
      <p:cxnSp>
        <p:nvCxnSpPr>
          <p:cNvPr id="21" name="Conector recto de flecha 20"/>
          <p:cNvCxnSpPr/>
          <p:nvPr/>
        </p:nvCxnSpPr>
        <p:spPr>
          <a:xfrm>
            <a:off x="5580112" y="3162357"/>
            <a:ext cx="0" cy="141877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onector recto de flecha 25"/>
          <p:cNvCxnSpPr/>
          <p:nvPr/>
        </p:nvCxnSpPr>
        <p:spPr>
          <a:xfrm>
            <a:off x="5220072" y="4013719"/>
            <a:ext cx="0" cy="783433"/>
          </a:xfrm>
          <a:prstGeom prst="straightConnector1">
            <a:avLst/>
          </a:prstGeom>
          <a:ln w="28575">
            <a:solidFill>
              <a:srgbClr val="006C00"/>
            </a:solidFill>
            <a:tailEnd type="triangle"/>
          </a:ln>
        </p:spPr>
        <p:style>
          <a:lnRef idx="1">
            <a:schemeClr val="accent1"/>
          </a:lnRef>
          <a:fillRef idx="0">
            <a:schemeClr val="accent1"/>
          </a:fillRef>
          <a:effectRef idx="0">
            <a:schemeClr val="accent1"/>
          </a:effectRef>
          <a:fontRef idx="minor">
            <a:schemeClr val="tx1"/>
          </a:fontRef>
        </p:style>
      </p:cxnSp>
      <p:sp>
        <p:nvSpPr>
          <p:cNvPr id="30" name="CuadroTexto 29"/>
          <p:cNvSpPr txBox="1"/>
          <p:nvPr/>
        </p:nvSpPr>
        <p:spPr>
          <a:xfrm>
            <a:off x="5868144" y="3857628"/>
            <a:ext cx="2089405" cy="646331"/>
          </a:xfrm>
          <a:prstGeom prst="rect">
            <a:avLst/>
          </a:prstGeom>
          <a:noFill/>
        </p:spPr>
        <p:txBody>
          <a:bodyPr wrap="square" rtlCol="0">
            <a:spAutoFit/>
          </a:bodyPr>
          <a:lstStyle/>
          <a:p>
            <a:r>
              <a:rPr lang="es-MX" dirty="0" smtClean="0">
                <a:solidFill>
                  <a:srgbClr val="009E00"/>
                </a:solidFill>
              </a:rPr>
              <a:t>PARA-H2 </a:t>
            </a:r>
            <a:r>
              <a:rPr lang="es-MX" dirty="0" smtClean="0">
                <a:solidFill>
                  <a:srgbClr val="009E00"/>
                </a:solidFill>
                <a:sym typeface="Wingdings" panose="05000000000000000000" pitchFamily="2" charset="2"/>
              </a:rPr>
              <a:t> </a:t>
            </a:r>
            <a:r>
              <a:rPr lang="es-MX" dirty="0" smtClean="0">
                <a:solidFill>
                  <a:srgbClr val="009E00"/>
                </a:solidFill>
                <a:sym typeface="Symbol" panose="05050102010706020507" pitchFamily="18" charset="2"/>
              </a:rPr>
              <a:t>J = 2 </a:t>
            </a:r>
            <a:r>
              <a:rPr lang="es-MX" dirty="0" smtClean="0">
                <a:solidFill>
                  <a:srgbClr val="009E00"/>
                </a:solidFill>
                <a:sym typeface="Wingdings" panose="05000000000000000000" pitchFamily="2" charset="2"/>
              </a:rPr>
              <a:t> J par</a:t>
            </a:r>
            <a:endParaRPr lang="es-MX" dirty="0">
              <a:solidFill>
                <a:srgbClr val="009E00"/>
              </a:solidFill>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2 Tabla"/>
          <p:cNvGraphicFramePr>
            <a:graphicFrameLocks noGrp="1"/>
          </p:cNvGraphicFramePr>
          <p:nvPr/>
        </p:nvGraphicFramePr>
        <p:xfrm>
          <a:off x="571472" y="1428736"/>
          <a:ext cx="8001056" cy="4251960"/>
        </p:xfrm>
        <a:graphic>
          <a:graphicData uri="http://schemas.openxmlformats.org/drawingml/2006/table">
            <a:tbl>
              <a:tblPr firstRow="1" firstCol="1" bandRow="1">
                <a:tableStyleId>{5C22544A-7EE6-4342-B048-85BDC9FD1C3A}</a:tableStyleId>
              </a:tblPr>
              <a:tblGrid>
                <a:gridCol w="2000264">
                  <a:extLst>
                    <a:ext uri="{9D8B030D-6E8A-4147-A177-3AD203B41FA5}">
                      <a16:colId xmlns:a16="http://schemas.microsoft.com/office/drawing/2014/main" val="20000"/>
                    </a:ext>
                  </a:extLst>
                </a:gridCol>
                <a:gridCol w="2000264">
                  <a:extLst>
                    <a:ext uri="{9D8B030D-6E8A-4147-A177-3AD203B41FA5}">
                      <a16:colId xmlns:a16="http://schemas.microsoft.com/office/drawing/2014/main" val="20001"/>
                    </a:ext>
                  </a:extLst>
                </a:gridCol>
                <a:gridCol w="2000264">
                  <a:extLst>
                    <a:ext uri="{9D8B030D-6E8A-4147-A177-3AD203B41FA5}">
                      <a16:colId xmlns:a16="http://schemas.microsoft.com/office/drawing/2014/main" val="20002"/>
                    </a:ext>
                  </a:extLst>
                </a:gridCol>
                <a:gridCol w="2000264">
                  <a:extLst>
                    <a:ext uri="{9D8B030D-6E8A-4147-A177-3AD203B41FA5}">
                      <a16:colId xmlns:a16="http://schemas.microsoft.com/office/drawing/2014/main" val="20003"/>
                    </a:ext>
                  </a:extLst>
                </a:gridCol>
              </a:tblGrid>
              <a:tr h="370840">
                <a:tc>
                  <a:txBody>
                    <a:bodyPr/>
                    <a:lstStyle/>
                    <a:p>
                      <a:pPr algn="ctr"/>
                      <a:r>
                        <a:rPr lang="es-MX" dirty="0" smtClean="0"/>
                        <a:t>Molécula</a:t>
                      </a:r>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MX" dirty="0" smtClean="0"/>
                        <a:t>Momento dipolar, </a:t>
                      </a:r>
                      <a:r>
                        <a:rPr lang="es-MX" dirty="0" smtClean="0">
                          <a:sym typeface="Symbol"/>
                        </a:rPr>
                        <a:t> (Debyes)</a:t>
                      </a:r>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MX" dirty="0" smtClean="0"/>
                        <a:t>Constate Rotacional,</a:t>
                      </a:r>
                      <a:r>
                        <a:rPr lang="es-MX" baseline="0" dirty="0" smtClean="0"/>
                        <a:t> B (MHz)</a:t>
                      </a:r>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MX" dirty="0" smtClean="0"/>
                        <a:t>Constate</a:t>
                      </a:r>
                      <a:r>
                        <a:rPr lang="es-MX" baseline="0" dirty="0" smtClean="0"/>
                        <a:t> de estiramiento ,D (kHz)</a:t>
                      </a:r>
                      <a:endParaRPr lang="es-MX"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70840">
                <a:tc>
                  <a:txBody>
                    <a:bodyPr/>
                    <a:lstStyle/>
                    <a:p>
                      <a:pPr algn="ctr"/>
                      <a:r>
                        <a:rPr lang="es-MX" baseline="30000" dirty="0" smtClean="0"/>
                        <a:t>12</a:t>
                      </a:r>
                      <a:r>
                        <a:rPr lang="es-MX" dirty="0" smtClean="0"/>
                        <a:t>CO</a:t>
                      </a:r>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MX" dirty="0" smtClean="0"/>
                        <a:t>0.110</a:t>
                      </a:r>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MX" dirty="0" smtClean="0"/>
                        <a:t>57635.97</a:t>
                      </a:r>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MX" dirty="0" smtClean="0"/>
                        <a:t>183.506</a:t>
                      </a:r>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70840">
                <a:tc>
                  <a:txBody>
                    <a:bodyPr/>
                    <a:lstStyle/>
                    <a:p>
                      <a:pPr algn="ctr"/>
                      <a:r>
                        <a:rPr lang="es-MX" baseline="30000" dirty="0" smtClean="0"/>
                        <a:t>13</a:t>
                      </a:r>
                      <a:r>
                        <a:rPr lang="es-MX" dirty="0" smtClean="0"/>
                        <a:t>CO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MX" dirty="0" smtClean="0"/>
                        <a:t>0.110</a:t>
                      </a:r>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MX" dirty="0" smtClean="0"/>
                        <a:t>55101.01</a:t>
                      </a:r>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MX" dirty="0" smtClean="0"/>
                        <a:t>167.688</a:t>
                      </a:r>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70840">
                <a:tc>
                  <a:txBody>
                    <a:bodyPr/>
                    <a:lstStyle/>
                    <a:p>
                      <a:pPr algn="ctr"/>
                      <a:r>
                        <a:rPr lang="es-MX" dirty="0" smtClean="0"/>
                        <a:t>C</a:t>
                      </a:r>
                      <a:r>
                        <a:rPr lang="es-MX" sz="1800" baseline="30000" dirty="0" smtClean="0"/>
                        <a:t>18</a:t>
                      </a:r>
                      <a:r>
                        <a:rPr lang="es-MX" dirty="0" smtClean="0"/>
                        <a:t>O</a:t>
                      </a:r>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MX" dirty="0" smtClean="0"/>
                        <a:t>0.111</a:t>
                      </a:r>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MX" dirty="0" smtClean="0"/>
                        <a:t>54891.42</a:t>
                      </a:r>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MX" dirty="0" smtClean="0"/>
                        <a:t>166.406</a:t>
                      </a:r>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370840">
                <a:tc>
                  <a:txBody>
                    <a:bodyPr/>
                    <a:lstStyle/>
                    <a:p>
                      <a:pPr algn="ctr"/>
                      <a:r>
                        <a:rPr lang="es-MX" dirty="0" smtClean="0"/>
                        <a:t>CS</a:t>
                      </a:r>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MX" dirty="0" smtClean="0"/>
                        <a:t>1.957</a:t>
                      </a:r>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MX" dirty="0" smtClean="0"/>
                        <a:t>24495.56</a:t>
                      </a:r>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MX" dirty="0" smtClean="0"/>
                        <a:t>40.243</a:t>
                      </a:r>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370840">
                <a:tc>
                  <a:txBody>
                    <a:bodyPr/>
                    <a:lstStyle/>
                    <a:p>
                      <a:pPr algn="ctr"/>
                      <a:r>
                        <a:rPr lang="es-MX" dirty="0" smtClean="0"/>
                        <a:t>HCN</a:t>
                      </a:r>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MX" dirty="0" smtClean="0"/>
                        <a:t>2.984</a:t>
                      </a:r>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MX" dirty="0" smtClean="0"/>
                        <a:t>44315.97</a:t>
                      </a:r>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MX" dirty="0" smtClean="0"/>
                        <a:t>87.246</a:t>
                      </a:r>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370840">
                <a:tc>
                  <a:txBody>
                    <a:bodyPr/>
                    <a:lstStyle/>
                    <a:p>
                      <a:pPr algn="ctr"/>
                      <a:r>
                        <a:rPr lang="es-MX" dirty="0" smtClean="0"/>
                        <a:t>HNC</a:t>
                      </a:r>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MX" dirty="0" smtClean="0"/>
                        <a:t>3.050</a:t>
                      </a:r>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MX" dirty="0" smtClean="0"/>
                        <a:t>45331.99</a:t>
                      </a:r>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370840">
                <a:tc>
                  <a:txBody>
                    <a:bodyPr/>
                    <a:lstStyle/>
                    <a:p>
                      <a:pPr algn="ctr"/>
                      <a:r>
                        <a:rPr lang="es-MX" dirty="0" smtClean="0"/>
                        <a:t>CN</a:t>
                      </a:r>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MX" dirty="0" smtClean="0"/>
                        <a:t>1.450</a:t>
                      </a:r>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MX" dirty="0" smtClean="0"/>
                        <a:t>56693.47</a:t>
                      </a:r>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370840">
                <a:tc>
                  <a:txBody>
                    <a:bodyPr/>
                    <a:lstStyle/>
                    <a:p>
                      <a:pPr algn="ctr"/>
                      <a:r>
                        <a:rPr lang="es-MX" dirty="0" smtClean="0"/>
                        <a:t>HCO</a:t>
                      </a:r>
                      <a:r>
                        <a:rPr lang="es-MX" baseline="30000" dirty="0" smtClean="0"/>
                        <a:t>+</a:t>
                      </a:r>
                      <a:endParaRPr lang="es-MX" baseline="30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MX" dirty="0" smtClean="0"/>
                        <a:t>3.300</a:t>
                      </a:r>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MX" dirty="0" smtClean="0"/>
                        <a:t>44544.40</a:t>
                      </a:r>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r h="370840">
                <a:tc>
                  <a:txBody>
                    <a:bodyPr/>
                    <a:lstStyle/>
                    <a:p>
                      <a:pPr algn="ctr"/>
                      <a:r>
                        <a:rPr lang="es-MX" dirty="0" smtClean="0"/>
                        <a:t>SiO</a:t>
                      </a:r>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MX" dirty="0" smtClean="0"/>
                        <a:t>3.098</a:t>
                      </a:r>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MX" dirty="0" smtClean="0"/>
                        <a:t>21711.96</a:t>
                      </a:r>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9"/>
                  </a:ext>
                </a:extLst>
              </a:tr>
            </a:tbl>
          </a:graphicData>
        </a:graphic>
      </p:graphicFrame>
      <p:sp>
        <p:nvSpPr>
          <p:cNvPr id="4" name="3 CuadroTexto"/>
          <p:cNvSpPr txBox="1"/>
          <p:nvPr/>
        </p:nvSpPr>
        <p:spPr>
          <a:xfrm>
            <a:off x="214282" y="116632"/>
            <a:ext cx="8643998" cy="1200329"/>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just"/>
            <a:r>
              <a:rPr lang="es-MX" b="1" dirty="0" smtClean="0">
                <a:solidFill>
                  <a:srgbClr val="009E00"/>
                </a:solidFill>
              </a:rPr>
              <a:t>Tabla resumen de momentos dipolares permanentes y constantes rotacionales para las moléculas </a:t>
            </a:r>
            <a:r>
              <a:rPr lang="es-MX" b="1" dirty="0" smtClean="0">
                <a:solidFill>
                  <a:srgbClr val="C00000"/>
                </a:solidFill>
              </a:rPr>
              <a:t>lineales</a:t>
            </a:r>
            <a:r>
              <a:rPr lang="es-MX" b="1" dirty="0" smtClean="0">
                <a:solidFill>
                  <a:srgbClr val="009E00"/>
                </a:solidFill>
              </a:rPr>
              <a:t> más importantes emitiendo en nubes moleculares. Para niveles J&gt;10, las contribuciones de la D empiezan a ser importantes en el cálculo de la frecuencia. Tenerlo en cuenta¡¡¡</a:t>
            </a:r>
            <a:endParaRPr lang="es-MX" b="1" dirty="0">
              <a:solidFill>
                <a:srgbClr val="009E00"/>
              </a:solidFill>
            </a:endParaRPr>
          </a:p>
        </p:txBody>
      </p:sp>
      <p:sp>
        <p:nvSpPr>
          <p:cNvPr id="5" name="4 Rectángulo"/>
          <p:cNvSpPr/>
          <p:nvPr/>
        </p:nvSpPr>
        <p:spPr>
          <a:xfrm>
            <a:off x="285752" y="5791818"/>
            <a:ext cx="8786842" cy="923330"/>
          </a:xfrm>
          <a:prstGeom prst="rect">
            <a:avLst/>
          </a:prstGeom>
          <a:ln/>
        </p:spPr>
        <p:style>
          <a:lnRef idx="2">
            <a:schemeClr val="accent2"/>
          </a:lnRef>
          <a:fillRef idx="1">
            <a:schemeClr val="lt1"/>
          </a:fillRef>
          <a:effectRef idx="0">
            <a:schemeClr val="accent2"/>
          </a:effectRef>
          <a:fontRef idx="minor">
            <a:schemeClr val="dk1"/>
          </a:fontRef>
        </p:style>
        <p:txBody>
          <a:bodyPr wrap="square">
            <a:spAutoFit/>
          </a:bodyPr>
          <a:lstStyle/>
          <a:p>
            <a:r>
              <a:rPr lang="es-MX" b="1" u="sng" dirty="0" smtClean="0">
                <a:solidFill>
                  <a:srgbClr val="C00000"/>
                </a:solidFill>
              </a:rPr>
              <a:t>Pagina Web de F. Lovas </a:t>
            </a:r>
            <a:r>
              <a:rPr lang="es-MX" dirty="0" smtClean="0">
                <a:solidFill>
                  <a:srgbClr val="C00000"/>
                </a:solidFill>
                <a:sym typeface="Wingdings" pitchFamily="2" charset="2"/>
              </a:rPr>
              <a:t> lista de frecuencias de todas las transiciones observadas  en el mm-sub-mm en el ISM, constantes moleculares, masas , momentos dipolares, etc.</a:t>
            </a:r>
            <a:endParaRPr lang="es-MX" dirty="0" smtClean="0">
              <a:solidFill>
                <a:srgbClr val="C00000"/>
              </a:solidFill>
            </a:endParaRPr>
          </a:p>
          <a:p>
            <a:r>
              <a:rPr lang="es-MX" b="1" dirty="0" smtClean="0">
                <a:solidFill>
                  <a:srgbClr val="C00000"/>
                </a:solidFill>
              </a:rPr>
              <a:t>http://physics.nist.gov/PhysRefData/Micro/Html/contents.html</a:t>
            </a:r>
            <a:endParaRPr lang="es-MX" b="1" dirty="0">
              <a:solidFill>
                <a:srgbClr val="C00000"/>
              </a:solidFill>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CuadroTexto"/>
          <p:cNvSpPr txBox="1"/>
          <p:nvPr/>
        </p:nvSpPr>
        <p:spPr>
          <a:xfrm>
            <a:off x="113846" y="100061"/>
            <a:ext cx="3071802" cy="369332"/>
          </a:xfrm>
          <a:prstGeom prst="rect">
            <a:avLst/>
          </a:prstGeom>
          <a:solidFill>
            <a:schemeClr val="accent5">
              <a:lumMod val="20000"/>
              <a:lumOff val="80000"/>
            </a:schemeClr>
          </a:solidFill>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s-MX" b="1" dirty="0" smtClean="0">
                <a:solidFill>
                  <a:srgbClr val="00A800"/>
                </a:solidFill>
              </a:rPr>
              <a:t>Transiciones Vibracionales</a:t>
            </a:r>
            <a:endParaRPr lang="es-MX" b="1" dirty="0">
              <a:solidFill>
                <a:srgbClr val="00A800"/>
              </a:solidFill>
            </a:endParaRPr>
          </a:p>
        </p:txBody>
      </p:sp>
      <p:pic>
        <p:nvPicPr>
          <p:cNvPr id="5" name="Picture 27" descr="Symmetrical stretching.gif"/>
          <p:cNvPicPr>
            <a:picLocks noChangeAspect="1" noChangeArrowheads="1" noCrop="1"/>
          </p:cNvPicPr>
          <p:nvPr/>
        </p:nvPicPr>
        <p:blipFill>
          <a:blip r:embed="rId3" cstate="print"/>
          <a:srcRect/>
          <a:stretch>
            <a:fillRect/>
          </a:stretch>
        </p:blipFill>
        <p:spPr bwMode="auto">
          <a:xfrm>
            <a:off x="8338250" y="-5898"/>
            <a:ext cx="877220" cy="626586"/>
          </a:xfrm>
          <a:prstGeom prst="rect">
            <a:avLst/>
          </a:prstGeom>
          <a:noFill/>
        </p:spPr>
      </p:pic>
      <p:pic>
        <p:nvPicPr>
          <p:cNvPr id="6" name="Picture 28" descr="Asymmetrical stretching.gif"/>
          <p:cNvPicPr>
            <a:picLocks noChangeAspect="1" noChangeArrowheads="1" noCrop="1"/>
          </p:cNvPicPr>
          <p:nvPr/>
        </p:nvPicPr>
        <p:blipFill>
          <a:blip r:embed="rId4" cstate="print"/>
          <a:srcRect/>
          <a:stretch>
            <a:fillRect/>
          </a:stretch>
        </p:blipFill>
        <p:spPr bwMode="auto">
          <a:xfrm>
            <a:off x="7390497" y="-29717"/>
            <a:ext cx="877220" cy="626586"/>
          </a:xfrm>
          <a:prstGeom prst="rect">
            <a:avLst/>
          </a:prstGeom>
          <a:noFill/>
        </p:spPr>
      </p:pic>
      <p:pic>
        <p:nvPicPr>
          <p:cNvPr id="7" name="Picture 29" descr="Scissoring.gif"/>
          <p:cNvPicPr>
            <a:picLocks noChangeAspect="1" noChangeArrowheads="1" noCrop="1"/>
          </p:cNvPicPr>
          <p:nvPr/>
        </p:nvPicPr>
        <p:blipFill>
          <a:blip r:embed="rId5" cstate="print"/>
          <a:srcRect/>
          <a:stretch>
            <a:fillRect/>
          </a:stretch>
        </p:blipFill>
        <p:spPr bwMode="auto">
          <a:xfrm>
            <a:off x="4747286" y="-172593"/>
            <a:ext cx="877220" cy="626586"/>
          </a:xfrm>
          <a:prstGeom prst="rect">
            <a:avLst/>
          </a:prstGeom>
          <a:noFill/>
        </p:spPr>
      </p:pic>
      <p:pic>
        <p:nvPicPr>
          <p:cNvPr id="8" name="Picture 30" descr="Modo rotacao.gif"/>
          <p:cNvPicPr>
            <a:picLocks noChangeAspect="1" noChangeArrowheads="1" noCrop="1"/>
          </p:cNvPicPr>
          <p:nvPr/>
        </p:nvPicPr>
        <p:blipFill>
          <a:blip r:embed="rId6" cstate="print"/>
          <a:srcRect/>
          <a:stretch>
            <a:fillRect/>
          </a:stretch>
        </p:blipFill>
        <p:spPr bwMode="auto">
          <a:xfrm>
            <a:off x="3675716" y="-29717"/>
            <a:ext cx="877220" cy="626586"/>
          </a:xfrm>
          <a:prstGeom prst="rect">
            <a:avLst/>
          </a:prstGeom>
          <a:noFill/>
        </p:spPr>
      </p:pic>
      <p:pic>
        <p:nvPicPr>
          <p:cNvPr id="9" name="Picture 31" descr="Wagging.gif"/>
          <p:cNvPicPr>
            <a:picLocks noChangeAspect="1" noChangeArrowheads="1" noCrop="1"/>
          </p:cNvPicPr>
          <p:nvPr/>
        </p:nvPicPr>
        <p:blipFill>
          <a:blip r:embed="rId7" cstate="print"/>
          <a:srcRect/>
          <a:stretch>
            <a:fillRect/>
          </a:stretch>
        </p:blipFill>
        <p:spPr bwMode="auto">
          <a:xfrm>
            <a:off x="5675980" y="-29717"/>
            <a:ext cx="877220" cy="626586"/>
          </a:xfrm>
          <a:prstGeom prst="rect">
            <a:avLst/>
          </a:prstGeom>
          <a:noFill/>
        </p:spPr>
      </p:pic>
      <p:pic>
        <p:nvPicPr>
          <p:cNvPr id="10" name="Picture 32" descr="Twisting.gif"/>
          <p:cNvPicPr>
            <a:picLocks noChangeAspect="1" noChangeArrowheads="1" noCrop="1"/>
          </p:cNvPicPr>
          <p:nvPr/>
        </p:nvPicPr>
        <p:blipFill>
          <a:blip r:embed="rId8" cstate="print"/>
          <a:srcRect/>
          <a:stretch>
            <a:fillRect/>
          </a:stretch>
        </p:blipFill>
        <p:spPr bwMode="auto">
          <a:xfrm>
            <a:off x="6533241" y="-101155"/>
            <a:ext cx="877220" cy="626586"/>
          </a:xfrm>
          <a:prstGeom prst="rect">
            <a:avLst/>
          </a:prstGeom>
          <a:noFill/>
        </p:spPr>
      </p:pic>
      <p:sp>
        <p:nvSpPr>
          <p:cNvPr id="11" name="10 CuadroTexto"/>
          <p:cNvSpPr txBox="1"/>
          <p:nvPr/>
        </p:nvSpPr>
        <p:spPr>
          <a:xfrm>
            <a:off x="20985" y="714356"/>
            <a:ext cx="9123015" cy="738664"/>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just"/>
            <a:r>
              <a:rPr lang="es-MX" sz="1400" b="1" dirty="0" smtClean="0">
                <a:solidFill>
                  <a:schemeClr val="accent1">
                    <a:lumMod val="50000"/>
                  </a:schemeClr>
                </a:solidFill>
              </a:rPr>
              <a:t>Si cualquiera de los núcleos de una molécula sufre un desplazamiento de su posición de equilibrio, r</a:t>
            </a:r>
            <a:r>
              <a:rPr lang="es-MX" sz="1400" b="1" baseline="-25000" dirty="0" smtClean="0">
                <a:solidFill>
                  <a:schemeClr val="accent1">
                    <a:lumMod val="50000"/>
                  </a:schemeClr>
                </a:solidFill>
              </a:rPr>
              <a:t>e</a:t>
            </a:r>
            <a:r>
              <a:rPr lang="es-MX" sz="1400" b="1" dirty="0" smtClean="0">
                <a:solidFill>
                  <a:schemeClr val="accent1">
                    <a:lumMod val="50000"/>
                  </a:schemeClr>
                </a:solidFill>
              </a:rPr>
              <a:t> </a:t>
            </a:r>
            <a:r>
              <a:rPr lang="es-MX" sz="1400" b="1" dirty="0" smtClean="0">
                <a:solidFill>
                  <a:schemeClr val="accent1">
                    <a:lumMod val="50000"/>
                  </a:schemeClr>
                </a:solidFill>
                <a:sym typeface="Wingdings" pitchFamily="2" charset="2"/>
              </a:rPr>
              <a:t> , ya sea debido a un alejamiento-acercamiento (“streching”), o a un cambio de dirección (“bending”) se producirá un movimiento oscilatorio alrededor de la posición de equilibrio.</a:t>
            </a:r>
            <a:endParaRPr lang="es-MX" sz="1400" b="1" dirty="0">
              <a:solidFill>
                <a:schemeClr val="accent1">
                  <a:lumMod val="50000"/>
                </a:schemeClr>
              </a:solidFill>
            </a:endParaRPr>
          </a:p>
        </p:txBody>
      </p:sp>
      <p:sp>
        <p:nvSpPr>
          <p:cNvPr id="12" name="11 CuadroTexto"/>
          <p:cNvSpPr txBox="1"/>
          <p:nvPr/>
        </p:nvSpPr>
        <p:spPr>
          <a:xfrm>
            <a:off x="148574" y="2272172"/>
            <a:ext cx="6000792" cy="307777"/>
          </a:xfrm>
          <a:prstGeom prst="rect">
            <a:avLst/>
          </a:prstGeom>
          <a:noFill/>
        </p:spPr>
        <p:txBody>
          <a:bodyPr wrap="square" rtlCol="0">
            <a:spAutoFit/>
          </a:bodyPr>
          <a:lstStyle/>
          <a:p>
            <a:pPr>
              <a:buFont typeface="Wingdings" pitchFamily="2" charset="2"/>
              <a:buChar char="q"/>
            </a:pPr>
            <a:r>
              <a:rPr lang="es-MX" sz="1400" b="1" dirty="0" smtClean="0">
                <a:solidFill>
                  <a:schemeClr val="accent1">
                    <a:lumMod val="50000"/>
                  </a:schemeClr>
                </a:solidFill>
              </a:rPr>
              <a:t>La ecuación de Schrodinger para una molécula biatómica es:</a:t>
            </a:r>
            <a:endParaRPr lang="es-MX" sz="1400" b="1" dirty="0">
              <a:solidFill>
                <a:schemeClr val="accent1">
                  <a:lumMod val="50000"/>
                </a:schemeClr>
              </a:solidFill>
            </a:endParaRPr>
          </a:p>
        </p:txBody>
      </p:sp>
      <p:graphicFrame>
        <p:nvGraphicFramePr>
          <p:cNvPr id="13" name="12 Objeto"/>
          <p:cNvGraphicFramePr>
            <a:graphicFrameLocks noChangeAspect="1"/>
          </p:cNvGraphicFramePr>
          <p:nvPr>
            <p:extLst>
              <p:ext uri="{D42A27DB-BD31-4B8C-83A1-F6EECF244321}">
                <p14:modId xmlns:p14="http://schemas.microsoft.com/office/powerpoint/2010/main" val="4216889648"/>
              </p:ext>
            </p:extLst>
          </p:nvPr>
        </p:nvGraphicFramePr>
        <p:xfrm>
          <a:off x="357188" y="2492896"/>
          <a:ext cx="4929187" cy="1489075"/>
        </p:xfrm>
        <a:graphic>
          <a:graphicData uri="http://schemas.openxmlformats.org/presentationml/2006/ole">
            <mc:AlternateContent xmlns:mc="http://schemas.openxmlformats.org/markup-compatibility/2006">
              <mc:Choice xmlns:v="urn:schemas-microsoft-com:vml" Requires="v">
                <p:oleObj spid="_x0000_s41097" name="Ecuación" r:id="rId9" imgW="3200400" imgH="990360" progId="Equation.3">
                  <p:embed/>
                </p:oleObj>
              </mc:Choice>
              <mc:Fallback>
                <p:oleObj name="Ecuación" r:id="rId9" imgW="3200400" imgH="990360" progId="Equation.3">
                  <p:embed/>
                  <p:pic>
                    <p:nvPicPr>
                      <p:cNvPr id="0" name="Picture 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57188" y="2492896"/>
                        <a:ext cx="4929187" cy="1489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40964" name="Picture 4" descr="Archivo:Morse-potential.png">
            <a:hlinkClick r:id="rId11"/>
          </p:cNvPr>
          <p:cNvPicPr>
            <a:picLocks noChangeAspect="1" noChangeArrowheads="1"/>
          </p:cNvPicPr>
          <p:nvPr/>
        </p:nvPicPr>
        <p:blipFill>
          <a:blip r:embed="rId12" cstate="print"/>
          <a:srcRect/>
          <a:stretch>
            <a:fillRect/>
          </a:stretch>
        </p:blipFill>
        <p:spPr bwMode="auto">
          <a:xfrm>
            <a:off x="6337498" y="2132856"/>
            <a:ext cx="2554982" cy="2206598"/>
          </a:xfrm>
          <a:prstGeom prst="rect">
            <a:avLst/>
          </a:prstGeom>
          <a:noFill/>
        </p:spPr>
      </p:pic>
      <p:sp>
        <p:nvSpPr>
          <p:cNvPr id="16" name="15 Flecha derecha"/>
          <p:cNvSpPr/>
          <p:nvPr/>
        </p:nvSpPr>
        <p:spPr>
          <a:xfrm>
            <a:off x="2571736" y="3702572"/>
            <a:ext cx="214314" cy="214314"/>
          </a:xfrm>
          <a:prstGeom prst="right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es-MX" dirty="0"/>
          </a:p>
        </p:txBody>
      </p:sp>
      <p:sp>
        <p:nvSpPr>
          <p:cNvPr id="18" name="17 CuadroTexto"/>
          <p:cNvSpPr txBox="1"/>
          <p:nvPr/>
        </p:nvSpPr>
        <p:spPr>
          <a:xfrm>
            <a:off x="2825617" y="3476644"/>
            <a:ext cx="3034511" cy="553998"/>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just"/>
            <a:r>
              <a:rPr lang="es-MX" sz="1000" b="1" dirty="0" smtClean="0">
                <a:solidFill>
                  <a:srgbClr val="00A800"/>
                </a:solidFill>
              </a:rPr>
              <a:t>Potencial de Morse</a:t>
            </a:r>
            <a:r>
              <a:rPr lang="es-MX" sz="1000" b="1" dirty="0" smtClean="0">
                <a:solidFill>
                  <a:srgbClr val="00A800"/>
                </a:solidFill>
                <a:sym typeface="Wingdings" pitchFamily="2" charset="2"/>
              </a:rPr>
              <a:t> Da una mejor aproximación al sistema vibracional de una molécula biatómica que un oscilador armónico cuántico</a:t>
            </a:r>
            <a:endParaRPr lang="es-MX" sz="1000" b="1" dirty="0">
              <a:solidFill>
                <a:srgbClr val="00A800"/>
              </a:solidFill>
            </a:endParaRPr>
          </a:p>
        </p:txBody>
      </p:sp>
      <p:sp>
        <p:nvSpPr>
          <p:cNvPr id="19" name="18 Flecha derecha"/>
          <p:cNvSpPr/>
          <p:nvPr/>
        </p:nvSpPr>
        <p:spPr>
          <a:xfrm>
            <a:off x="5931602" y="2984769"/>
            <a:ext cx="368590" cy="233463"/>
          </a:xfrm>
          <a:prstGeom prst="right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es-MX" dirty="0"/>
          </a:p>
        </p:txBody>
      </p:sp>
      <p:sp>
        <p:nvSpPr>
          <p:cNvPr id="22" name="21 CuadroTexto"/>
          <p:cNvSpPr txBox="1"/>
          <p:nvPr/>
        </p:nvSpPr>
        <p:spPr>
          <a:xfrm>
            <a:off x="2987824" y="3084410"/>
            <a:ext cx="1675087" cy="246221"/>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es-MX" sz="1000" b="1" dirty="0" smtClean="0">
                <a:solidFill>
                  <a:srgbClr val="00A800"/>
                </a:solidFill>
              </a:rPr>
              <a:t>Diámetro de la molécula</a:t>
            </a:r>
            <a:endParaRPr lang="es-MX" sz="1000" b="1" dirty="0">
              <a:solidFill>
                <a:srgbClr val="00A800"/>
              </a:solidFill>
            </a:endParaRPr>
          </a:p>
        </p:txBody>
      </p:sp>
      <p:cxnSp>
        <p:nvCxnSpPr>
          <p:cNvPr id="27" name="26 Conector recto de flecha"/>
          <p:cNvCxnSpPr/>
          <p:nvPr/>
        </p:nvCxnSpPr>
        <p:spPr>
          <a:xfrm flipV="1">
            <a:off x="1209081" y="3237433"/>
            <a:ext cx="269826" cy="42975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8" name="27 CuadroTexto"/>
          <p:cNvSpPr txBox="1"/>
          <p:nvPr/>
        </p:nvSpPr>
        <p:spPr>
          <a:xfrm>
            <a:off x="1478907" y="3144437"/>
            <a:ext cx="1376344" cy="246221"/>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es-MX" sz="1000" b="1" dirty="0" smtClean="0">
                <a:solidFill>
                  <a:srgbClr val="00A800"/>
                </a:solidFill>
              </a:rPr>
              <a:t>Energía de disociación</a:t>
            </a:r>
            <a:endParaRPr lang="es-MX" sz="1000" b="1" dirty="0">
              <a:solidFill>
                <a:srgbClr val="00A800"/>
              </a:solidFill>
            </a:endParaRPr>
          </a:p>
        </p:txBody>
      </p:sp>
      <p:sp>
        <p:nvSpPr>
          <p:cNvPr id="33" name="32 CuadroTexto"/>
          <p:cNvSpPr txBox="1"/>
          <p:nvPr/>
        </p:nvSpPr>
        <p:spPr>
          <a:xfrm>
            <a:off x="142844" y="1487798"/>
            <a:ext cx="8786874" cy="523220"/>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just"/>
            <a:r>
              <a:rPr lang="es-MX" sz="1400" b="1" dirty="0" smtClean="0">
                <a:solidFill>
                  <a:srgbClr val="00A800"/>
                </a:solidFill>
              </a:rPr>
              <a:t>Una molécula biatómica solo tiene un modo de vibración = STRECHING</a:t>
            </a:r>
          </a:p>
          <a:p>
            <a:pPr algn="just"/>
            <a:r>
              <a:rPr lang="es-MX" sz="1400" b="1" dirty="0" smtClean="0">
                <a:solidFill>
                  <a:schemeClr val="tx2">
                    <a:lumMod val="50000"/>
                  </a:schemeClr>
                </a:solidFill>
              </a:rPr>
              <a:t>Las energías vibracionales son del orden de una fracción de eV </a:t>
            </a:r>
            <a:r>
              <a:rPr lang="es-MX" sz="1400" b="1" dirty="0" smtClean="0">
                <a:solidFill>
                  <a:schemeClr val="tx2">
                    <a:lumMod val="50000"/>
                  </a:schemeClr>
                </a:solidFill>
                <a:sym typeface="Wingdings" pitchFamily="2" charset="2"/>
              </a:rPr>
              <a:t> emisiones-absorciones en el NIR-MIR</a:t>
            </a:r>
            <a:r>
              <a:rPr lang="es-MX" sz="1400" b="1" dirty="0" smtClean="0">
                <a:solidFill>
                  <a:srgbClr val="00A800"/>
                </a:solidFill>
                <a:sym typeface="Wingdings" pitchFamily="2" charset="2"/>
              </a:rPr>
              <a:t>.</a:t>
            </a:r>
            <a:endParaRPr lang="es-MX" sz="1400" b="1" dirty="0">
              <a:solidFill>
                <a:srgbClr val="00A800"/>
              </a:solidFill>
            </a:endParaRPr>
          </a:p>
        </p:txBody>
      </p:sp>
      <p:sp>
        <p:nvSpPr>
          <p:cNvPr id="37" name="36 Rectángulo"/>
          <p:cNvSpPr/>
          <p:nvPr/>
        </p:nvSpPr>
        <p:spPr>
          <a:xfrm>
            <a:off x="143240" y="2178961"/>
            <a:ext cx="5748759" cy="204212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cxnSp>
        <p:nvCxnSpPr>
          <p:cNvPr id="21" name="20 Conector recto de flecha"/>
          <p:cNvCxnSpPr/>
          <p:nvPr/>
        </p:nvCxnSpPr>
        <p:spPr>
          <a:xfrm flipV="1">
            <a:off x="1851259" y="3209522"/>
            <a:ext cx="1143405" cy="45766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aphicFrame>
        <p:nvGraphicFramePr>
          <p:cNvPr id="29" name="1 Objeto"/>
          <p:cNvGraphicFramePr>
            <a:graphicFrameLocks noChangeAspect="1"/>
          </p:cNvGraphicFramePr>
          <p:nvPr>
            <p:extLst>
              <p:ext uri="{D42A27DB-BD31-4B8C-83A1-F6EECF244321}">
                <p14:modId xmlns:p14="http://schemas.microsoft.com/office/powerpoint/2010/main" val="904107216"/>
              </p:ext>
            </p:extLst>
          </p:nvPr>
        </p:nvGraphicFramePr>
        <p:xfrm>
          <a:off x="357188" y="4821093"/>
          <a:ext cx="3214680" cy="1036835"/>
        </p:xfrm>
        <a:graphic>
          <a:graphicData uri="http://schemas.openxmlformats.org/presentationml/2006/ole">
            <mc:AlternateContent xmlns:mc="http://schemas.openxmlformats.org/markup-compatibility/2006">
              <mc:Choice xmlns:v="urn:schemas-microsoft-com:vml" Requires="v">
                <p:oleObj spid="_x0000_s41098" name="Ecuación" r:id="rId13" imgW="1244520" imgH="1054080" progId="Equation.3">
                  <p:embed/>
                </p:oleObj>
              </mc:Choice>
              <mc:Fallback>
                <p:oleObj name="Ecuación" r:id="rId13" imgW="1244520" imgH="1054080" progId="Equation.3">
                  <p:embed/>
                  <p:pic>
                    <p:nvPicPr>
                      <p:cNvPr id="2" name="1 Objeto"/>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57188" y="4821093"/>
                        <a:ext cx="3214680" cy="1036835"/>
                      </a:xfrm>
                      <a:prstGeom prst="rect">
                        <a:avLst/>
                      </a:prstGeom>
                      <a:noFill/>
                      <a:extLst/>
                    </p:spPr>
                  </p:pic>
                </p:oleObj>
              </mc:Fallback>
            </mc:AlternateContent>
          </a:graphicData>
        </a:graphic>
      </p:graphicFrame>
      <p:sp>
        <p:nvSpPr>
          <p:cNvPr id="30" name="2 Rectángulo"/>
          <p:cNvSpPr/>
          <p:nvPr/>
        </p:nvSpPr>
        <p:spPr>
          <a:xfrm>
            <a:off x="214282" y="4821116"/>
            <a:ext cx="3429024" cy="114362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31" name="3 Flecha derecha"/>
          <p:cNvSpPr/>
          <p:nvPr/>
        </p:nvSpPr>
        <p:spPr>
          <a:xfrm>
            <a:off x="3626286" y="5105050"/>
            <a:ext cx="285752" cy="285752"/>
          </a:xfrm>
          <a:prstGeom prst="rightArrow">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s-MX" dirty="0"/>
          </a:p>
        </p:txBody>
      </p:sp>
      <p:sp>
        <p:nvSpPr>
          <p:cNvPr id="32" name="4 CuadroTexto"/>
          <p:cNvSpPr txBox="1"/>
          <p:nvPr/>
        </p:nvSpPr>
        <p:spPr>
          <a:xfrm>
            <a:off x="3966456" y="4971646"/>
            <a:ext cx="5153508" cy="646331"/>
          </a:xfrm>
          <a:prstGeom prst="rect">
            <a:avLst/>
          </a:prstGeom>
          <a:ln/>
        </p:spPr>
        <p:style>
          <a:lnRef idx="2">
            <a:schemeClr val="accent3"/>
          </a:lnRef>
          <a:fillRef idx="1">
            <a:schemeClr val="lt1"/>
          </a:fillRef>
          <a:effectRef idx="0">
            <a:schemeClr val="accent3"/>
          </a:effectRef>
          <a:fontRef idx="minor">
            <a:schemeClr val="dk1"/>
          </a:fontRef>
        </p:style>
        <p:txBody>
          <a:bodyPr wrap="square" rtlCol="0">
            <a:spAutoFit/>
          </a:bodyPr>
          <a:lstStyle/>
          <a:p>
            <a:pPr algn="just"/>
            <a:r>
              <a:rPr lang="es-MX" sz="1200" b="1" dirty="0" smtClean="0">
                <a:solidFill>
                  <a:srgbClr val="00A800"/>
                </a:solidFill>
              </a:rPr>
              <a:t>Esta aproximación, que es equivalente a la del oscilador armónico, será válida para los niveles inferiores… Para los superiores hará falta un tratamiento más complejo</a:t>
            </a:r>
            <a:endParaRPr lang="es-MX" sz="1200" b="1" dirty="0">
              <a:solidFill>
                <a:srgbClr val="00A800"/>
              </a:solidFill>
            </a:endParaRPr>
          </a:p>
        </p:txBody>
      </p:sp>
      <p:sp>
        <p:nvSpPr>
          <p:cNvPr id="34" name="6 CuadroTexto"/>
          <p:cNvSpPr txBox="1"/>
          <p:nvPr/>
        </p:nvSpPr>
        <p:spPr>
          <a:xfrm>
            <a:off x="2613130" y="5627559"/>
            <a:ext cx="1071570" cy="276999"/>
          </a:xfrm>
          <a:prstGeom prst="rect">
            <a:avLst/>
          </a:prstGeom>
          <a:noFill/>
        </p:spPr>
        <p:txBody>
          <a:bodyPr wrap="square" rtlCol="0">
            <a:spAutoFit/>
          </a:bodyPr>
          <a:lstStyle/>
          <a:p>
            <a:r>
              <a:rPr lang="es-MX" sz="1200" b="1" dirty="0" smtClean="0">
                <a:solidFill>
                  <a:srgbClr val="C00000"/>
                </a:solidFill>
              </a:rPr>
              <a:t>NIR-MIR</a:t>
            </a:r>
            <a:endParaRPr lang="es-MX" sz="1200" b="1" dirty="0">
              <a:solidFill>
                <a:srgbClr val="C00000"/>
              </a:solidFill>
            </a:endParaRPr>
          </a:p>
        </p:txBody>
      </p:sp>
      <p:sp>
        <p:nvSpPr>
          <p:cNvPr id="38" name="7 CuadroTexto"/>
          <p:cNvSpPr txBox="1"/>
          <p:nvPr/>
        </p:nvSpPr>
        <p:spPr>
          <a:xfrm>
            <a:off x="226612" y="4323599"/>
            <a:ext cx="8881891" cy="461665"/>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s-MX" sz="1200" b="1" dirty="0">
                <a:solidFill>
                  <a:schemeClr val="tx2">
                    <a:lumMod val="50000"/>
                  </a:schemeClr>
                </a:solidFill>
              </a:rPr>
              <a:t>Las energías </a:t>
            </a:r>
            <a:r>
              <a:rPr lang="es-MX" sz="1200" b="1" dirty="0">
                <a:solidFill>
                  <a:schemeClr val="tx2">
                    <a:lumMod val="50000"/>
                  </a:schemeClr>
                </a:solidFill>
                <a:sym typeface="Wingdings" pitchFamily="2" charset="2"/>
              </a:rPr>
              <a:t> las longitudes de onda se obtienen de los </a:t>
            </a:r>
            <a:r>
              <a:rPr lang="es-MX" sz="1200" b="1" u="sng" dirty="0" err="1">
                <a:solidFill>
                  <a:schemeClr val="tx2">
                    <a:lumMod val="50000"/>
                  </a:schemeClr>
                </a:solidFill>
                <a:sym typeface="Wingdings" pitchFamily="2" charset="2"/>
              </a:rPr>
              <a:t>autovalores</a:t>
            </a:r>
            <a:r>
              <a:rPr lang="es-MX" sz="1200" b="1" u="sng" dirty="0">
                <a:solidFill>
                  <a:schemeClr val="tx2">
                    <a:lumMod val="50000"/>
                  </a:schemeClr>
                </a:solidFill>
                <a:sym typeface="Wingdings" pitchFamily="2" charset="2"/>
              </a:rPr>
              <a:t> de la </a:t>
            </a:r>
            <a:r>
              <a:rPr lang="es-MX" sz="1200" b="1" u="sng" dirty="0" err="1">
                <a:solidFill>
                  <a:schemeClr val="tx2">
                    <a:lumMod val="50000"/>
                  </a:schemeClr>
                </a:solidFill>
                <a:sym typeface="Wingdings" pitchFamily="2" charset="2"/>
              </a:rPr>
              <a:t>Ec</a:t>
            </a:r>
            <a:r>
              <a:rPr lang="es-MX" sz="1200" b="1" u="sng" dirty="0">
                <a:solidFill>
                  <a:schemeClr val="tx2">
                    <a:lumMod val="50000"/>
                  </a:schemeClr>
                </a:solidFill>
                <a:sym typeface="Wingdings" pitchFamily="2" charset="2"/>
              </a:rPr>
              <a:t>. De </a:t>
            </a:r>
            <a:r>
              <a:rPr lang="es-MX" sz="1200" b="1" u="sng" dirty="0" err="1">
                <a:solidFill>
                  <a:schemeClr val="tx2">
                    <a:lumMod val="50000"/>
                  </a:schemeClr>
                </a:solidFill>
                <a:sym typeface="Wingdings" pitchFamily="2" charset="2"/>
              </a:rPr>
              <a:t>Schrodinger</a:t>
            </a:r>
            <a:r>
              <a:rPr lang="es-MX" sz="1200" b="1" u="sng" dirty="0">
                <a:solidFill>
                  <a:schemeClr val="tx2">
                    <a:lumMod val="50000"/>
                  </a:schemeClr>
                </a:solidFill>
                <a:sym typeface="Wingdings" pitchFamily="2" charset="2"/>
              </a:rPr>
              <a:t>.</a:t>
            </a:r>
            <a:endParaRPr lang="es-MX" sz="1200" b="1" u="sng" dirty="0">
              <a:solidFill>
                <a:schemeClr val="tx2">
                  <a:lumMod val="50000"/>
                </a:schemeClr>
              </a:solidFill>
            </a:endParaRPr>
          </a:p>
          <a:p>
            <a:pPr algn="ctr"/>
            <a:r>
              <a:rPr lang="es-MX" sz="1200" b="1" dirty="0" smtClean="0">
                <a:solidFill>
                  <a:srgbClr val="C00000"/>
                </a:solidFill>
              </a:rPr>
              <a:t>Y puede ponerse,  en primera aproximación,  como:</a:t>
            </a:r>
            <a:endParaRPr lang="es-MX" sz="1200" b="1" dirty="0">
              <a:solidFill>
                <a:srgbClr val="C00000"/>
              </a:solidFill>
            </a:endParaRPr>
          </a:p>
        </p:txBody>
      </p:sp>
      <p:sp>
        <p:nvSpPr>
          <p:cNvPr id="39" name="9 CuadroTexto"/>
          <p:cNvSpPr txBox="1"/>
          <p:nvPr/>
        </p:nvSpPr>
        <p:spPr>
          <a:xfrm>
            <a:off x="183476" y="6172714"/>
            <a:ext cx="1508204" cy="461665"/>
          </a:xfrm>
          <a:prstGeom prst="rect">
            <a:avLst/>
          </a:prstGeom>
          <a:solidFill>
            <a:schemeClr val="accent3">
              <a:lumMod val="20000"/>
              <a:lumOff val="80000"/>
            </a:schemeClr>
          </a:solidFill>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s-MX" sz="1200" b="1" dirty="0" smtClean="0">
                <a:solidFill>
                  <a:srgbClr val="C00000"/>
                </a:solidFill>
              </a:rPr>
              <a:t>NUMERO CUANTICO VIBRACIONAL</a:t>
            </a:r>
            <a:endParaRPr lang="es-MX" sz="1200" b="1" dirty="0">
              <a:solidFill>
                <a:srgbClr val="C00000"/>
              </a:solidFill>
            </a:endParaRPr>
          </a:p>
        </p:txBody>
      </p:sp>
      <p:sp>
        <p:nvSpPr>
          <p:cNvPr id="40" name="13 Flecha abajo"/>
          <p:cNvSpPr/>
          <p:nvPr/>
        </p:nvSpPr>
        <p:spPr>
          <a:xfrm>
            <a:off x="357188" y="5858068"/>
            <a:ext cx="144616" cy="285043"/>
          </a:xfrm>
          <a:prstGeom prst="downArrow">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s-MX" dirty="0"/>
          </a:p>
        </p:txBody>
      </p:sp>
      <p:sp>
        <p:nvSpPr>
          <p:cNvPr id="41" name="39 CuadroTexto"/>
          <p:cNvSpPr txBox="1"/>
          <p:nvPr/>
        </p:nvSpPr>
        <p:spPr>
          <a:xfrm>
            <a:off x="2759098" y="5229649"/>
            <a:ext cx="864096" cy="430887"/>
          </a:xfrm>
          <a:prstGeom prst="rect">
            <a:avLst/>
          </a:prstGeom>
          <a:noFill/>
        </p:spPr>
        <p:txBody>
          <a:bodyPr wrap="square" rtlCol="0">
            <a:spAutoFit/>
          </a:bodyPr>
          <a:lstStyle/>
          <a:p>
            <a:r>
              <a:rPr lang="en-GB" sz="1100" b="1" dirty="0" err="1" smtClean="0">
                <a:solidFill>
                  <a:srgbClr val="0070C0"/>
                </a:solidFill>
              </a:rPr>
              <a:t>Cte</a:t>
            </a:r>
            <a:r>
              <a:rPr lang="en-GB" sz="1100" b="1" dirty="0" smtClean="0">
                <a:solidFill>
                  <a:srgbClr val="0070C0"/>
                </a:solidFill>
              </a:rPr>
              <a:t> </a:t>
            </a:r>
            <a:r>
              <a:rPr lang="en-GB" sz="1100" b="1" dirty="0" err="1" smtClean="0">
                <a:solidFill>
                  <a:srgbClr val="0070C0"/>
                </a:solidFill>
              </a:rPr>
              <a:t>vibracional</a:t>
            </a:r>
            <a:endParaRPr lang="en-GB" sz="1100" b="1" dirty="0">
              <a:solidFill>
                <a:srgbClr val="0070C0"/>
              </a:solidFill>
            </a:endParaRPr>
          </a:p>
        </p:txBody>
      </p:sp>
      <p:sp>
        <p:nvSpPr>
          <p:cNvPr id="42" name="40 Flecha derecha"/>
          <p:cNvSpPr/>
          <p:nvPr/>
        </p:nvSpPr>
        <p:spPr>
          <a:xfrm>
            <a:off x="2530404" y="5371500"/>
            <a:ext cx="144016" cy="72008"/>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GB"/>
          </a:p>
        </p:txBody>
      </p:sp>
      <p:pic>
        <p:nvPicPr>
          <p:cNvPr id="43" name="Picture 3"/>
          <p:cNvPicPr>
            <a:picLocks noChangeAspect="1" noChangeArrowheads="1"/>
          </p:cNvPicPr>
          <p:nvPr/>
        </p:nvPicPr>
        <p:blipFill>
          <a:blip r:embed="rId15" cstate="print"/>
          <a:srcRect/>
          <a:stretch>
            <a:fillRect/>
          </a:stretch>
        </p:blipFill>
        <p:spPr bwMode="auto">
          <a:xfrm>
            <a:off x="5508887" y="5461386"/>
            <a:ext cx="3267973" cy="793083"/>
          </a:xfrm>
          <a:prstGeom prst="rect">
            <a:avLst/>
          </a:prstGeom>
          <a:ln>
            <a:headEnd/>
            <a:tailEnd/>
          </a:ln>
        </p:spPr>
        <p:style>
          <a:lnRef idx="2">
            <a:schemeClr val="accent1"/>
          </a:lnRef>
          <a:fillRef idx="1">
            <a:schemeClr val="lt1"/>
          </a:fillRef>
          <a:effectRef idx="0">
            <a:schemeClr val="accent1"/>
          </a:effectRef>
          <a:fontRef idx="minor">
            <a:schemeClr val="dk1"/>
          </a:fontRef>
        </p:style>
      </p:pic>
      <p:sp>
        <p:nvSpPr>
          <p:cNvPr id="44" name="10 CuadroTexto"/>
          <p:cNvSpPr txBox="1"/>
          <p:nvPr/>
        </p:nvSpPr>
        <p:spPr>
          <a:xfrm>
            <a:off x="2036297" y="6257901"/>
            <a:ext cx="3296805" cy="400110"/>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es-MX" sz="2000" b="1" dirty="0" smtClean="0">
                <a:solidFill>
                  <a:srgbClr val="00A800"/>
                </a:solidFill>
              </a:rPr>
              <a:t>Reglas de selección : </a:t>
            </a:r>
            <a:r>
              <a:rPr lang="es-MX" sz="2000" b="1" dirty="0" smtClean="0">
                <a:solidFill>
                  <a:srgbClr val="00A800"/>
                </a:solidFill>
                <a:sym typeface="Symbol"/>
              </a:rPr>
              <a:t>v =  1</a:t>
            </a:r>
            <a:endParaRPr lang="es-MX" sz="2000" b="1" dirty="0">
              <a:solidFill>
                <a:srgbClr val="00A800"/>
              </a:solidFill>
            </a:endParaRP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47 Grupo"/>
          <p:cNvGrpSpPr/>
          <p:nvPr/>
        </p:nvGrpSpPr>
        <p:grpSpPr>
          <a:xfrm>
            <a:off x="490091" y="-473628"/>
            <a:ext cx="2884593" cy="2965201"/>
            <a:chOff x="571472" y="3429000"/>
            <a:chExt cx="3500462" cy="3469257"/>
          </a:xfrm>
        </p:grpSpPr>
        <p:pic>
          <p:nvPicPr>
            <p:cNvPr id="25" name="Picture 2"/>
            <p:cNvPicPr>
              <a:picLocks noChangeAspect="1" noChangeArrowheads="1"/>
            </p:cNvPicPr>
            <p:nvPr/>
          </p:nvPicPr>
          <p:blipFill>
            <a:blip r:embed="rId2" cstate="print"/>
            <a:srcRect/>
            <a:stretch>
              <a:fillRect/>
            </a:stretch>
          </p:blipFill>
          <p:spPr bwMode="auto">
            <a:xfrm>
              <a:off x="571472" y="3429000"/>
              <a:ext cx="3500462" cy="3469257"/>
            </a:xfrm>
            <a:prstGeom prst="rect">
              <a:avLst/>
            </a:prstGeom>
            <a:noFill/>
            <a:ln w="9525">
              <a:noFill/>
              <a:miter lim="800000"/>
              <a:headEnd/>
              <a:tailEnd/>
            </a:ln>
          </p:spPr>
        </p:pic>
        <p:cxnSp>
          <p:nvCxnSpPr>
            <p:cNvPr id="26" name="29 Conector recto"/>
            <p:cNvCxnSpPr/>
            <p:nvPr/>
          </p:nvCxnSpPr>
          <p:spPr>
            <a:xfrm>
              <a:off x="1857356" y="5427676"/>
              <a:ext cx="285752"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30 Conector recto"/>
            <p:cNvCxnSpPr/>
            <p:nvPr/>
          </p:nvCxnSpPr>
          <p:spPr>
            <a:xfrm>
              <a:off x="1857356" y="5356238"/>
              <a:ext cx="285752"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33 Conector recto"/>
            <p:cNvCxnSpPr/>
            <p:nvPr/>
          </p:nvCxnSpPr>
          <p:spPr>
            <a:xfrm>
              <a:off x="1857356" y="5214950"/>
              <a:ext cx="285752"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34 Conector recto"/>
            <p:cNvCxnSpPr/>
            <p:nvPr/>
          </p:nvCxnSpPr>
          <p:spPr>
            <a:xfrm>
              <a:off x="1857356" y="5072074"/>
              <a:ext cx="285752" cy="1588"/>
            </a:xfrm>
            <a:prstGeom prst="line">
              <a:avLst/>
            </a:prstGeom>
          </p:spPr>
          <p:style>
            <a:lnRef idx="1">
              <a:schemeClr val="accent1"/>
            </a:lnRef>
            <a:fillRef idx="0">
              <a:schemeClr val="accent1"/>
            </a:fillRef>
            <a:effectRef idx="0">
              <a:schemeClr val="accent1"/>
            </a:effectRef>
            <a:fontRef idx="minor">
              <a:schemeClr val="tx1"/>
            </a:fontRef>
          </p:style>
        </p:cxnSp>
        <p:sp>
          <p:nvSpPr>
            <p:cNvPr id="30" name="35 CuadroTexto"/>
            <p:cNvSpPr txBox="1"/>
            <p:nvPr/>
          </p:nvSpPr>
          <p:spPr>
            <a:xfrm>
              <a:off x="2214546" y="5929331"/>
              <a:ext cx="500066" cy="288076"/>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s-MX" sz="1000" b="1" dirty="0" smtClean="0">
                  <a:solidFill>
                    <a:srgbClr val="C00000"/>
                  </a:solidFill>
                </a:rPr>
                <a:t>V=0</a:t>
              </a:r>
              <a:endParaRPr lang="es-MX" sz="1000" b="1" dirty="0">
                <a:solidFill>
                  <a:srgbClr val="C00000"/>
                </a:solidFill>
              </a:endParaRPr>
            </a:p>
          </p:txBody>
        </p:sp>
        <p:sp>
          <p:nvSpPr>
            <p:cNvPr id="31" name="36 CuadroTexto"/>
            <p:cNvSpPr txBox="1"/>
            <p:nvPr/>
          </p:nvSpPr>
          <p:spPr>
            <a:xfrm>
              <a:off x="1142976" y="5335801"/>
              <a:ext cx="500066" cy="288076"/>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s-MX" sz="1000" b="1" dirty="0" smtClean="0">
                  <a:solidFill>
                    <a:srgbClr val="C00000"/>
                  </a:solidFill>
                </a:rPr>
                <a:t>V=1</a:t>
              </a:r>
              <a:endParaRPr lang="es-MX" sz="1000" b="1" dirty="0">
                <a:solidFill>
                  <a:srgbClr val="C00000"/>
                </a:solidFill>
              </a:endParaRPr>
            </a:p>
          </p:txBody>
        </p:sp>
        <p:sp>
          <p:nvSpPr>
            <p:cNvPr id="32" name="37 CuadroTexto"/>
            <p:cNvSpPr txBox="1"/>
            <p:nvPr/>
          </p:nvSpPr>
          <p:spPr>
            <a:xfrm>
              <a:off x="1000099" y="4764297"/>
              <a:ext cx="500066" cy="288076"/>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s-MX" sz="1000" b="1" dirty="0" smtClean="0">
                  <a:solidFill>
                    <a:srgbClr val="C00000"/>
                  </a:solidFill>
                </a:rPr>
                <a:t>V=2</a:t>
              </a:r>
              <a:endParaRPr lang="es-MX" sz="1000" b="1" dirty="0">
                <a:solidFill>
                  <a:srgbClr val="C00000"/>
                </a:solidFill>
              </a:endParaRPr>
            </a:p>
          </p:txBody>
        </p:sp>
        <p:sp>
          <p:nvSpPr>
            <p:cNvPr id="33" name="38 CuadroTexto"/>
            <p:cNvSpPr txBox="1"/>
            <p:nvPr/>
          </p:nvSpPr>
          <p:spPr>
            <a:xfrm>
              <a:off x="928662" y="4357694"/>
              <a:ext cx="500066" cy="288076"/>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s-MX" sz="1000" b="1" dirty="0" smtClean="0">
                  <a:solidFill>
                    <a:srgbClr val="C00000"/>
                  </a:solidFill>
                </a:rPr>
                <a:t>V=3</a:t>
              </a:r>
              <a:endParaRPr lang="es-MX" sz="1000" b="1" dirty="0">
                <a:solidFill>
                  <a:srgbClr val="C00000"/>
                </a:solidFill>
              </a:endParaRPr>
            </a:p>
          </p:txBody>
        </p:sp>
        <p:cxnSp>
          <p:nvCxnSpPr>
            <p:cNvPr id="36" name="41 Conector recto"/>
            <p:cNvCxnSpPr/>
            <p:nvPr/>
          </p:nvCxnSpPr>
          <p:spPr>
            <a:xfrm>
              <a:off x="1857356" y="4927610"/>
              <a:ext cx="285752" cy="1588"/>
            </a:xfrm>
            <a:prstGeom prst="line">
              <a:avLst/>
            </a:prstGeom>
            <a:ln>
              <a:solidFill>
                <a:srgbClr val="00A800"/>
              </a:solidFill>
            </a:ln>
          </p:spPr>
          <p:style>
            <a:lnRef idx="1">
              <a:schemeClr val="accent1"/>
            </a:lnRef>
            <a:fillRef idx="0">
              <a:schemeClr val="accent1"/>
            </a:fillRef>
            <a:effectRef idx="0">
              <a:schemeClr val="accent1"/>
            </a:effectRef>
            <a:fontRef idx="minor">
              <a:schemeClr val="tx1"/>
            </a:fontRef>
          </p:style>
        </p:cxnSp>
        <p:cxnSp>
          <p:nvCxnSpPr>
            <p:cNvPr id="37" name="42 Conector recto"/>
            <p:cNvCxnSpPr/>
            <p:nvPr/>
          </p:nvCxnSpPr>
          <p:spPr>
            <a:xfrm>
              <a:off x="1857356" y="4856172"/>
              <a:ext cx="285752" cy="1588"/>
            </a:xfrm>
            <a:prstGeom prst="line">
              <a:avLst/>
            </a:prstGeom>
            <a:ln>
              <a:solidFill>
                <a:srgbClr val="00A800"/>
              </a:solidFill>
            </a:ln>
          </p:spPr>
          <p:style>
            <a:lnRef idx="1">
              <a:schemeClr val="accent1"/>
            </a:lnRef>
            <a:fillRef idx="0">
              <a:schemeClr val="accent1"/>
            </a:fillRef>
            <a:effectRef idx="0">
              <a:schemeClr val="accent1"/>
            </a:effectRef>
            <a:fontRef idx="minor">
              <a:schemeClr val="tx1"/>
            </a:fontRef>
          </p:style>
        </p:cxnSp>
        <p:cxnSp>
          <p:nvCxnSpPr>
            <p:cNvPr id="38" name="43 Conector recto"/>
            <p:cNvCxnSpPr/>
            <p:nvPr/>
          </p:nvCxnSpPr>
          <p:spPr>
            <a:xfrm>
              <a:off x="1857356" y="4714884"/>
              <a:ext cx="285752" cy="1588"/>
            </a:xfrm>
            <a:prstGeom prst="line">
              <a:avLst/>
            </a:prstGeom>
            <a:ln>
              <a:solidFill>
                <a:srgbClr val="00A800"/>
              </a:solidFill>
            </a:ln>
          </p:spPr>
          <p:style>
            <a:lnRef idx="1">
              <a:schemeClr val="accent1"/>
            </a:lnRef>
            <a:fillRef idx="0">
              <a:schemeClr val="accent1"/>
            </a:fillRef>
            <a:effectRef idx="0">
              <a:schemeClr val="accent1"/>
            </a:effectRef>
            <a:fontRef idx="minor">
              <a:schemeClr val="tx1"/>
            </a:fontRef>
          </p:style>
        </p:cxnSp>
        <p:cxnSp>
          <p:nvCxnSpPr>
            <p:cNvPr id="39" name="44 Conector recto"/>
            <p:cNvCxnSpPr/>
            <p:nvPr/>
          </p:nvCxnSpPr>
          <p:spPr>
            <a:xfrm>
              <a:off x="1857356" y="4572008"/>
              <a:ext cx="285752" cy="1588"/>
            </a:xfrm>
            <a:prstGeom prst="line">
              <a:avLst/>
            </a:prstGeom>
            <a:ln>
              <a:solidFill>
                <a:srgbClr val="00A800"/>
              </a:solidFill>
            </a:ln>
          </p:spPr>
          <p:style>
            <a:lnRef idx="1">
              <a:schemeClr val="accent1"/>
            </a:lnRef>
            <a:fillRef idx="0">
              <a:schemeClr val="accent1"/>
            </a:fillRef>
            <a:effectRef idx="0">
              <a:schemeClr val="accent1"/>
            </a:effectRef>
            <a:fontRef idx="minor">
              <a:schemeClr val="tx1"/>
            </a:fontRef>
          </p:style>
        </p:cxnSp>
        <p:sp>
          <p:nvSpPr>
            <p:cNvPr id="40" name="45 CuadroTexto"/>
            <p:cNvSpPr txBox="1"/>
            <p:nvPr/>
          </p:nvSpPr>
          <p:spPr>
            <a:xfrm>
              <a:off x="2214546" y="5143512"/>
              <a:ext cx="357190" cy="307777"/>
            </a:xfrm>
            <a:prstGeom prst="rect">
              <a:avLst/>
            </a:prstGeom>
            <a:noFill/>
          </p:spPr>
          <p:txBody>
            <a:bodyPr wrap="square" rtlCol="0">
              <a:spAutoFit/>
            </a:bodyPr>
            <a:lstStyle/>
            <a:p>
              <a:r>
                <a:rPr lang="es-MX" sz="1400" b="1" dirty="0" smtClean="0">
                  <a:solidFill>
                    <a:schemeClr val="tx2">
                      <a:lumMod val="60000"/>
                      <a:lumOff val="40000"/>
                    </a:schemeClr>
                  </a:solidFill>
                </a:rPr>
                <a:t>j</a:t>
              </a:r>
              <a:r>
                <a:rPr lang="es-MX" sz="1400" b="1" baseline="-25000" dirty="0" smtClean="0">
                  <a:solidFill>
                    <a:schemeClr val="tx2">
                      <a:lumMod val="60000"/>
                      <a:lumOff val="40000"/>
                    </a:schemeClr>
                  </a:solidFill>
                </a:rPr>
                <a:t>s</a:t>
              </a:r>
              <a:endParaRPr lang="es-MX" sz="1400" b="1" dirty="0">
                <a:solidFill>
                  <a:schemeClr val="tx2">
                    <a:lumMod val="60000"/>
                    <a:lumOff val="40000"/>
                  </a:schemeClr>
                </a:solidFill>
              </a:endParaRPr>
            </a:p>
          </p:txBody>
        </p:sp>
        <p:sp>
          <p:nvSpPr>
            <p:cNvPr id="41" name="46 CuadroTexto"/>
            <p:cNvSpPr txBox="1"/>
            <p:nvPr/>
          </p:nvSpPr>
          <p:spPr>
            <a:xfrm>
              <a:off x="2214546" y="4643446"/>
              <a:ext cx="357190" cy="307777"/>
            </a:xfrm>
            <a:prstGeom prst="rect">
              <a:avLst/>
            </a:prstGeom>
            <a:noFill/>
          </p:spPr>
          <p:txBody>
            <a:bodyPr wrap="square" rtlCol="0">
              <a:spAutoFit/>
            </a:bodyPr>
            <a:lstStyle/>
            <a:p>
              <a:r>
                <a:rPr lang="es-MX" sz="1400" b="1" dirty="0" smtClean="0">
                  <a:solidFill>
                    <a:srgbClr val="00A800"/>
                  </a:solidFill>
                </a:rPr>
                <a:t>j</a:t>
              </a:r>
              <a:r>
                <a:rPr lang="es-MX" sz="1400" b="1" baseline="-25000" dirty="0" smtClean="0">
                  <a:solidFill>
                    <a:srgbClr val="00A800"/>
                  </a:solidFill>
                </a:rPr>
                <a:t>s</a:t>
              </a:r>
              <a:endParaRPr lang="es-MX" sz="1400" b="1" dirty="0">
                <a:solidFill>
                  <a:srgbClr val="00A800"/>
                </a:solidFill>
              </a:endParaRPr>
            </a:p>
          </p:txBody>
        </p:sp>
      </p:grpSp>
      <p:cxnSp>
        <p:nvCxnSpPr>
          <p:cNvPr id="21" name="20 Conector recto"/>
          <p:cNvCxnSpPr/>
          <p:nvPr/>
        </p:nvCxnSpPr>
        <p:spPr>
          <a:xfrm>
            <a:off x="848832" y="4572008"/>
            <a:ext cx="900606" cy="1588"/>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sp>
        <p:nvSpPr>
          <p:cNvPr id="2" name="1 CuadroTexto"/>
          <p:cNvSpPr txBox="1"/>
          <p:nvPr/>
        </p:nvSpPr>
        <p:spPr>
          <a:xfrm>
            <a:off x="133728" y="2372223"/>
            <a:ext cx="8715436" cy="738664"/>
          </a:xfrm>
          <a:prstGeom prst="rect">
            <a:avLst/>
          </a:prstGeom>
          <a:solidFill>
            <a:schemeClr val="accent3">
              <a:lumMod val="20000"/>
              <a:lumOff val="80000"/>
            </a:schemeClr>
          </a:solidFill>
        </p:spPr>
        <p:style>
          <a:lnRef idx="1">
            <a:schemeClr val="accent3"/>
          </a:lnRef>
          <a:fillRef idx="2">
            <a:schemeClr val="accent3"/>
          </a:fillRef>
          <a:effectRef idx="1">
            <a:schemeClr val="accent3"/>
          </a:effectRef>
          <a:fontRef idx="minor">
            <a:schemeClr val="dk1"/>
          </a:fontRef>
        </p:style>
        <p:txBody>
          <a:bodyPr wrap="square" rtlCol="0">
            <a:spAutoFit/>
          </a:bodyPr>
          <a:lstStyle/>
          <a:p>
            <a:pPr algn="just"/>
            <a:r>
              <a:rPr lang="es-MX" sz="1400" b="1" dirty="0" smtClean="0">
                <a:solidFill>
                  <a:schemeClr val="accent1">
                    <a:lumMod val="50000"/>
                  </a:schemeClr>
                </a:solidFill>
              </a:rPr>
              <a:t>Asimismo, una molécula biatómica solo tiene un modo de vibración. </a:t>
            </a:r>
          </a:p>
          <a:p>
            <a:pPr algn="just"/>
            <a:r>
              <a:rPr lang="es-MX" sz="1400" b="1" dirty="0" smtClean="0">
                <a:solidFill>
                  <a:schemeClr val="accent1">
                    <a:lumMod val="50000"/>
                  </a:schemeClr>
                </a:solidFill>
              </a:rPr>
              <a:t>En el caso de </a:t>
            </a:r>
            <a:r>
              <a:rPr lang="es-MX" sz="1400" b="1" u="sng" dirty="0" smtClean="0">
                <a:solidFill>
                  <a:schemeClr val="accent1">
                    <a:lumMod val="50000"/>
                  </a:schemeClr>
                </a:solidFill>
              </a:rPr>
              <a:t>moléculas triatómicas y superiores</a:t>
            </a:r>
            <a:r>
              <a:rPr lang="es-MX" sz="1400" b="1" dirty="0" smtClean="0">
                <a:solidFill>
                  <a:schemeClr val="accent1">
                    <a:lumMod val="50000"/>
                  </a:schemeClr>
                </a:solidFill>
              </a:rPr>
              <a:t>, existen muchos modos de vibración</a:t>
            </a:r>
            <a:r>
              <a:rPr lang="es-MX" sz="1400" b="1" dirty="0" smtClean="0">
                <a:solidFill>
                  <a:schemeClr val="accent1">
                    <a:lumMod val="50000"/>
                  </a:schemeClr>
                </a:solidFill>
                <a:sym typeface="Wingdings" pitchFamily="2" charset="2"/>
              </a:rPr>
              <a:t> escalera de estados vibracionales, muchos de los cuales serán degenerados</a:t>
            </a:r>
            <a:r>
              <a:rPr lang="es-MX" sz="1400" b="1" dirty="0" smtClean="0">
                <a:solidFill>
                  <a:schemeClr val="accent1">
                    <a:lumMod val="50000"/>
                  </a:schemeClr>
                </a:solidFill>
              </a:rPr>
              <a:t> </a:t>
            </a:r>
            <a:endParaRPr lang="es-MX" sz="1400" b="1" dirty="0">
              <a:solidFill>
                <a:schemeClr val="accent1">
                  <a:lumMod val="50000"/>
                </a:schemeClr>
              </a:solidFill>
            </a:endParaRPr>
          </a:p>
        </p:txBody>
      </p:sp>
      <p:graphicFrame>
        <p:nvGraphicFramePr>
          <p:cNvPr id="3" name="2 Tabla"/>
          <p:cNvGraphicFramePr>
            <a:graphicFrameLocks noGrp="1"/>
          </p:cNvGraphicFramePr>
          <p:nvPr>
            <p:extLst>
              <p:ext uri="{D42A27DB-BD31-4B8C-83A1-F6EECF244321}">
                <p14:modId xmlns:p14="http://schemas.microsoft.com/office/powerpoint/2010/main" val="3461062056"/>
              </p:ext>
            </p:extLst>
          </p:nvPr>
        </p:nvGraphicFramePr>
        <p:xfrm>
          <a:off x="3374304" y="3647975"/>
          <a:ext cx="5113404" cy="826981"/>
        </p:xfrm>
        <a:graphic>
          <a:graphicData uri="http://schemas.openxmlformats.org/drawingml/2006/table">
            <a:tbl>
              <a:tblPr/>
              <a:tblGrid>
                <a:gridCol w="852234">
                  <a:extLst>
                    <a:ext uri="{9D8B030D-6E8A-4147-A177-3AD203B41FA5}">
                      <a16:colId xmlns:a16="http://schemas.microsoft.com/office/drawing/2014/main" val="20000"/>
                    </a:ext>
                  </a:extLst>
                </a:gridCol>
                <a:gridCol w="852234">
                  <a:extLst>
                    <a:ext uri="{9D8B030D-6E8A-4147-A177-3AD203B41FA5}">
                      <a16:colId xmlns:a16="http://schemas.microsoft.com/office/drawing/2014/main" val="20001"/>
                    </a:ext>
                  </a:extLst>
                </a:gridCol>
                <a:gridCol w="852234">
                  <a:extLst>
                    <a:ext uri="{9D8B030D-6E8A-4147-A177-3AD203B41FA5}">
                      <a16:colId xmlns:a16="http://schemas.microsoft.com/office/drawing/2014/main" val="20002"/>
                    </a:ext>
                  </a:extLst>
                </a:gridCol>
                <a:gridCol w="852234">
                  <a:extLst>
                    <a:ext uri="{9D8B030D-6E8A-4147-A177-3AD203B41FA5}">
                      <a16:colId xmlns:a16="http://schemas.microsoft.com/office/drawing/2014/main" val="20003"/>
                    </a:ext>
                  </a:extLst>
                </a:gridCol>
                <a:gridCol w="852234">
                  <a:extLst>
                    <a:ext uri="{9D8B030D-6E8A-4147-A177-3AD203B41FA5}">
                      <a16:colId xmlns:a16="http://schemas.microsoft.com/office/drawing/2014/main" val="20004"/>
                    </a:ext>
                  </a:extLst>
                </a:gridCol>
                <a:gridCol w="852234">
                  <a:extLst>
                    <a:ext uri="{9D8B030D-6E8A-4147-A177-3AD203B41FA5}">
                      <a16:colId xmlns:a16="http://schemas.microsoft.com/office/drawing/2014/main" val="20005"/>
                    </a:ext>
                  </a:extLst>
                </a:gridCol>
              </a:tblGrid>
              <a:tr h="473181">
                <a:tc>
                  <a:txBody>
                    <a:bodyPr/>
                    <a:lstStyle/>
                    <a:p>
                      <a:pPr algn="ctr"/>
                      <a:r>
                        <a:rPr lang="es-MX" sz="1000" b="1" dirty="0"/>
                        <a:t>Symmetrical</a:t>
                      </a:r>
                      <a:br>
                        <a:rPr lang="es-MX" sz="1000" b="1" dirty="0"/>
                      </a:br>
                      <a:r>
                        <a:rPr lang="es-MX" sz="1000" b="1" dirty="0"/>
                        <a:t>stretching</a:t>
                      </a:r>
                    </a:p>
                  </a:txBody>
                  <a:tcPr anchor="ctr">
                    <a:lnL>
                      <a:noFill/>
                    </a:lnL>
                    <a:lnR>
                      <a:noFill/>
                    </a:lnR>
                    <a:lnT>
                      <a:noFill/>
                    </a:lnT>
                    <a:lnB>
                      <a:noFill/>
                    </a:lnB>
                  </a:tcPr>
                </a:tc>
                <a:tc>
                  <a:txBody>
                    <a:bodyPr/>
                    <a:lstStyle/>
                    <a:p>
                      <a:pPr algn="ctr"/>
                      <a:r>
                        <a:rPr lang="es-MX" sz="1000" b="1" dirty="0"/>
                        <a:t>Antisymmetrical</a:t>
                      </a:r>
                      <a:br>
                        <a:rPr lang="es-MX" sz="1000" b="1" dirty="0"/>
                      </a:br>
                      <a:r>
                        <a:rPr lang="es-MX" sz="1000" b="1" dirty="0"/>
                        <a:t>stretching</a:t>
                      </a:r>
                    </a:p>
                  </a:txBody>
                  <a:tcPr anchor="ctr">
                    <a:lnL>
                      <a:noFill/>
                    </a:lnL>
                    <a:lnR>
                      <a:noFill/>
                    </a:lnR>
                    <a:lnT>
                      <a:noFill/>
                    </a:lnT>
                    <a:lnB>
                      <a:noFill/>
                    </a:lnB>
                  </a:tcPr>
                </a:tc>
                <a:tc>
                  <a:txBody>
                    <a:bodyPr/>
                    <a:lstStyle/>
                    <a:p>
                      <a:pPr algn="ctr"/>
                      <a:r>
                        <a:rPr lang="es-MX" sz="1000" dirty="0"/>
                        <a:t>S</a:t>
                      </a:r>
                      <a:r>
                        <a:rPr lang="es-MX" sz="1000" b="1" dirty="0"/>
                        <a:t>cissoring</a:t>
                      </a:r>
                    </a:p>
                  </a:txBody>
                  <a:tcPr anchor="ctr">
                    <a:lnL>
                      <a:noFill/>
                    </a:lnL>
                    <a:lnR>
                      <a:noFill/>
                    </a:lnR>
                    <a:lnT>
                      <a:noFill/>
                    </a:lnT>
                    <a:lnB>
                      <a:noFill/>
                    </a:lnB>
                  </a:tcPr>
                </a:tc>
                <a:tc>
                  <a:txBody>
                    <a:bodyPr/>
                    <a:lstStyle/>
                    <a:p>
                      <a:pPr algn="ctr"/>
                      <a:r>
                        <a:rPr lang="es-MX" sz="1000" b="1" dirty="0"/>
                        <a:t>Rocking</a:t>
                      </a:r>
                    </a:p>
                  </a:txBody>
                  <a:tcPr anchor="ctr">
                    <a:lnL>
                      <a:noFill/>
                    </a:lnL>
                    <a:lnR>
                      <a:noFill/>
                    </a:lnR>
                    <a:lnT>
                      <a:noFill/>
                    </a:lnT>
                    <a:lnB>
                      <a:noFill/>
                    </a:lnB>
                  </a:tcPr>
                </a:tc>
                <a:tc>
                  <a:txBody>
                    <a:bodyPr/>
                    <a:lstStyle/>
                    <a:p>
                      <a:pPr algn="ctr"/>
                      <a:r>
                        <a:rPr lang="es-MX" sz="1000" b="1" dirty="0"/>
                        <a:t>Wagging</a:t>
                      </a:r>
                    </a:p>
                  </a:txBody>
                  <a:tcPr anchor="ctr">
                    <a:lnL>
                      <a:noFill/>
                    </a:lnL>
                    <a:lnR>
                      <a:noFill/>
                    </a:lnR>
                    <a:lnT>
                      <a:noFill/>
                    </a:lnT>
                    <a:lnB>
                      <a:noFill/>
                    </a:lnB>
                  </a:tcPr>
                </a:tc>
                <a:tc>
                  <a:txBody>
                    <a:bodyPr/>
                    <a:lstStyle/>
                    <a:p>
                      <a:pPr algn="ctr"/>
                      <a:r>
                        <a:rPr lang="es-MX" sz="1000" b="1" dirty="0"/>
                        <a:t>Twisting</a:t>
                      </a:r>
                    </a:p>
                  </a:txBody>
                  <a:tcPr anchor="ctr">
                    <a:lnL>
                      <a:noFill/>
                    </a:lnL>
                    <a:lnR>
                      <a:noFill/>
                    </a:lnR>
                    <a:lnT>
                      <a:noFill/>
                    </a:lnT>
                    <a:lnB>
                      <a:noFill/>
                    </a:lnB>
                  </a:tcPr>
                </a:tc>
                <a:extLst>
                  <a:ext uri="{0D108BD9-81ED-4DB2-BD59-A6C34878D82A}">
                    <a16:rowId xmlns:a16="http://schemas.microsoft.com/office/drawing/2014/main" val="10000"/>
                  </a:ext>
                </a:extLst>
              </a:tr>
              <a:tr h="278341">
                <a:tc>
                  <a:txBody>
                    <a:bodyPr/>
                    <a:lstStyle/>
                    <a:p>
                      <a:endParaRPr lang="es-MX" sz="1000" dirty="0"/>
                    </a:p>
                  </a:txBody>
                  <a:tcPr anchor="ctr">
                    <a:lnL>
                      <a:noFill/>
                    </a:lnL>
                    <a:lnR>
                      <a:noFill/>
                    </a:lnR>
                    <a:lnT>
                      <a:noFill/>
                    </a:lnT>
                    <a:lnB>
                      <a:noFill/>
                    </a:lnB>
                  </a:tcPr>
                </a:tc>
                <a:tc>
                  <a:txBody>
                    <a:bodyPr/>
                    <a:lstStyle/>
                    <a:p>
                      <a:endParaRPr lang="es-MX" sz="1000" dirty="0"/>
                    </a:p>
                  </a:txBody>
                  <a:tcPr anchor="ctr">
                    <a:lnL>
                      <a:noFill/>
                    </a:lnL>
                    <a:lnR>
                      <a:noFill/>
                    </a:lnR>
                    <a:lnT>
                      <a:noFill/>
                    </a:lnT>
                    <a:lnB>
                      <a:noFill/>
                    </a:lnB>
                  </a:tcPr>
                </a:tc>
                <a:tc>
                  <a:txBody>
                    <a:bodyPr/>
                    <a:lstStyle/>
                    <a:p>
                      <a:endParaRPr lang="es-MX" sz="1000" dirty="0"/>
                    </a:p>
                  </a:txBody>
                  <a:tcPr anchor="ctr">
                    <a:lnL>
                      <a:noFill/>
                    </a:lnL>
                    <a:lnR>
                      <a:noFill/>
                    </a:lnR>
                    <a:lnT>
                      <a:noFill/>
                    </a:lnT>
                    <a:lnB>
                      <a:noFill/>
                    </a:lnB>
                  </a:tcPr>
                </a:tc>
                <a:tc>
                  <a:txBody>
                    <a:bodyPr/>
                    <a:lstStyle/>
                    <a:p>
                      <a:endParaRPr lang="es-MX" sz="1000" dirty="0"/>
                    </a:p>
                  </a:txBody>
                  <a:tcPr anchor="ctr">
                    <a:lnL>
                      <a:noFill/>
                    </a:lnL>
                    <a:lnR>
                      <a:noFill/>
                    </a:lnR>
                    <a:lnT>
                      <a:noFill/>
                    </a:lnT>
                    <a:lnB>
                      <a:noFill/>
                    </a:lnB>
                  </a:tcPr>
                </a:tc>
                <a:tc>
                  <a:txBody>
                    <a:bodyPr/>
                    <a:lstStyle/>
                    <a:p>
                      <a:endParaRPr lang="es-MX" sz="1000" dirty="0"/>
                    </a:p>
                  </a:txBody>
                  <a:tcPr anchor="ctr">
                    <a:lnL>
                      <a:noFill/>
                    </a:lnL>
                    <a:lnR>
                      <a:noFill/>
                    </a:lnR>
                    <a:lnT>
                      <a:noFill/>
                    </a:lnT>
                    <a:lnB>
                      <a:noFill/>
                    </a:lnB>
                  </a:tcPr>
                </a:tc>
                <a:tc>
                  <a:txBody>
                    <a:bodyPr/>
                    <a:lstStyle/>
                    <a:p>
                      <a:endParaRPr lang="es-MX" sz="1000" dirty="0"/>
                    </a:p>
                  </a:txBody>
                  <a:tcPr anchor="ctr">
                    <a:lnL>
                      <a:noFill/>
                    </a:lnL>
                    <a:lnR>
                      <a:noFill/>
                    </a:lnR>
                    <a:lnT>
                      <a:noFill/>
                    </a:lnT>
                    <a:lnB>
                      <a:noFill/>
                    </a:lnB>
                  </a:tcPr>
                </a:tc>
                <a:extLst>
                  <a:ext uri="{0D108BD9-81ED-4DB2-BD59-A6C34878D82A}">
                    <a16:rowId xmlns:a16="http://schemas.microsoft.com/office/drawing/2014/main" val="10001"/>
                  </a:ext>
                </a:extLst>
              </a:tr>
            </a:tbl>
          </a:graphicData>
        </a:graphic>
      </p:graphicFrame>
      <p:pic>
        <p:nvPicPr>
          <p:cNvPr id="4" name="Picture 27" descr="Symmetrical stretching.gif"/>
          <p:cNvPicPr>
            <a:picLocks noChangeAspect="1" noChangeArrowheads="1" noCrop="1"/>
          </p:cNvPicPr>
          <p:nvPr/>
        </p:nvPicPr>
        <p:blipFill>
          <a:blip r:embed="rId3" cstate="print"/>
          <a:srcRect/>
          <a:stretch>
            <a:fillRect/>
          </a:stretch>
        </p:blipFill>
        <p:spPr bwMode="auto">
          <a:xfrm>
            <a:off x="3563888" y="3209310"/>
            <a:ext cx="687238" cy="490884"/>
          </a:xfrm>
          <a:prstGeom prst="rect">
            <a:avLst/>
          </a:prstGeom>
          <a:noFill/>
        </p:spPr>
      </p:pic>
      <p:pic>
        <p:nvPicPr>
          <p:cNvPr id="5" name="Picture 28" descr="Asymmetrical stretching.gif"/>
          <p:cNvPicPr>
            <a:picLocks noChangeAspect="1" noChangeArrowheads="1" noCrop="1"/>
          </p:cNvPicPr>
          <p:nvPr/>
        </p:nvPicPr>
        <p:blipFill>
          <a:blip r:embed="rId4" cstate="print"/>
          <a:srcRect/>
          <a:stretch>
            <a:fillRect/>
          </a:stretch>
        </p:blipFill>
        <p:spPr bwMode="auto">
          <a:xfrm>
            <a:off x="4304096" y="3181603"/>
            <a:ext cx="731496" cy="522497"/>
          </a:xfrm>
          <a:prstGeom prst="rect">
            <a:avLst/>
          </a:prstGeom>
          <a:noFill/>
        </p:spPr>
      </p:pic>
      <p:pic>
        <p:nvPicPr>
          <p:cNvPr id="6" name="Picture 29" descr="Scissoring.gif"/>
          <p:cNvPicPr>
            <a:picLocks noChangeAspect="1" noChangeArrowheads="1" noCrop="1"/>
          </p:cNvPicPr>
          <p:nvPr/>
        </p:nvPicPr>
        <p:blipFill>
          <a:blip r:embed="rId5" cstate="print"/>
          <a:srcRect/>
          <a:stretch>
            <a:fillRect/>
          </a:stretch>
        </p:blipFill>
        <p:spPr bwMode="auto">
          <a:xfrm>
            <a:off x="5035592" y="3102058"/>
            <a:ext cx="809545" cy="578247"/>
          </a:xfrm>
          <a:prstGeom prst="rect">
            <a:avLst/>
          </a:prstGeom>
          <a:noFill/>
        </p:spPr>
      </p:pic>
      <p:pic>
        <p:nvPicPr>
          <p:cNvPr id="7" name="Picture 30" descr="Modo rotacao.gif"/>
          <p:cNvPicPr>
            <a:picLocks noChangeAspect="1" noChangeArrowheads="1" noCrop="1"/>
          </p:cNvPicPr>
          <p:nvPr/>
        </p:nvPicPr>
        <p:blipFill>
          <a:blip r:embed="rId6" cstate="print"/>
          <a:srcRect/>
          <a:stretch>
            <a:fillRect/>
          </a:stretch>
        </p:blipFill>
        <p:spPr bwMode="auto">
          <a:xfrm>
            <a:off x="5931006" y="3159968"/>
            <a:ext cx="779890" cy="557064"/>
          </a:xfrm>
          <a:prstGeom prst="rect">
            <a:avLst/>
          </a:prstGeom>
          <a:noFill/>
        </p:spPr>
      </p:pic>
      <p:pic>
        <p:nvPicPr>
          <p:cNvPr id="8" name="Picture 31" descr="Wagging.gif"/>
          <p:cNvPicPr>
            <a:picLocks noChangeAspect="1" noChangeArrowheads="1" noCrop="1"/>
          </p:cNvPicPr>
          <p:nvPr/>
        </p:nvPicPr>
        <p:blipFill>
          <a:blip r:embed="rId7" cstate="print"/>
          <a:srcRect/>
          <a:stretch>
            <a:fillRect/>
          </a:stretch>
        </p:blipFill>
        <p:spPr bwMode="auto">
          <a:xfrm>
            <a:off x="6763866" y="3172436"/>
            <a:ext cx="750831" cy="536308"/>
          </a:xfrm>
          <a:prstGeom prst="rect">
            <a:avLst/>
          </a:prstGeom>
          <a:noFill/>
        </p:spPr>
      </p:pic>
      <p:pic>
        <p:nvPicPr>
          <p:cNvPr id="9" name="Picture 32" descr="Twisting.gif"/>
          <p:cNvPicPr>
            <a:picLocks noChangeAspect="1" noChangeArrowheads="1" noCrop="1"/>
          </p:cNvPicPr>
          <p:nvPr/>
        </p:nvPicPr>
        <p:blipFill>
          <a:blip r:embed="rId8" cstate="print"/>
          <a:srcRect/>
          <a:stretch>
            <a:fillRect/>
          </a:stretch>
        </p:blipFill>
        <p:spPr bwMode="auto">
          <a:xfrm>
            <a:off x="7600566" y="3129702"/>
            <a:ext cx="732145" cy="522961"/>
          </a:xfrm>
          <a:prstGeom prst="rect">
            <a:avLst/>
          </a:prstGeom>
          <a:noFill/>
        </p:spPr>
      </p:pic>
      <p:sp>
        <p:nvSpPr>
          <p:cNvPr id="11" name="10 Flecha abajo"/>
          <p:cNvSpPr/>
          <p:nvPr/>
        </p:nvSpPr>
        <p:spPr>
          <a:xfrm>
            <a:off x="2866902" y="4682131"/>
            <a:ext cx="285752" cy="285752"/>
          </a:xfrm>
          <a:prstGeom prst="down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s-MX" dirty="0"/>
          </a:p>
        </p:txBody>
      </p:sp>
      <p:pic>
        <p:nvPicPr>
          <p:cNvPr id="13" name="Picture 5"/>
          <p:cNvPicPr>
            <a:picLocks noChangeAspect="1" noChangeArrowheads="1"/>
          </p:cNvPicPr>
          <p:nvPr/>
        </p:nvPicPr>
        <p:blipFill>
          <a:blip r:embed="rId9" cstate="print"/>
          <a:srcRect/>
          <a:stretch>
            <a:fillRect/>
          </a:stretch>
        </p:blipFill>
        <p:spPr bwMode="auto">
          <a:xfrm>
            <a:off x="-36512" y="3429000"/>
            <a:ext cx="2732421" cy="3571900"/>
          </a:xfrm>
          <a:prstGeom prst="rect">
            <a:avLst/>
          </a:prstGeom>
          <a:noFill/>
          <a:ln w="9525">
            <a:noFill/>
            <a:miter lim="800000"/>
            <a:headEnd/>
            <a:tailEnd/>
          </a:ln>
        </p:spPr>
      </p:pic>
      <p:cxnSp>
        <p:nvCxnSpPr>
          <p:cNvPr id="14" name="13 Conector recto"/>
          <p:cNvCxnSpPr/>
          <p:nvPr/>
        </p:nvCxnSpPr>
        <p:spPr>
          <a:xfrm>
            <a:off x="850526" y="6645298"/>
            <a:ext cx="193939" cy="1444"/>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5" name="14 Conector recto"/>
          <p:cNvCxnSpPr/>
          <p:nvPr/>
        </p:nvCxnSpPr>
        <p:spPr>
          <a:xfrm>
            <a:off x="993402" y="5000636"/>
            <a:ext cx="327408" cy="1588"/>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6" name="15 Conector recto"/>
          <p:cNvCxnSpPr/>
          <p:nvPr/>
        </p:nvCxnSpPr>
        <p:spPr>
          <a:xfrm>
            <a:off x="734817" y="6430984"/>
            <a:ext cx="452524" cy="1444"/>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7" name="16 Conector recto"/>
          <p:cNvCxnSpPr/>
          <p:nvPr/>
        </p:nvCxnSpPr>
        <p:spPr>
          <a:xfrm flipV="1">
            <a:off x="887217" y="4857760"/>
            <a:ext cx="647907" cy="1588"/>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17 Conector recto"/>
          <p:cNvCxnSpPr/>
          <p:nvPr/>
        </p:nvCxnSpPr>
        <p:spPr>
          <a:xfrm>
            <a:off x="677868" y="6288108"/>
            <a:ext cx="590435" cy="1444"/>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9" name="18 Conector recto"/>
          <p:cNvCxnSpPr/>
          <p:nvPr/>
        </p:nvCxnSpPr>
        <p:spPr>
          <a:xfrm>
            <a:off x="830268" y="4714884"/>
            <a:ext cx="776294" cy="1588"/>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0" name="19 Conector recto"/>
          <p:cNvCxnSpPr/>
          <p:nvPr/>
        </p:nvCxnSpPr>
        <p:spPr>
          <a:xfrm>
            <a:off x="692357" y="6145232"/>
            <a:ext cx="728346" cy="1444"/>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sp>
        <p:nvSpPr>
          <p:cNvPr id="34" name="33 Flecha abajo"/>
          <p:cNvSpPr/>
          <p:nvPr/>
        </p:nvSpPr>
        <p:spPr>
          <a:xfrm>
            <a:off x="2881343" y="5927193"/>
            <a:ext cx="285752" cy="285752"/>
          </a:xfrm>
          <a:prstGeom prst="down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s-MX" dirty="0"/>
          </a:p>
        </p:txBody>
      </p:sp>
      <p:sp>
        <p:nvSpPr>
          <p:cNvPr id="35" name="34 CuadroTexto"/>
          <p:cNvSpPr txBox="1"/>
          <p:nvPr/>
        </p:nvSpPr>
        <p:spPr>
          <a:xfrm>
            <a:off x="2695910" y="6218148"/>
            <a:ext cx="6149856" cy="523220"/>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just"/>
            <a:r>
              <a:rPr lang="es-MX" sz="1400" b="1" dirty="0" smtClean="0">
                <a:solidFill>
                  <a:schemeClr val="accent1">
                    <a:lumMod val="50000"/>
                  </a:schemeClr>
                </a:solidFill>
              </a:rPr>
              <a:t>La emisión de estas líneas vibracionales requieren T&gt; 2000K, ya que por ejemplo, la temperatura del primer nivel vibracional excitado del H</a:t>
            </a:r>
            <a:r>
              <a:rPr lang="es-MX" sz="1400" b="1" baseline="-25000" dirty="0" smtClean="0">
                <a:solidFill>
                  <a:schemeClr val="accent1">
                    <a:lumMod val="50000"/>
                  </a:schemeClr>
                </a:solidFill>
              </a:rPr>
              <a:t>2</a:t>
            </a:r>
            <a:r>
              <a:rPr lang="es-MX" sz="1400" b="1" dirty="0" smtClean="0">
                <a:solidFill>
                  <a:schemeClr val="accent1">
                    <a:lumMod val="50000"/>
                  </a:schemeClr>
                </a:solidFill>
              </a:rPr>
              <a:t> es de 6700 K.</a:t>
            </a:r>
            <a:endParaRPr lang="es-MX" sz="1400" b="1" dirty="0">
              <a:solidFill>
                <a:schemeClr val="accent1">
                  <a:lumMod val="50000"/>
                </a:schemeClr>
              </a:solidFill>
            </a:endParaRPr>
          </a:p>
        </p:txBody>
      </p:sp>
      <p:sp>
        <p:nvSpPr>
          <p:cNvPr id="10" name="9 CuadroTexto"/>
          <p:cNvSpPr txBox="1"/>
          <p:nvPr/>
        </p:nvSpPr>
        <p:spPr>
          <a:xfrm>
            <a:off x="2634781" y="4214245"/>
            <a:ext cx="6210985" cy="461665"/>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just"/>
            <a:r>
              <a:rPr lang="es-MX" sz="1200" b="1" dirty="0" smtClean="0">
                <a:solidFill>
                  <a:schemeClr val="tx2">
                    <a:lumMod val="50000"/>
                  </a:schemeClr>
                </a:solidFill>
              </a:rPr>
              <a:t>Transiciones vibracionales del H</a:t>
            </a:r>
            <a:r>
              <a:rPr lang="es-MX" sz="1200" b="1" baseline="-25000" dirty="0" smtClean="0">
                <a:solidFill>
                  <a:schemeClr val="tx2">
                    <a:lumMod val="50000"/>
                  </a:schemeClr>
                </a:solidFill>
              </a:rPr>
              <a:t>2</a:t>
            </a:r>
            <a:r>
              <a:rPr lang="es-MX" sz="1200" b="1" dirty="0" smtClean="0">
                <a:solidFill>
                  <a:schemeClr val="tx2">
                    <a:lumMod val="50000"/>
                  </a:schemeClr>
                </a:solidFill>
              </a:rPr>
              <a:t> han sido observadas en el NIR, así como transiciones vibracionales  del CO y el H</a:t>
            </a:r>
            <a:r>
              <a:rPr lang="es-MX" sz="1200" b="1" baseline="-25000" dirty="0" smtClean="0">
                <a:solidFill>
                  <a:schemeClr val="tx2">
                    <a:lumMod val="50000"/>
                  </a:schemeClr>
                </a:solidFill>
              </a:rPr>
              <a:t>2</a:t>
            </a:r>
            <a:r>
              <a:rPr lang="es-MX" sz="1200" b="1" dirty="0" smtClean="0">
                <a:solidFill>
                  <a:schemeClr val="tx2">
                    <a:lumMod val="50000"/>
                  </a:schemeClr>
                </a:solidFill>
              </a:rPr>
              <a:t>O.</a:t>
            </a:r>
            <a:endParaRPr lang="es-MX" sz="1200" b="1" dirty="0">
              <a:solidFill>
                <a:schemeClr val="tx2">
                  <a:lumMod val="50000"/>
                </a:schemeClr>
              </a:solidFill>
            </a:endParaRPr>
          </a:p>
        </p:txBody>
      </p:sp>
      <p:sp>
        <p:nvSpPr>
          <p:cNvPr id="12" name="11 CuadroTexto"/>
          <p:cNvSpPr txBox="1"/>
          <p:nvPr/>
        </p:nvSpPr>
        <p:spPr>
          <a:xfrm>
            <a:off x="2652588" y="4973086"/>
            <a:ext cx="6193178" cy="954107"/>
          </a:xfrm>
          <a:prstGeom prst="rect">
            <a:avLst/>
          </a:prstGeom>
          <a:solidFill>
            <a:schemeClr val="accent5">
              <a:lumMod val="20000"/>
              <a:lumOff val="80000"/>
            </a:schemeClr>
          </a:solidFill>
          <a:ln/>
        </p:spPr>
        <p:style>
          <a:lnRef idx="1">
            <a:schemeClr val="accent5"/>
          </a:lnRef>
          <a:fillRef idx="2">
            <a:schemeClr val="accent5"/>
          </a:fillRef>
          <a:effectRef idx="1">
            <a:schemeClr val="accent5"/>
          </a:effectRef>
          <a:fontRef idx="minor">
            <a:schemeClr val="dk1"/>
          </a:fontRef>
        </p:style>
        <p:txBody>
          <a:bodyPr wrap="square" rtlCol="0">
            <a:spAutoFit/>
          </a:bodyPr>
          <a:lstStyle/>
          <a:p>
            <a:pPr algn="just"/>
            <a:r>
              <a:rPr lang="es-MX" sz="1400" b="1" dirty="0" smtClean="0">
                <a:solidFill>
                  <a:srgbClr val="00A800"/>
                </a:solidFill>
              </a:rPr>
              <a:t>Son típicos trazadores de choques, o de regiones de fotodisociación (PDR), ya que en este caso los niveles vibracionales excitados pueden ser poblados ya sea por colisiones o por </a:t>
            </a:r>
            <a:r>
              <a:rPr lang="es-MX" sz="1400" b="1" u="sng" dirty="0" smtClean="0">
                <a:solidFill>
                  <a:srgbClr val="C00000"/>
                </a:solidFill>
              </a:rPr>
              <a:t>fluorescencia</a:t>
            </a:r>
            <a:r>
              <a:rPr lang="es-MX" sz="1400" b="1" dirty="0" smtClean="0">
                <a:solidFill>
                  <a:srgbClr val="00A800"/>
                </a:solidFill>
              </a:rPr>
              <a:t> (cascadas radiativas desde los niveles electrónicos poblados por la absorción de un fotón UV)</a:t>
            </a:r>
            <a:endParaRPr lang="es-MX" sz="1400" b="1" dirty="0">
              <a:solidFill>
                <a:srgbClr val="00A800"/>
              </a:solidFill>
            </a:endParaRPr>
          </a:p>
        </p:txBody>
      </p:sp>
      <p:sp>
        <p:nvSpPr>
          <p:cNvPr id="58" name="57 Cerrar llave"/>
          <p:cNvSpPr/>
          <p:nvPr/>
        </p:nvSpPr>
        <p:spPr>
          <a:xfrm>
            <a:off x="3076615" y="783494"/>
            <a:ext cx="343257" cy="721218"/>
          </a:xfrm>
          <a:prstGeom prst="rightBrace">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s-MX" dirty="0"/>
          </a:p>
        </p:txBody>
      </p:sp>
      <p:cxnSp>
        <p:nvCxnSpPr>
          <p:cNvPr id="59" name="59 Conector recto de flecha"/>
          <p:cNvCxnSpPr/>
          <p:nvPr/>
        </p:nvCxnSpPr>
        <p:spPr>
          <a:xfrm>
            <a:off x="3431852" y="1144103"/>
            <a:ext cx="857696" cy="12225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60" name="Picture 4"/>
          <p:cNvPicPr>
            <a:picLocks noChangeAspect="1" noChangeArrowheads="1"/>
          </p:cNvPicPr>
          <p:nvPr/>
        </p:nvPicPr>
        <p:blipFill rotWithShape="1">
          <a:blip r:embed="rId10" cstate="print"/>
          <a:srcRect l="37629" t="27657"/>
          <a:stretch/>
        </p:blipFill>
        <p:spPr bwMode="auto">
          <a:xfrm>
            <a:off x="4464001" y="52404"/>
            <a:ext cx="1915934" cy="2227831"/>
          </a:xfrm>
          <a:prstGeom prst="rect">
            <a:avLst/>
          </a:prstGeom>
          <a:noFill/>
          <a:ln w="9525">
            <a:noFill/>
            <a:miter lim="800000"/>
            <a:headEnd/>
            <a:tailEnd/>
          </a:ln>
        </p:spPr>
      </p:pic>
      <p:sp>
        <p:nvSpPr>
          <p:cNvPr id="61" name="61 CuadroTexto"/>
          <p:cNvSpPr txBox="1"/>
          <p:nvPr/>
        </p:nvSpPr>
        <p:spPr>
          <a:xfrm>
            <a:off x="6514234" y="617526"/>
            <a:ext cx="2331532" cy="938719"/>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pPr algn="just"/>
            <a:r>
              <a:rPr lang="es-MX" sz="1100" b="1" dirty="0" smtClean="0">
                <a:solidFill>
                  <a:srgbClr val="00A800"/>
                </a:solidFill>
              </a:rPr>
              <a:t>Bandas roto-vibracionales del CO gaseoso a 4.7 </a:t>
            </a:r>
            <a:r>
              <a:rPr lang="es-MX" sz="1100" b="1" dirty="0" smtClean="0">
                <a:solidFill>
                  <a:srgbClr val="00A800"/>
                </a:solidFill>
                <a:sym typeface="Symbol"/>
              </a:rPr>
              <a:t>m.  Se  ve también la absorción del hielo de CO y CO</a:t>
            </a:r>
            <a:r>
              <a:rPr lang="es-MX" sz="1100" b="1" baseline="-25000" dirty="0" smtClean="0">
                <a:solidFill>
                  <a:srgbClr val="00A800"/>
                </a:solidFill>
                <a:sym typeface="Symbol"/>
              </a:rPr>
              <a:t>2</a:t>
            </a:r>
            <a:r>
              <a:rPr lang="es-MX" sz="1100" b="1" dirty="0" smtClean="0">
                <a:solidFill>
                  <a:srgbClr val="00A800"/>
                </a:solidFill>
                <a:sym typeface="Symbol"/>
              </a:rPr>
              <a:t> que se encuentra congelado en los granos de polvo </a:t>
            </a:r>
            <a:r>
              <a:rPr lang="es-MX" sz="1100" b="1" dirty="0" smtClean="0">
                <a:solidFill>
                  <a:srgbClr val="00A800"/>
                </a:solidFill>
                <a:sym typeface="Wingdings" pitchFamily="2" charset="2"/>
              </a:rPr>
              <a:t> CO(solido)</a:t>
            </a:r>
            <a:r>
              <a:rPr lang="es-MX" sz="1100" b="1" dirty="0" smtClean="0">
                <a:solidFill>
                  <a:srgbClr val="00A800"/>
                </a:solidFill>
                <a:sym typeface="Symbol"/>
              </a:rPr>
              <a:t> </a:t>
            </a:r>
            <a:endParaRPr lang="es-MX" sz="1100" b="1" dirty="0">
              <a:solidFill>
                <a:srgbClr val="00A800"/>
              </a:solidFill>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CuadroTexto"/>
          <p:cNvSpPr txBox="1"/>
          <p:nvPr/>
        </p:nvSpPr>
        <p:spPr>
          <a:xfrm>
            <a:off x="214282" y="188640"/>
            <a:ext cx="1714512"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r>
              <a:rPr lang="es-MX" b="1" dirty="0" smtClean="0">
                <a:solidFill>
                  <a:srgbClr val="00A800"/>
                </a:solidFill>
              </a:rPr>
              <a:t>Introducción:</a:t>
            </a:r>
            <a:endParaRPr lang="es-MX" b="1" dirty="0">
              <a:solidFill>
                <a:srgbClr val="00A800"/>
              </a:solidFill>
            </a:endParaRPr>
          </a:p>
        </p:txBody>
      </p:sp>
      <p:sp>
        <p:nvSpPr>
          <p:cNvPr id="3" name="2 CuadroTexto"/>
          <p:cNvSpPr txBox="1"/>
          <p:nvPr/>
        </p:nvSpPr>
        <p:spPr>
          <a:xfrm>
            <a:off x="2071670" y="129581"/>
            <a:ext cx="7072330" cy="584775"/>
          </a:xfrm>
          <a:prstGeom prst="rect">
            <a:avLst/>
          </a:prstGeom>
          <a:ln/>
        </p:spPr>
        <p:style>
          <a:lnRef idx="2">
            <a:schemeClr val="accent3"/>
          </a:lnRef>
          <a:fillRef idx="1">
            <a:schemeClr val="lt1"/>
          </a:fillRef>
          <a:effectRef idx="0">
            <a:schemeClr val="accent3"/>
          </a:effectRef>
          <a:fontRef idx="minor">
            <a:schemeClr val="dk1"/>
          </a:fontRef>
        </p:style>
        <p:txBody>
          <a:bodyPr wrap="square" rtlCol="0">
            <a:spAutoFit/>
          </a:bodyPr>
          <a:lstStyle/>
          <a:p>
            <a:r>
              <a:rPr lang="es-MX" sz="1600" b="1" dirty="0" smtClean="0">
                <a:solidFill>
                  <a:schemeClr val="tx2">
                    <a:lumMod val="50000"/>
                  </a:schemeClr>
                </a:solidFill>
              </a:rPr>
              <a:t>La fase molecular de la MW contiene alrededor del 50% de la masa de gas del ISM ~ 3 x 10</a:t>
            </a:r>
            <a:r>
              <a:rPr lang="es-MX" sz="1600" b="1" baseline="30000" dirty="0" smtClean="0">
                <a:solidFill>
                  <a:schemeClr val="tx2">
                    <a:lumMod val="50000"/>
                  </a:schemeClr>
                </a:solidFill>
              </a:rPr>
              <a:t>9</a:t>
            </a:r>
            <a:r>
              <a:rPr lang="es-MX" sz="1600" b="1" dirty="0" smtClean="0">
                <a:solidFill>
                  <a:schemeClr val="tx2">
                    <a:lumMod val="50000"/>
                  </a:schemeClr>
                </a:solidFill>
              </a:rPr>
              <a:t> M</a:t>
            </a:r>
            <a:r>
              <a:rPr lang="es-MX" sz="1600" b="1" baseline="-25000" dirty="0" smtClean="0">
                <a:solidFill>
                  <a:schemeClr val="tx2">
                    <a:lumMod val="50000"/>
                  </a:schemeClr>
                </a:solidFill>
                <a:sym typeface="Wingdings 2"/>
              </a:rPr>
              <a:t></a:t>
            </a:r>
            <a:r>
              <a:rPr lang="es-MX" sz="1600" b="1" dirty="0" smtClean="0">
                <a:solidFill>
                  <a:schemeClr val="tx2">
                    <a:lumMod val="50000"/>
                  </a:schemeClr>
                </a:solidFill>
                <a:sym typeface="Wingdings 2"/>
              </a:rPr>
              <a:t>, un 73 % en masa de H</a:t>
            </a:r>
            <a:r>
              <a:rPr lang="es-MX" sz="1600" b="1" baseline="-25000" dirty="0" smtClean="0">
                <a:solidFill>
                  <a:schemeClr val="tx2">
                    <a:lumMod val="50000"/>
                  </a:schemeClr>
                </a:solidFill>
                <a:sym typeface="Wingdings 2"/>
              </a:rPr>
              <a:t>2</a:t>
            </a:r>
            <a:r>
              <a:rPr lang="es-MX" sz="1600" b="1" dirty="0" smtClean="0">
                <a:solidFill>
                  <a:schemeClr val="tx2">
                    <a:lumMod val="50000"/>
                  </a:schemeClr>
                </a:solidFill>
                <a:sym typeface="Wingdings 2"/>
              </a:rPr>
              <a:t>, un 26 % de He y un 1 % de polvo+metales. </a:t>
            </a:r>
            <a:endParaRPr lang="es-MX" sz="1600" b="1" baseline="-25000" dirty="0">
              <a:solidFill>
                <a:schemeClr val="tx2">
                  <a:lumMod val="50000"/>
                </a:schemeClr>
              </a:solidFill>
            </a:endParaRPr>
          </a:p>
        </p:txBody>
      </p:sp>
      <p:grpSp>
        <p:nvGrpSpPr>
          <p:cNvPr id="17" name="16 Grupo"/>
          <p:cNvGrpSpPr/>
          <p:nvPr/>
        </p:nvGrpSpPr>
        <p:grpSpPr>
          <a:xfrm>
            <a:off x="0" y="785794"/>
            <a:ext cx="9144000" cy="2915315"/>
            <a:chOff x="-71470" y="785794"/>
            <a:chExt cx="9215470" cy="3201067"/>
          </a:xfrm>
        </p:grpSpPr>
        <p:pic>
          <p:nvPicPr>
            <p:cNvPr id="7" name="Picture 6"/>
            <p:cNvPicPr>
              <a:picLocks noChangeAspect="1" noChangeArrowheads="1"/>
            </p:cNvPicPr>
            <p:nvPr/>
          </p:nvPicPr>
          <p:blipFill>
            <a:blip r:embed="rId2" cstate="print"/>
            <a:srcRect/>
            <a:stretch>
              <a:fillRect/>
            </a:stretch>
          </p:blipFill>
          <p:spPr bwMode="auto">
            <a:xfrm>
              <a:off x="-71470" y="785794"/>
              <a:ext cx="9215470" cy="1433287"/>
            </a:xfrm>
            <a:prstGeom prst="rect">
              <a:avLst/>
            </a:prstGeom>
            <a:noFill/>
            <a:ln w="9525">
              <a:noFill/>
              <a:miter lim="800000"/>
              <a:headEnd/>
              <a:tailEnd/>
            </a:ln>
          </p:spPr>
        </p:pic>
        <p:pic>
          <p:nvPicPr>
            <p:cNvPr id="9" name="Picture 5"/>
            <p:cNvPicPr>
              <a:picLocks noChangeAspect="1" noChangeArrowheads="1"/>
            </p:cNvPicPr>
            <p:nvPr/>
          </p:nvPicPr>
          <p:blipFill>
            <a:blip r:embed="rId3" cstate="print"/>
            <a:srcRect/>
            <a:stretch>
              <a:fillRect/>
            </a:stretch>
          </p:blipFill>
          <p:spPr bwMode="auto">
            <a:xfrm>
              <a:off x="201612" y="2214554"/>
              <a:ext cx="8942388" cy="1772307"/>
            </a:xfrm>
            <a:prstGeom prst="rect">
              <a:avLst/>
            </a:prstGeom>
            <a:noFill/>
            <a:ln w="9525">
              <a:noFill/>
              <a:miter lim="800000"/>
              <a:headEnd/>
              <a:tailEnd/>
            </a:ln>
          </p:spPr>
        </p:pic>
      </p:grpSp>
      <p:sp>
        <p:nvSpPr>
          <p:cNvPr id="10" name="9 CuadroTexto"/>
          <p:cNvSpPr txBox="1"/>
          <p:nvPr/>
        </p:nvSpPr>
        <p:spPr>
          <a:xfrm>
            <a:off x="357158" y="3571876"/>
            <a:ext cx="8429684" cy="523220"/>
          </a:xfrm>
          <a:prstGeom prst="rect">
            <a:avLst/>
          </a:prstGeom>
          <a:noFill/>
        </p:spPr>
        <p:txBody>
          <a:bodyPr wrap="square" rtlCol="0">
            <a:spAutoFit/>
          </a:bodyPr>
          <a:lstStyle/>
          <a:p>
            <a:pPr algn="just"/>
            <a:r>
              <a:rPr lang="es-MX" sz="1400" b="1" dirty="0" smtClean="0">
                <a:solidFill>
                  <a:srgbClr val="C00000"/>
                </a:solidFill>
              </a:rPr>
              <a:t>Dame et al. (2001) presentó el “CfA Survey en CO” </a:t>
            </a:r>
            <a:r>
              <a:rPr lang="es-MX" sz="1400" b="1" dirty="0" smtClean="0">
                <a:solidFill>
                  <a:srgbClr val="C00000"/>
                </a:solidFill>
                <a:sym typeface="Wingdings" pitchFamily="2" charset="2"/>
              </a:rPr>
              <a:t> </a:t>
            </a:r>
            <a:r>
              <a:rPr lang="es-MX" sz="1400" b="1" dirty="0" smtClean="0">
                <a:solidFill>
                  <a:srgbClr val="C00000"/>
                </a:solidFill>
              </a:rPr>
              <a:t>Mapeo del cielo hecho con 488000 espectros  de CO(1—0) a 115.3 GHz, a una resolución de 7.5´ -12´, realizado con el telescopio CfA de  1.2 m.</a:t>
            </a:r>
            <a:endParaRPr lang="es-MX" sz="1400" b="1" dirty="0">
              <a:solidFill>
                <a:srgbClr val="C00000"/>
              </a:solidFill>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1259632" y="836712"/>
            <a:ext cx="6624736" cy="3170099"/>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just"/>
            <a:r>
              <a:rPr lang="es-MX" sz="2000" b="1" dirty="0">
                <a:solidFill>
                  <a:srgbClr val="C00000"/>
                </a:solidFill>
                <a:effectLst>
                  <a:outerShdw blurRad="38100" dist="38100" dir="2700000" algn="tl">
                    <a:srgbClr val="000000">
                      <a:alpha val="43137"/>
                    </a:srgbClr>
                  </a:outerShdw>
                </a:effectLst>
              </a:rPr>
              <a:t>En esta parte del tema, veremos como </a:t>
            </a:r>
            <a:r>
              <a:rPr lang="es-MX" sz="2000" b="1" dirty="0" smtClean="0">
                <a:solidFill>
                  <a:srgbClr val="C00000"/>
                </a:solidFill>
                <a:effectLst>
                  <a:outerShdw blurRad="38100" dist="38100" dir="2700000" algn="tl">
                    <a:srgbClr val="000000">
                      <a:alpha val="43137"/>
                    </a:srgbClr>
                  </a:outerShdw>
                </a:effectLst>
              </a:rPr>
              <a:t>obtener información sobre las condiciones físico-químicos del gas molecular a través de sus trazadores </a:t>
            </a:r>
            <a:r>
              <a:rPr lang="es-MX" sz="2000" b="1" dirty="0" smtClean="0">
                <a:solidFill>
                  <a:srgbClr val="C00000"/>
                </a:solidFill>
                <a:effectLst>
                  <a:outerShdw blurRad="38100" dist="38100" dir="2700000" algn="tl">
                    <a:srgbClr val="000000">
                      <a:alpha val="43137"/>
                    </a:srgbClr>
                  </a:outerShdw>
                </a:effectLst>
                <a:sym typeface="Wingdings" panose="05000000000000000000" pitchFamily="2" charset="2"/>
              </a:rPr>
              <a:t> líneas rotacionales moleculares.</a:t>
            </a:r>
          </a:p>
          <a:p>
            <a:pPr algn="just"/>
            <a:endParaRPr lang="es-MX" sz="2000" b="1" dirty="0" smtClean="0">
              <a:solidFill>
                <a:srgbClr val="C00000"/>
              </a:solidFill>
              <a:effectLst>
                <a:outerShdw blurRad="38100" dist="38100" dir="2700000" algn="tl">
                  <a:srgbClr val="000000">
                    <a:alpha val="43137"/>
                  </a:srgbClr>
                </a:outerShdw>
              </a:effectLst>
              <a:sym typeface="Wingdings" panose="05000000000000000000" pitchFamily="2" charset="2"/>
            </a:endParaRPr>
          </a:p>
          <a:p>
            <a:pPr algn="just"/>
            <a:endParaRPr lang="es-MX" sz="2000" b="1" dirty="0">
              <a:solidFill>
                <a:srgbClr val="C00000"/>
              </a:solidFill>
              <a:effectLst>
                <a:outerShdw blurRad="38100" dist="38100" dir="2700000" algn="tl">
                  <a:srgbClr val="000000">
                    <a:alpha val="43137"/>
                  </a:srgbClr>
                </a:outerShdw>
              </a:effectLst>
              <a:sym typeface="Wingdings" panose="05000000000000000000" pitchFamily="2" charset="2"/>
            </a:endParaRPr>
          </a:p>
          <a:p>
            <a:pPr marL="457200" indent="-457200" algn="just">
              <a:buFont typeface="Arial" panose="020B0604020202020204" pitchFamily="34" charset="0"/>
              <a:buChar char="•"/>
            </a:pPr>
            <a:r>
              <a:rPr lang="es-MX" sz="2000" b="1" dirty="0" smtClean="0">
                <a:solidFill>
                  <a:srgbClr val="009E00"/>
                </a:solidFill>
                <a:effectLst>
                  <a:outerShdw blurRad="38100" dist="38100" dir="2700000" algn="tl">
                    <a:srgbClr val="000000">
                      <a:alpha val="43137"/>
                    </a:srgbClr>
                  </a:outerShdw>
                </a:effectLst>
                <a:sym typeface="Wingdings" panose="05000000000000000000" pitchFamily="2" charset="2"/>
              </a:rPr>
              <a:t>Densidades </a:t>
            </a:r>
            <a:r>
              <a:rPr lang="es-MX" sz="2000" b="1" dirty="0" err="1" smtClean="0">
                <a:solidFill>
                  <a:srgbClr val="009E00"/>
                </a:solidFill>
                <a:effectLst>
                  <a:outerShdw blurRad="38100" dist="38100" dir="2700000" algn="tl">
                    <a:srgbClr val="000000">
                      <a:alpha val="43137"/>
                    </a:srgbClr>
                  </a:outerShdw>
                </a:effectLst>
                <a:sym typeface="Wingdings" panose="05000000000000000000" pitchFamily="2" charset="2"/>
              </a:rPr>
              <a:t>columnal</a:t>
            </a:r>
            <a:r>
              <a:rPr lang="es-MX" sz="2000" b="1" dirty="0" smtClean="0">
                <a:solidFill>
                  <a:srgbClr val="009E00"/>
                </a:solidFill>
                <a:effectLst>
                  <a:outerShdw blurRad="38100" dist="38100" dir="2700000" algn="tl">
                    <a:srgbClr val="000000">
                      <a:alpha val="43137"/>
                    </a:srgbClr>
                  </a:outerShdw>
                </a:effectLst>
                <a:sym typeface="Wingdings" panose="05000000000000000000" pitchFamily="2" charset="2"/>
              </a:rPr>
              <a:t> del H2  masa total del gas molecular.</a:t>
            </a:r>
          </a:p>
          <a:p>
            <a:pPr marL="457200" indent="-457200" algn="just">
              <a:buFont typeface="Arial" panose="020B0604020202020204" pitchFamily="34" charset="0"/>
              <a:buChar char="•"/>
            </a:pPr>
            <a:r>
              <a:rPr lang="es-MX" sz="2000" b="1" dirty="0" smtClean="0">
                <a:solidFill>
                  <a:srgbClr val="009E00"/>
                </a:solidFill>
                <a:effectLst>
                  <a:outerShdw blurRad="38100" dist="38100" dir="2700000" algn="tl">
                    <a:srgbClr val="000000">
                      <a:alpha val="43137"/>
                    </a:srgbClr>
                  </a:outerShdw>
                </a:effectLst>
                <a:sym typeface="Wingdings" panose="05000000000000000000" pitchFamily="2" charset="2"/>
              </a:rPr>
              <a:t>Temperaturas </a:t>
            </a:r>
          </a:p>
          <a:p>
            <a:pPr marL="457200" indent="-457200" algn="just">
              <a:buFont typeface="Arial" panose="020B0604020202020204" pitchFamily="34" charset="0"/>
              <a:buChar char="•"/>
            </a:pPr>
            <a:r>
              <a:rPr lang="es-MX" sz="2000" b="1" dirty="0">
                <a:solidFill>
                  <a:srgbClr val="009E00"/>
                </a:solidFill>
                <a:effectLst>
                  <a:outerShdw blurRad="38100" dist="38100" dir="2700000" algn="tl">
                    <a:srgbClr val="000000">
                      <a:alpha val="43137"/>
                    </a:srgbClr>
                  </a:outerShdw>
                </a:effectLst>
                <a:sym typeface="Wingdings" panose="05000000000000000000" pitchFamily="2" charset="2"/>
              </a:rPr>
              <a:t>D</a:t>
            </a:r>
            <a:r>
              <a:rPr lang="es-MX" sz="2000" b="1" dirty="0" smtClean="0">
                <a:solidFill>
                  <a:srgbClr val="009E00"/>
                </a:solidFill>
                <a:effectLst>
                  <a:outerShdw blurRad="38100" dist="38100" dir="2700000" algn="tl">
                    <a:srgbClr val="000000">
                      <a:alpha val="43137"/>
                    </a:srgbClr>
                  </a:outerShdw>
                </a:effectLst>
                <a:sym typeface="Wingdings" panose="05000000000000000000" pitchFamily="2" charset="2"/>
              </a:rPr>
              <a:t>ensidades volumétricas</a:t>
            </a:r>
          </a:p>
          <a:p>
            <a:pPr marL="457200" indent="-457200" algn="just">
              <a:buFont typeface="Arial" panose="020B0604020202020204" pitchFamily="34" charset="0"/>
              <a:buChar char="•"/>
            </a:pPr>
            <a:r>
              <a:rPr lang="es-MX" sz="2000" b="1" dirty="0" smtClean="0">
                <a:solidFill>
                  <a:srgbClr val="009E00"/>
                </a:solidFill>
                <a:effectLst>
                  <a:outerShdw blurRad="38100" dist="38100" dir="2700000" algn="tl">
                    <a:srgbClr val="000000">
                      <a:alpha val="43137"/>
                    </a:srgbClr>
                  </a:outerShdw>
                </a:effectLst>
                <a:sym typeface="Wingdings" panose="05000000000000000000" pitchFamily="2" charset="2"/>
              </a:rPr>
              <a:t>… </a:t>
            </a:r>
            <a:r>
              <a:rPr lang="es-MX" sz="2000" b="1" dirty="0" err="1" smtClean="0">
                <a:solidFill>
                  <a:srgbClr val="009E00"/>
                </a:solidFill>
                <a:effectLst>
                  <a:outerShdw blurRad="38100" dist="38100" dir="2700000" algn="tl">
                    <a:srgbClr val="000000">
                      <a:alpha val="43137"/>
                    </a:srgbClr>
                  </a:outerShdw>
                </a:effectLst>
                <a:sym typeface="Wingdings" panose="05000000000000000000" pitchFamily="2" charset="2"/>
              </a:rPr>
              <a:t>etc</a:t>
            </a:r>
            <a:endParaRPr lang="es-MX" sz="2000" b="1" dirty="0">
              <a:solidFill>
                <a:srgbClr val="009E00"/>
              </a:solidFill>
              <a:effectLst>
                <a:outerShdw blurRad="38100" dist="38100" dir="2700000" algn="tl">
                  <a:srgbClr val="000000">
                    <a:alpha val="43137"/>
                  </a:srgbClr>
                </a:outerShdw>
              </a:effectLst>
            </a:endParaRPr>
          </a:p>
        </p:txBody>
      </p:sp>
      <p:sp>
        <p:nvSpPr>
          <p:cNvPr id="3" name="CuadroTexto 2"/>
          <p:cNvSpPr txBox="1"/>
          <p:nvPr/>
        </p:nvSpPr>
        <p:spPr>
          <a:xfrm>
            <a:off x="827584" y="4941168"/>
            <a:ext cx="7704856" cy="400110"/>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s-MX" sz="2000" b="1" dirty="0" smtClean="0">
                <a:solidFill>
                  <a:srgbClr val="002060"/>
                </a:solidFill>
              </a:rPr>
              <a:t>Para ello deberemos recordar lo aprendido en el tema 2.</a:t>
            </a:r>
            <a:endParaRPr lang="es-MX" sz="2000" b="1" dirty="0">
              <a:solidFill>
                <a:srgbClr val="002060"/>
              </a:solidFill>
            </a:endParaRPr>
          </a:p>
        </p:txBody>
      </p:sp>
    </p:spTree>
    <p:extLst>
      <p:ext uri="{BB962C8B-B14F-4D97-AF65-F5344CB8AC3E}">
        <p14:creationId xmlns:p14="http://schemas.microsoft.com/office/powerpoint/2010/main" val="222607310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CuadroTexto"/>
          <p:cNvSpPr txBox="1"/>
          <p:nvPr/>
        </p:nvSpPr>
        <p:spPr>
          <a:xfrm>
            <a:off x="214282" y="35332"/>
            <a:ext cx="3565630" cy="338554"/>
          </a:xfrm>
          <a:prstGeom prst="rect">
            <a:avLst/>
          </a:prstGeom>
          <a:solidFill>
            <a:schemeClr val="accent5">
              <a:lumMod val="20000"/>
              <a:lumOff val="80000"/>
            </a:schemeClr>
          </a:solidFill>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s-MX" sz="1600" b="1" dirty="0" smtClean="0">
                <a:solidFill>
                  <a:srgbClr val="009E00"/>
                </a:solidFill>
              </a:rPr>
              <a:t>Líneas rotacionales  moleculares</a:t>
            </a:r>
            <a:endParaRPr lang="es-MX" sz="1600" b="1" dirty="0">
              <a:solidFill>
                <a:srgbClr val="009E00"/>
              </a:solidFill>
            </a:endParaRPr>
          </a:p>
        </p:txBody>
      </p:sp>
      <p:sp>
        <p:nvSpPr>
          <p:cNvPr id="3" name="2 CuadroTexto"/>
          <p:cNvSpPr txBox="1"/>
          <p:nvPr/>
        </p:nvSpPr>
        <p:spPr>
          <a:xfrm>
            <a:off x="37776" y="464747"/>
            <a:ext cx="9070728" cy="1169551"/>
          </a:xfrm>
          <a:prstGeom prst="rect">
            <a:avLst/>
          </a:prstGeom>
          <a:solidFill>
            <a:schemeClr val="accent3">
              <a:lumMod val="20000"/>
              <a:lumOff val="80000"/>
            </a:schemeClr>
          </a:solidFill>
        </p:spPr>
        <p:style>
          <a:lnRef idx="1">
            <a:schemeClr val="accent3"/>
          </a:lnRef>
          <a:fillRef idx="2">
            <a:schemeClr val="accent3"/>
          </a:fillRef>
          <a:effectRef idx="1">
            <a:schemeClr val="accent3"/>
          </a:effectRef>
          <a:fontRef idx="minor">
            <a:schemeClr val="dk1"/>
          </a:fontRef>
        </p:style>
        <p:txBody>
          <a:bodyPr wrap="square" rtlCol="0">
            <a:spAutoFit/>
          </a:bodyPr>
          <a:lstStyle/>
          <a:p>
            <a:pPr algn="just"/>
            <a:r>
              <a:rPr lang="es-MX" sz="1400" b="1" dirty="0" smtClean="0">
                <a:solidFill>
                  <a:schemeClr val="tx2">
                    <a:lumMod val="50000"/>
                  </a:schemeClr>
                </a:solidFill>
              </a:rPr>
              <a:t>Debido a las condiciones del medio molecular (bajas T), las transiciones que nos darán información acerca de las características físico química del mismo serán las transiciones rotacionales. Por ejemplo , </a:t>
            </a:r>
            <a:r>
              <a:rPr lang="es-MX" sz="1400" b="1" dirty="0" smtClean="0">
                <a:solidFill>
                  <a:srgbClr val="0070C0"/>
                </a:solidFill>
              </a:rPr>
              <a:t>E</a:t>
            </a:r>
            <a:r>
              <a:rPr lang="es-MX" sz="1400" b="1" baseline="-25000" dirty="0" smtClean="0">
                <a:solidFill>
                  <a:srgbClr val="0070C0"/>
                </a:solidFill>
              </a:rPr>
              <a:t>CO(1-0)</a:t>
            </a:r>
            <a:r>
              <a:rPr lang="es-MX" sz="1400" b="1" dirty="0" smtClean="0">
                <a:solidFill>
                  <a:srgbClr val="0070C0"/>
                </a:solidFill>
              </a:rPr>
              <a:t>=h</a:t>
            </a:r>
            <a:r>
              <a:rPr lang="es-MX" sz="1400" b="1" dirty="0" smtClean="0">
                <a:solidFill>
                  <a:srgbClr val="0070C0"/>
                </a:solidFill>
                <a:sym typeface="Symbol"/>
              </a:rPr>
              <a:t>/k=5.5 K,      E</a:t>
            </a:r>
            <a:r>
              <a:rPr lang="es-MX" sz="1400" b="1" baseline="-25000" dirty="0" smtClean="0">
                <a:solidFill>
                  <a:srgbClr val="0070C0"/>
                </a:solidFill>
                <a:sym typeface="Symbol"/>
              </a:rPr>
              <a:t>CO(2-1)</a:t>
            </a:r>
            <a:r>
              <a:rPr lang="es-MX" sz="1400" b="1" dirty="0" smtClean="0">
                <a:solidFill>
                  <a:srgbClr val="0070C0"/>
                </a:solidFill>
                <a:sym typeface="Symbol"/>
              </a:rPr>
              <a:t>=11K ,      E</a:t>
            </a:r>
            <a:r>
              <a:rPr lang="es-MX" sz="1400" b="1" baseline="-25000" dirty="0" smtClean="0">
                <a:solidFill>
                  <a:srgbClr val="0070C0"/>
                </a:solidFill>
                <a:sym typeface="Symbol"/>
              </a:rPr>
              <a:t>CO(3-2)</a:t>
            </a:r>
            <a:r>
              <a:rPr lang="es-MX" sz="1400" b="1" dirty="0" smtClean="0">
                <a:solidFill>
                  <a:srgbClr val="0070C0"/>
                </a:solidFill>
                <a:sym typeface="Symbol"/>
              </a:rPr>
              <a:t>=16.5K, ,      E</a:t>
            </a:r>
            <a:r>
              <a:rPr lang="es-MX" sz="1400" b="1" baseline="-25000" dirty="0" smtClean="0">
                <a:solidFill>
                  <a:srgbClr val="0070C0"/>
                </a:solidFill>
                <a:sym typeface="Symbol"/>
              </a:rPr>
              <a:t>CO(4-3)</a:t>
            </a:r>
            <a:r>
              <a:rPr lang="es-MX" sz="1400" b="1" dirty="0" smtClean="0">
                <a:solidFill>
                  <a:srgbClr val="0070C0"/>
                </a:solidFill>
                <a:sym typeface="Symbol"/>
              </a:rPr>
              <a:t>=22K …</a:t>
            </a:r>
            <a:endParaRPr lang="es-MX" sz="1400" b="1" dirty="0" smtClean="0">
              <a:solidFill>
                <a:srgbClr val="0070C0"/>
              </a:solidFill>
            </a:endParaRPr>
          </a:p>
          <a:p>
            <a:pPr algn="ctr"/>
            <a:r>
              <a:rPr lang="es-MX" sz="1400" b="1" u="sng" dirty="0" smtClean="0">
                <a:solidFill>
                  <a:srgbClr val="C00000"/>
                </a:solidFill>
                <a:effectLst>
                  <a:outerShdw blurRad="38100" dist="38100" dir="2700000" algn="tl">
                    <a:srgbClr val="000000">
                      <a:alpha val="43137"/>
                    </a:srgbClr>
                  </a:outerShdw>
                </a:effectLst>
              </a:rPr>
              <a:t>En esta parte del tema, veremos como relacionar las intensidades  de estas líneas con las densidades columnales de las moléculas </a:t>
            </a:r>
            <a:r>
              <a:rPr lang="es-MX" sz="1400" b="1" u="sng" dirty="0" smtClean="0">
                <a:solidFill>
                  <a:srgbClr val="C00000"/>
                </a:solidFill>
                <a:effectLst>
                  <a:outerShdw blurRad="38100" dist="38100" dir="2700000" algn="tl">
                    <a:srgbClr val="000000">
                      <a:alpha val="43137"/>
                    </a:srgbClr>
                  </a:outerShdw>
                </a:effectLst>
                <a:sym typeface="Wingdings" pitchFamily="2" charset="2"/>
              </a:rPr>
              <a:t> las masas de gas molecular</a:t>
            </a:r>
            <a:endParaRPr lang="es-MX" sz="1400" b="1" u="sng" dirty="0">
              <a:solidFill>
                <a:srgbClr val="C00000"/>
              </a:solidFill>
              <a:effectLst>
                <a:outerShdw blurRad="38100" dist="38100" dir="2700000" algn="tl">
                  <a:srgbClr val="000000">
                    <a:alpha val="43137"/>
                  </a:srgbClr>
                </a:outerShdw>
              </a:effectLst>
            </a:endParaRPr>
          </a:p>
        </p:txBody>
      </p:sp>
      <p:sp>
        <p:nvSpPr>
          <p:cNvPr id="4" name="3 CuadroTexto"/>
          <p:cNvSpPr txBox="1"/>
          <p:nvPr/>
        </p:nvSpPr>
        <p:spPr>
          <a:xfrm>
            <a:off x="54876" y="1628800"/>
            <a:ext cx="9053628" cy="307777"/>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just"/>
            <a:r>
              <a:rPr lang="es-MX" sz="1400" b="1" dirty="0" smtClean="0">
                <a:solidFill>
                  <a:schemeClr val="tx2">
                    <a:lumMod val="50000"/>
                  </a:schemeClr>
                </a:solidFill>
              </a:rPr>
              <a:t>El coeficiente de emisión espontanea de Einstein para una transición  desde el nivel rotacional </a:t>
            </a:r>
            <a:r>
              <a:rPr lang="es-MX" sz="1400" b="1" dirty="0" smtClean="0">
                <a:solidFill>
                  <a:srgbClr val="FF0000"/>
                </a:solidFill>
              </a:rPr>
              <a:t>u</a:t>
            </a:r>
            <a:r>
              <a:rPr lang="es-MX" sz="1400" b="1" dirty="0" smtClean="0">
                <a:solidFill>
                  <a:schemeClr val="tx2">
                    <a:lumMod val="50000"/>
                  </a:schemeClr>
                </a:solidFill>
              </a:rPr>
              <a:t> al </a:t>
            </a:r>
            <a:r>
              <a:rPr lang="es-MX" sz="1400" b="1" dirty="0" smtClean="0">
                <a:solidFill>
                  <a:srgbClr val="FF0000"/>
                </a:solidFill>
              </a:rPr>
              <a:t>l</a:t>
            </a:r>
            <a:r>
              <a:rPr lang="es-MX" sz="1400" b="1" dirty="0" smtClean="0">
                <a:solidFill>
                  <a:schemeClr val="tx2">
                    <a:lumMod val="50000"/>
                  </a:schemeClr>
                </a:solidFill>
              </a:rPr>
              <a:t>,  tiene la forma:</a:t>
            </a:r>
            <a:endParaRPr lang="es-MX" sz="1400" b="1" dirty="0">
              <a:solidFill>
                <a:schemeClr val="tx2">
                  <a:lumMod val="50000"/>
                </a:schemeClr>
              </a:solidFill>
            </a:endParaRPr>
          </a:p>
        </p:txBody>
      </p:sp>
      <p:graphicFrame>
        <p:nvGraphicFramePr>
          <p:cNvPr id="12" name="11 Objeto"/>
          <p:cNvGraphicFramePr>
            <a:graphicFrameLocks noChangeAspect="1"/>
          </p:cNvGraphicFramePr>
          <p:nvPr>
            <p:extLst>
              <p:ext uri="{D42A27DB-BD31-4B8C-83A1-F6EECF244321}">
                <p14:modId xmlns:p14="http://schemas.microsoft.com/office/powerpoint/2010/main" val="192155904"/>
              </p:ext>
            </p:extLst>
          </p:nvPr>
        </p:nvGraphicFramePr>
        <p:xfrm>
          <a:off x="452161" y="3084633"/>
          <a:ext cx="2391647" cy="1003215"/>
        </p:xfrm>
        <a:graphic>
          <a:graphicData uri="http://schemas.openxmlformats.org/presentationml/2006/ole">
            <mc:AlternateContent xmlns:mc="http://schemas.openxmlformats.org/markup-compatibility/2006">
              <mc:Choice xmlns:v="urn:schemas-microsoft-com:vml" Requires="v">
                <p:oleObj spid="_x0000_s59614" name="Ecuación" r:id="rId3" imgW="1066680" imgH="1091880" progId="Equation.3">
                  <p:embed/>
                </p:oleObj>
              </mc:Choice>
              <mc:Fallback>
                <p:oleObj name="Ecuación" r:id="rId3" imgW="1066680" imgH="1091880" progId="Equation.3">
                  <p:embed/>
                  <p:pic>
                    <p:nvPicPr>
                      <p:cNvPr id="0"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2161" y="3084633"/>
                        <a:ext cx="2391647" cy="1003215"/>
                      </a:xfrm>
                      <a:prstGeom prst="rect">
                        <a:avLst/>
                      </a:prstGeom>
                      <a:noFill/>
                      <a:extLst/>
                    </p:spPr>
                  </p:pic>
                </p:oleObj>
              </mc:Fallback>
            </mc:AlternateContent>
          </a:graphicData>
        </a:graphic>
      </p:graphicFrame>
      <p:cxnSp>
        <p:nvCxnSpPr>
          <p:cNvPr id="14" name="13 Conector recto de flecha"/>
          <p:cNvCxnSpPr/>
          <p:nvPr/>
        </p:nvCxnSpPr>
        <p:spPr>
          <a:xfrm>
            <a:off x="2716280" y="3191357"/>
            <a:ext cx="934928" cy="1503"/>
          </a:xfrm>
          <a:prstGeom prst="straightConnector1">
            <a:avLst/>
          </a:prstGeom>
          <a:ln>
            <a:tailEnd type="arrow"/>
          </a:ln>
        </p:spPr>
        <p:style>
          <a:lnRef idx="2">
            <a:schemeClr val="accent3"/>
          </a:lnRef>
          <a:fillRef idx="0">
            <a:schemeClr val="accent3"/>
          </a:fillRef>
          <a:effectRef idx="1">
            <a:schemeClr val="accent3"/>
          </a:effectRef>
          <a:fontRef idx="minor">
            <a:schemeClr val="tx1"/>
          </a:fontRef>
        </p:style>
      </p:cxnSp>
      <p:sp>
        <p:nvSpPr>
          <p:cNvPr id="15" name="14 CuadroTexto"/>
          <p:cNvSpPr txBox="1"/>
          <p:nvPr/>
        </p:nvSpPr>
        <p:spPr>
          <a:xfrm>
            <a:off x="3651208" y="3039275"/>
            <a:ext cx="3739711" cy="437024"/>
          </a:xfrm>
          <a:prstGeom prst="rect">
            <a:avLst/>
          </a:prstGeom>
          <a:noFill/>
        </p:spPr>
        <p:txBody>
          <a:bodyPr wrap="square" rtlCol="0">
            <a:spAutoFit/>
          </a:bodyPr>
          <a:lstStyle/>
          <a:p>
            <a:r>
              <a:rPr lang="es-MX" sz="1200" b="1" dirty="0" smtClean="0">
                <a:solidFill>
                  <a:srgbClr val="C00000"/>
                </a:solidFill>
              </a:rPr>
              <a:t>Para una transición rotacional </a:t>
            </a:r>
            <a:r>
              <a:rPr lang="es-MX" sz="1200" b="1" dirty="0" smtClean="0">
                <a:solidFill>
                  <a:srgbClr val="C00000"/>
                </a:solidFill>
                <a:sym typeface="Wingdings" pitchFamily="2" charset="2"/>
              </a:rPr>
              <a:t> J = nivel superior</a:t>
            </a:r>
            <a:endParaRPr lang="es-MX" sz="1200" b="1" dirty="0">
              <a:solidFill>
                <a:srgbClr val="C00000"/>
              </a:solidFill>
            </a:endParaRPr>
          </a:p>
        </p:txBody>
      </p:sp>
      <p:cxnSp>
        <p:nvCxnSpPr>
          <p:cNvPr id="16" name="15 Conector recto de flecha"/>
          <p:cNvCxnSpPr/>
          <p:nvPr/>
        </p:nvCxnSpPr>
        <p:spPr>
          <a:xfrm>
            <a:off x="2962956" y="3528982"/>
            <a:ext cx="934928" cy="1503"/>
          </a:xfrm>
          <a:prstGeom prst="straightConnector1">
            <a:avLst/>
          </a:prstGeom>
          <a:ln>
            <a:tailEnd type="arrow"/>
          </a:ln>
        </p:spPr>
        <p:style>
          <a:lnRef idx="2">
            <a:schemeClr val="accent3"/>
          </a:lnRef>
          <a:fillRef idx="0">
            <a:schemeClr val="accent3"/>
          </a:fillRef>
          <a:effectRef idx="1">
            <a:schemeClr val="accent3"/>
          </a:effectRef>
          <a:fontRef idx="minor">
            <a:schemeClr val="tx1"/>
          </a:fontRef>
        </p:style>
      </p:cxnSp>
      <p:sp>
        <p:nvSpPr>
          <p:cNvPr id="17" name="16 CuadroTexto"/>
          <p:cNvSpPr txBox="1"/>
          <p:nvPr/>
        </p:nvSpPr>
        <p:spPr>
          <a:xfrm>
            <a:off x="3938577" y="3411237"/>
            <a:ext cx="2538471" cy="262214"/>
          </a:xfrm>
          <a:prstGeom prst="rect">
            <a:avLst/>
          </a:prstGeom>
          <a:noFill/>
        </p:spPr>
        <p:txBody>
          <a:bodyPr wrap="square" rtlCol="0">
            <a:spAutoFit/>
          </a:bodyPr>
          <a:lstStyle/>
          <a:p>
            <a:r>
              <a:rPr lang="es-MX" sz="1200" b="1" dirty="0" smtClean="0">
                <a:solidFill>
                  <a:srgbClr val="C00000"/>
                </a:solidFill>
              </a:rPr>
              <a:t>J</a:t>
            </a:r>
            <a:r>
              <a:rPr lang="es-MX" sz="1200" b="1" dirty="0" smtClean="0">
                <a:solidFill>
                  <a:srgbClr val="C00000"/>
                </a:solidFill>
                <a:sym typeface="Wingdings" pitchFamily="2" charset="2"/>
              </a:rPr>
              <a:t>J+1     ABSORCION</a:t>
            </a:r>
            <a:endParaRPr lang="es-MX" sz="1200" b="1" dirty="0">
              <a:solidFill>
                <a:srgbClr val="C00000"/>
              </a:solidFill>
            </a:endParaRPr>
          </a:p>
        </p:txBody>
      </p:sp>
      <p:cxnSp>
        <p:nvCxnSpPr>
          <p:cNvPr id="20" name="19 Conector recto de flecha"/>
          <p:cNvCxnSpPr/>
          <p:nvPr/>
        </p:nvCxnSpPr>
        <p:spPr>
          <a:xfrm>
            <a:off x="2923893" y="3914179"/>
            <a:ext cx="934928" cy="1503"/>
          </a:xfrm>
          <a:prstGeom prst="straightConnector1">
            <a:avLst/>
          </a:prstGeom>
          <a:ln>
            <a:tailEnd type="arrow"/>
          </a:ln>
        </p:spPr>
        <p:style>
          <a:lnRef idx="2">
            <a:schemeClr val="accent3"/>
          </a:lnRef>
          <a:fillRef idx="0">
            <a:schemeClr val="accent3"/>
          </a:fillRef>
          <a:effectRef idx="1">
            <a:schemeClr val="accent3"/>
          </a:effectRef>
          <a:fontRef idx="minor">
            <a:schemeClr val="tx1"/>
          </a:fontRef>
        </p:style>
      </p:cxnSp>
      <p:sp>
        <p:nvSpPr>
          <p:cNvPr id="21" name="20 CuadroTexto"/>
          <p:cNvSpPr txBox="1"/>
          <p:nvPr/>
        </p:nvSpPr>
        <p:spPr>
          <a:xfrm>
            <a:off x="3911575" y="3794727"/>
            <a:ext cx="2538471" cy="262214"/>
          </a:xfrm>
          <a:prstGeom prst="rect">
            <a:avLst/>
          </a:prstGeom>
          <a:noFill/>
        </p:spPr>
        <p:txBody>
          <a:bodyPr wrap="square" rtlCol="0">
            <a:spAutoFit/>
          </a:bodyPr>
          <a:lstStyle/>
          <a:p>
            <a:r>
              <a:rPr lang="es-MX" sz="1200" b="1" dirty="0" smtClean="0">
                <a:solidFill>
                  <a:srgbClr val="C00000"/>
                </a:solidFill>
              </a:rPr>
              <a:t>J+1</a:t>
            </a:r>
            <a:r>
              <a:rPr lang="es-MX" sz="1200" b="1" dirty="0" smtClean="0">
                <a:solidFill>
                  <a:srgbClr val="C00000"/>
                </a:solidFill>
                <a:sym typeface="Wingdings" pitchFamily="2" charset="2"/>
              </a:rPr>
              <a:t>J     EMISION</a:t>
            </a:r>
            <a:endParaRPr lang="es-MX" sz="1200" b="1" dirty="0">
              <a:solidFill>
                <a:srgbClr val="C00000"/>
              </a:solidFill>
            </a:endParaRPr>
          </a:p>
        </p:txBody>
      </p:sp>
      <p:sp>
        <p:nvSpPr>
          <p:cNvPr id="22" name="21 Rectángulo"/>
          <p:cNvSpPr/>
          <p:nvPr/>
        </p:nvSpPr>
        <p:spPr>
          <a:xfrm>
            <a:off x="112225" y="3017008"/>
            <a:ext cx="8669291" cy="116845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200" dirty="0"/>
          </a:p>
        </p:txBody>
      </p:sp>
      <p:grpSp>
        <p:nvGrpSpPr>
          <p:cNvPr id="25" name="24 Grupo"/>
          <p:cNvGrpSpPr/>
          <p:nvPr/>
        </p:nvGrpSpPr>
        <p:grpSpPr>
          <a:xfrm>
            <a:off x="97705" y="2008016"/>
            <a:ext cx="7600358" cy="937553"/>
            <a:chOff x="214282" y="2857496"/>
            <a:chExt cx="8143932" cy="1428760"/>
          </a:xfrm>
        </p:grpSpPr>
        <p:graphicFrame>
          <p:nvGraphicFramePr>
            <p:cNvPr id="5" name="4 Objeto"/>
            <p:cNvGraphicFramePr>
              <a:graphicFrameLocks noChangeAspect="1"/>
            </p:cNvGraphicFramePr>
            <p:nvPr/>
          </p:nvGraphicFramePr>
          <p:xfrm>
            <a:off x="357158" y="2857496"/>
            <a:ext cx="6202358" cy="959409"/>
          </p:xfrm>
          <a:graphic>
            <a:graphicData uri="http://schemas.openxmlformats.org/presentationml/2006/ole">
              <mc:AlternateContent xmlns:mc="http://schemas.openxmlformats.org/markup-compatibility/2006">
                <mc:Choice xmlns:v="urn:schemas-microsoft-com:vml" Requires="v">
                  <p:oleObj spid="_x0000_s59615" name="Ecuación" r:id="rId5" imgW="3365280" imgH="520560" progId="Equation.3">
                    <p:embed/>
                  </p:oleObj>
                </mc:Choice>
                <mc:Fallback>
                  <p:oleObj name="Ecuación" r:id="rId5" imgW="3365280" imgH="520560" progId="Equation.3">
                    <p:embed/>
                    <p:pic>
                      <p:nvPicPr>
                        <p:cNvPr id="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7158" y="2857496"/>
                          <a:ext cx="6202358" cy="95940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5 CuadroTexto"/>
            <p:cNvSpPr txBox="1"/>
            <p:nvPr/>
          </p:nvSpPr>
          <p:spPr>
            <a:xfrm>
              <a:off x="6429388" y="3357563"/>
              <a:ext cx="1783932" cy="398674"/>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s-MX" sz="1100" b="1" dirty="0" smtClean="0"/>
                <a:t>(1Debye = 10</a:t>
              </a:r>
              <a:r>
                <a:rPr lang="es-MX" sz="1100" b="1" baseline="30000" dirty="0" smtClean="0"/>
                <a:t>-18</a:t>
              </a:r>
              <a:r>
                <a:rPr lang="es-MX" sz="1100" b="1" dirty="0" smtClean="0"/>
                <a:t> e.s.u.)</a:t>
              </a:r>
              <a:endParaRPr lang="es-MX" sz="1100" b="1" dirty="0"/>
            </a:p>
          </p:txBody>
        </p:sp>
        <p:cxnSp>
          <p:nvCxnSpPr>
            <p:cNvPr id="8" name="7 Conector recto de flecha"/>
            <p:cNvCxnSpPr/>
            <p:nvPr/>
          </p:nvCxnSpPr>
          <p:spPr>
            <a:xfrm rot="5400000">
              <a:off x="2464579" y="3749677"/>
              <a:ext cx="357190"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9" name="8 CuadroTexto"/>
            <p:cNvSpPr txBox="1"/>
            <p:nvPr/>
          </p:nvSpPr>
          <p:spPr>
            <a:xfrm>
              <a:off x="810932" y="3839742"/>
              <a:ext cx="2592915" cy="398674"/>
            </a:xfrm>
            <a:prstGeom prst="rect">
              <a:avLst/>
            </a:prstGeom>
            <a:noFill/>
          </p:spPr>
          <p:txBody>
            <a:bodyPr wrap="square" rtlCol="0">
              <a:spAutoFit/>
            </a:bodyPr>
            <a:lstStyle/>
            <a:p>
              <a:r>
                <a:rPr lang="es-MX" sz="1100" b="1" dirty="0" smtClean="0">
                  <a:solidFill>
                    <a:srgbClr val="009E00"/>
                  </a:solidFill>
                </a:rPr>
                <a:t>Modulo del vector Momento dipolar</a:t>
              </a:r>
              <a:endParaRPr lang="es-MX" sz="1100" b="1" dirty="0">
                <a:solidFill>
                  <a:srgbClr val="009E00"/>
                </a:solidFill>
              </a:endParaRPr>
            </a:p>
          </p:txBody>
        </p:sp>
        <p:sp>
          <p:nvSpPr>
            <p:cNvPr id="10" name="9 Flecha derecha"/>
            <p:cNvSpPr/>
            <p:nvPr/>
          </p:nvSpPr>
          <p:spPr>
            <a:xfrm>
              <a:off x="3296690" y="3913432"/>
              <a:ext cx="214314" cy="214314"/>
            </a:xfrm>
            <a:prstGeom prst="right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es-MX" sz="1100" dirty="0"/>
            </a:p>
          </p:txBody>
        </p:sp>
        <p:sp>
          <p:nvSpPr>
            <p:cNvPr id="11" name="10 CuadroTexto"/>
            <p:cNvSpPr txBox="1"/>
            <p:nvPr/>
          </p:nvSpPr>
          <p:spPr>
            <a:xfrm>
              <a:off x="3511004" y="3869882"/>
              <a:ext cx="4357718" cy="261611"/>
            </a:xfrm>
            <a:prstGeom prst="rect">
              <a:avLst/>
            </a:prstGeom>
            <a:noFill/>
          </p:spPr>
          <p:txBody>
            <a:bodyPr wrap="square" rtlCol="0">
              <a:spAutoFit/>
            </a:bodyPr>
            <a:lstStyle/>
            <a:p>
              <a:r>
                <a:rPr lang="es-MX" sz="1100" b="1" dirty="0" smtClean="0">
                  <a:solidFill>
                    <a:srgbClr val="009E00"/>
                  </a:solidFill>
                </a:rPr>
                <a:t>Normalmente determinado  en laboratorio</a:t>
              </a:r>
              <a:endParaRPr lang="es-MX" sz="1100" b="1" dirty="0">
                <a:solidFill>
                  <a:srgbClr val="009E00"/>
                </a:solidFill>
              </a:endParaRPr>
            </a:p>
          </p:txBody>
        </p:sp>
        <p:sp>
          <p:nvSpPr>
            <p:cNvPr id="24" name="23 Rectángulo"/>
            <p:cNvSpPr/>
            <p:nvPr/>
          </p:nvSpPr>
          <p:spPr>
            <a:xfrm>
              <a:off x="214282" y="2857496"/>
              <a:ext cx="8143932" cy="142876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100" dirty="0"/>
            </a:p>
          </p:txBody>
        </p:sp>
      </p:grpSp>
      <p:sp>
        <p:nvSpPr>
          <p:cNvPr id="26" name="25 CuadroTexto"/>
          <p:cNvSpPr txBox="1"/>
          <p:nvPr/>
        </p:nvSpPr>
        <p:spPr>
          <a:xfrm>
            <a:off x="5897978" y="3496259"/>
            <a:ext cx="3067118" cy="461665"/>
          </a:xfrm>
          <a:prstGeom prst="rect">
            <a:avLst/>
          </a:prstGeom>
          <a:solidFill>
            <a:schemeClr val="accent5">
              <a:lumMod val="20000"/>
              <a:lumOff val="80000"/>
            </a:schemeClr>
          </a:solidFill>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s-MX" sz="1200" b="1" dirty="0" smtClean="0">
                <a:solidFill>
                  <a:srgbClr val="C00000"/>
                </a:solidFill>
                <a:sym typeface="Symbol"/>
              </a:rPr>
              <a:t></a:t>
            </a:r>
            <a:r>
              <a:rPr lang="es-MX" sz="1200" b="1" dirty="0" smtClean="0">
                <a:solidFill>
                  <a:srgbClr val="009E00"/>
                </a:solidFill>
                <a:sym typeface="Symbol"/>
              </a:rPr>
              <a:t> Es el momento dipolar permanente de la molécula, y está generalmente tabulado.</a:t>
            </a:r>
            <a:endParaRPr lang="es-MX" sz="1200" b="1" dirty="0">
              <a:solidFill>
                <a:srgbClr val="009E00"/>
              </a:solidFill>
            </a:endParaRPr>
          </a:p>
        </p:txBody>
      </p:sp>
      <p:sp>
        <p:nvSpPr>
          <p:cNvPr id="27" name="1 CuadroTexto"/>
          <p:cNvSpPr txBox="1"/>
          <p:nvPr/>
        </p:nvSpPr>
        <p:spPr>
          <a:xfrm>
            <a:off x="132705" y="4282268"/>
            <a:ext cx="3726115" cy="461665"/>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es-MX" sz="1200" b="1" dirty="0" smtClean="0">
                <a:solidFill>
                  <a:schemeClr val="tx2">
                    <a:lumMod val="50000"/>
                  </a:schemeClr>
                </a:solidFill>
              </a:rPr>
              <a:t>Insertando el valor del momento dipolar en la expresión para el coeficiente de Einstein:</a:t>
            </a:r>
            <a:endParaRPr lang="es-MX" sz="1200" b="1" dirty="0">
              <a:solidFill>
                <a:schemeClr val="tx2">
                  <a:lumMod val="50000"/>
                </a:schemeClr>
              </a:solidFill>
            </a:endParaRPr>
          </a:p>
        </p:txBody>
      </p:sp>
      <p:graphicFrame>
        <p:nvGraphicFramePr>
          <p:cNvPr id="28" name="2 Objeto"/>
          <p:cNvGraphicFramePr>
            <a:graphicFrameLocks noChangeAspect="1"/>
          </p:cNvGraphicFramePr>
          <p:nvPr>
            <p:extLst>
              <p:ext uri="{D42A27DB-BD31-4B8C-83A1-F6EECF244321}">
                <p14:modId xmlns:p14="http://schemas.microsoft.com/office/powerpoint/2010/main" val="2245684824"/>
              </p:ext>
            </p:extLst>
          </p:nvPr>
        </p:nvGraphicFramePr>
        <p:xfrm>
          <a:off x="4103603" y="4191542"/>
          <a:ext cx="3831636" cy="696209"/>
        </p:xfrm>
        <a:graphic>
          <a:graphicData uri="http://schemas.openxmlformats.org/presentationml/2006/ole">
            <mc:AlternateContent xmlns:mc="http://schemas.openxmlformats.org/markup-compatibility/2006">
              <mc:Choice xmlns:v="urn:schemas-microsoft-com:vml" Requires="v">
                <p:oleObj spid="_x0000_s59616" name="Ecuación" r:id="rId7" imgW="2654280" imgH="482400" progId="Equation.3">
                  <p:embed/>
                </p:oleObj>
              </mc:Choice>
              <mc:Fallback>
                <p:oleObj name="Ecuación" r:id="rId7" imgW="2654280" imgH="482400" progId="Equation.3">
                  <p:embed/>
                  <p:pic>
                    <p:nvPicPr>
                      <p:cNvPr id="3" name="2 Objeto"/>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103603" y="4191542"/>
                        <a:ext cx="3831636" cy="696209"/>
                      </a:xfrm>
                      <a:prstGeom prst="rect">
                        <a:avLst/>
                      </a:prstGeom>
                      <a:noFill/>
                      <a:extLst/>
                    </p:spPr>
                  </p:pic>
                </p:oleObj>
              </mc:Fallback>
            </mc:AlternateContent>
          </a:graphicData>
        </a:graphic>
      </p:graphicFrame>
      <p:sp>
        <p:nvSpPr>
          <p:cNvPr id="29" name="5 CuadroTexto"/>
          <p:cNvSpPr txBox="1"/>
          <p:nvPr/>
        </p:nvSpPr>
        <p:spPr>
          <a:xfrm>
            <a:off x="7106931" y="3975518"/>
            <a:ext cx="649212" cy="261610"/>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s-MX" sz="1100" b="1" dirty="0" smtClean="0">
                <a:solidFill>
                  <a:schemeClr val="tx2">
                    <a:lumMod val="50000"/>
                  </a:schemeClr>
                </a:solidFill>
              </a:rPr>
              <a:t>Debyes</a:t>
            </a:r>
            <a:endParaRPr lang="es-MX" sz="1100" b="1" dirty="0">
              <a:solidFill>
                <a:schemeClr val="tx2">
                  <a:lumMod val="50000"/>
                </a:schemeClr>
              </a:solidFill>
            </a:endParaRPr>
          </a:p>
        </p:txBody>
      </p:sp>
      <p:cxnSp>
        <p:nvCxnSpPr>
          <p:cNvPr id="30" name="4 Conector recto de flecha"/>
          <p:cNvCxnSpPr/>
          <p:nvPr/>
        </p:nvCxnSpPr>
        <p:spPr>
          <a:xfrm rot="5400000">
            <a:off x="7021412" y="4275968"/>
            <a:ext cx="284958" cy="794"/>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sp>
        <p:nvSpPr>
          <p:cNvPr id="33" name="6 CuadroTexto"/>
          <p:cNvSpPr txBox="1"/>
          <p:nvPr/>
        </p:nvSpPr>
        <p:spPr>
          <a:xfrm>
            <a:off x="151037" y="4768046"/>
            <a:ext cx="1785950" cy="276999"/>
          </a:xfrm>
          <a:prstGeom prst="rect">
            <a:avLst/>
          </a:prstGeom>
          <a:solidFill>
            <a:schemeClr val="accent5">
              <a:lumMod val="20000"/>
              <a:lumOff val="80000"/>
            </a:schemeClr>
          </a:solidFill>
        </p:spPr>
        <p:style>
          <a:lnRef idx="1">
            <a:schemeClr val="accent5"/>
          </a:lnRef>
          <a:fillRef idx="2">
            <a:schemeClr val="accent5"/>
          </a:fillRef>
          <a:effectRef idx="1">
            <a:schemeClr val="accent5"/>
          </a:effectRef>
          <a:fontRef idx="minor">
            <a:schemeClr val="dk1"/>
          </a:fontRef>
        </p:style>
        <p:txBody>
          <a:bodyPr wrap="square" rtlCol="0">
            <a:spAutoFit/>
          </a:bodyPr>
          <a:lstStyle/>
          <a:p>
            <a:r>
              <a:rPr lang="es-MX" sz="1200" b="1" dirty="0" smtClean="0">
                <a:solidFill>
                  <a:schemeClr val="tx2">
                    <a:lumMod val="50000"/>
                  </a:schemeClr>
                </a:solidFill>
                <a:sym typeface="Symbol"/>
              </a:rPr>
              <a:t> (</a:t>
            </a:r>
            <a:r>
              <a:rPr lang="es-MX" sz="1200" b="1" baseline="30000" dirty="0" smtClean="0">
                <a:solidFill>
                  <a:schemeClr val="tx2">
                    <a:lumMod val="50000"/>
                  </a:schemeClr>
                </a:solidFill>
                <a:sym typeface="Symbol"/>
              </a:rPr>
              <a:t>12</a:t>
            </a:r>
            <a:r>
              <a:rPr lang="es-MX" sz="1200" b="1" dirty="0" smtClean="0">
                <a:solidFill>
                  <a:schemeClr val="tx2">
                    <a:lumMod val="50000"/>
                  </a:schemeClr>
                </a:solidFill>
                <a:sym typeface="Symbol"/>
              </a:rPr>
              <a:t>CO)=0.112 </a:t>
            </a:r>
            <a:r>
              <a:rPr lang="es-MX" sz="1200" b="1" dirty="0" err="1" smtClean="0">
                <a:solidFill>
                  <a:schemeClr val="tx2">
                    <a:lumMod val="50000"/>
                  </a:schemeClr>
                </a:solidFill>
                <a:sym typeface="Symbol"/>
              </a:rPr>
              <a:t>Debyes</a:t>
            </a:r>
            <a:endParaRPr lang="es-MX" sz="1200" b="1" dirty="0">
              <a:solidFill>
                <a:schemeClr val="tx2">
                  <a:lumMod val="50000"/>
                </a:schemeClr>
              </a:solidFill>
            </a:endParaRPr>
          </a:p>
        </p:txBody>
      </p:sp>
      <p:sp>
        <p:nvSpPr>
          <p:cNvPr id="34" name="7 Flecha derecha"/>
          <p:cNvSpPr/>
          <p:nvPr/>
        </p:nvSpPr>
        <p:spPr>
          <a:xfrm>
            <a:off x="1877179" y="4840735"/>
            <a:ext cx="357190" cy="216024"/>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MX" sz="1200" dirty="0"/>
          </a:p>
        </p:txBody>
      </p:sp>
      <p:sp>
        <p:nvSpPr>
          <p:cNvPr id="35" name="8 CuadroTexto"/>
          <p:cNvSpPr txBox="1"/>
          <p:nvPr/>
        </p:nvSpPr>
        <p:spPr>
          <a:xfrm>
            <a:off x="2273001" y="4846053"/>
            <a:ext cx="6731391" cy="276999"/>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just"/>
            <a:r>
              <a:rPr lang="es-MX" sz="1200" b="1" dirty="0" smtClean="0">
                <a:solidFill>
                  <a:srgbClr val="009E00"/>
                </a:solidFill>
              </a:rPr>
              <a:t>Es pequeño, lo que hace que el coeficiente de emisión espontanea para el CO sea también pequeño</a:t>
            </a:r>
          </a:p>
        </p:txBody>
      </p:sp>
      <p:sp>
        <p:nvSpPr>
          <p:cNvPr id="36" name="12 CuadroTexto"/>
          <p:cNvSpPr txBox="1"/>
          <p:nvPr/>
        </p:nvSpPr>
        <p:spPr>
          <a:xfrm>
            <a:off x="141704" y="5100965"/>
            <a:ext cx="2054032" cy="646331"/>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s-MX" sz="1200" b="1" dirty="0" smtClean="0">
                <a:solidFill>
                  <a:schemeClr val="tx2">
                    <a:lumMod val="50000"/>
                  </a:schemeClr>
                </a:solidFill>
              </a:rPr>
              <a:t>Por ejemplo, para el </a:t>
            </a:r>
          </a:p>
          <a:p>
            <a:r>
              <a:rPr lang="es-MX" sz="1200" b="1" dirty="0" smtClean="0">
                <a:solidFill>
                  <a:schemeClr val="tx2">
                    <a:lumMod val="50000"/>
                  </a:schemeClr>
                </a:solidFill>
              </a:rPr>
              <a:t>CO(j=1</a:t>
            </a:r>
            <a:r>
              <a:rPr lang="es-MX" sz="1200" b="1" dirty="0" smtClean="0">
                <a:solidFill>
                  <a:schemeClr val="tx2">
                    <a:lumMod val="50000"/>
                  </a:schemeClr>
                </a:solidFill>
                <a:sym typeface="Wingdings" pitchFamily="2" charset="2"/>
              </a:rPr>
              <a:t>0</a:t>
            </a:r>
            <a:r>
              <a:rPr lang="es-MX" sz="1200" b="1" dirty="0" smtClean="0">
                <a:solidFill>
                  <a:schemeClr val="tx2">
                    <a:lumMod val="50000"/>
                  </a:schemeClr>
                </a:solidFill>
              </a:rPr>
              <a:t>), A</a:t>
            </a:r>
            <a:r>
              <a:rPr lang="es-MX" sz="1200" b="1" baseline="-25000" dirty="0" smtClean="0">
                <a:solidFill>
                  <a:schemeClr val="tx2">
                    <a:lumMod val="50000"/>
                  </a:schemeClr>
                </a:solidFill>
              </a:rPr>
              <a:t>10</a:t>
            </a:r>
            <a:r>
              <a:rPr lang="es-MX" sz="1200" b="1" dirty="0" smtClean="0">
                <a:solidFill>
                  <a:schemeClr val="tx2">
                    <a:lumMod val="50000"/>
                  </a:schemeClr>
                </a:solidFill>
              </a:rPr>
              <a:t>=7.4 x 10</a:t>
            </a:r>
            <a:r>
              <a:rPr lang="es-MX" sz="1200" b="1" baseline="30000" dirty="0" smtClean="0">
                <a:solidFill>
                  <a:schemeClr val="tx2">
                    <a:lumMod val="50000"/>
                  </a:schemeClr>
                </a:solidFill>
              </a:rPr>
              <a:t>-8</a:t>
            </a:r>
            <a:r>
              <a:rPr lang="es-MX" sz="1200" b="1" dirty="0" smtClean="0">
                <a:solidFill>
                  <a:schemeClr val="tx2">
                    <a:lumMod val="50000"/>
                  </a:schemeClr>
                </a:solidFill>
              </a:rPr>
              <a:t> s</a:t>
            </a:r>
            <a:r>
              <a:rPr lang="es-MX" sz="1200" b="1" baseline="30000" dirty="0" smtClean="0">
                <a:solidFill>
                  <a:schemeClr val="tx2">
                    <a:lumMod val="50000"/>
                  </a:schemeClr>
                </a:solidFill>
              </a:rPr>
              <a:t>-1</a:t>
            </a:r>
          </a:p>
          <a:p>
            <a:r>
              <a:rPr lang="es-MX" sz="1200" b="1" dirty="0" smtClean="0">
                <a:solidFill>
                  <a:schemeClr val="tx2">
                    <a:lumMod val="50000"/>
                  </a:schemeClr>
                </a:solidFill>
              </a:rPr>
              <a:t>CO(j=2</a:t>
            </a:r>
            <a:r>
              <a:rPr lang="es-MX" sz="1200" b="1" dirty="0" smtClean="0">
                <a:solidFill>
                  <a:schemeClr val="tx2">
                    <a:lumMod val="50000"/>
                  </a:schemeClr>
                </a:solidFill>
                <a:sym typeface="Wingdings" pitchFamily="2" charset="2"/>
              </a:rPr>
              <a:t>1</a:t>
            </a:r>
            <a:r>
              <a:rPr lang="es-MX" sz="1200" b="1" dirty="0" smtClean="0">
                <a:solidFill>
                  <a:schemeClr val="tx2">
                    <a:lumMod val="50000"/>
                  </a:schemeClr>
                </a:solidFill>
              </a:rPr>
              <a:t>), A</a:t>
            </a:r>
            <a:r>
              <a:rPr lang="es-MX" sz="1200" b="1" baseline="-25000" dirty="0" smtClean="0">
                <a:solidFill>
                  <a:schemeClr val="tx2">
                    <a:lumMod val="50000"/>
                  </a:schemeClr>
                </a:solidFill>
              </a:rPr>
              <a:t>21</a:t>
            </a:r>
            <a:r>
              <a:rPr lang="es-MX" sz="1200" b="1" dirty="0" smtClean="0">
                <a:solidFill>
                  <a:schemeClr val="tx2">
                    <a:lumMod val="50000"/>
                  </a:schemeClr>
                </a:solidFill>
              </a:rPr>
              <a:t>=7.1 x 10</a:t>
            </a:r>
            <a:r>
              <a:rPr lang="es-MX" sz="1200" b="1" baseline="30000" dirty="0" smtClean="0">
                <a:solidFill>
                  <a:schemeClr val="tx2">
                    <a:lumMod val="50000"/>
                  </a:schemeClr>
                </a:solidFill>
              </a:rPr>
              <a:t>-7</a:t>
            </a:r>
            <a:r>
              <a:rPr lang="es-MX" sz="1200" b="1" dirty="0" smtClean="0">
                <a:solidFill>
                  <a:schemeClr val="tx2">
                    <a:lumMod val="50000"/>
                  </a:schemeClr>
                </a:solidFill>
              </a:rPr>
              <a:t> s</a:t>
            </a:r>
            <a:r>
              <a:rPr lang="es-MX" sz="1200" b="1" baseline="30000" dirty="0" smtClean="0">
                <a:solidFill>
                  <a:schemeClr val="tx2">
                    <a:lumMod val="50000"/>
                  </a:schemeClr>
                </a:solidFill>
              </a:rPr>
              <a:t>-1</a:t>
            </a:r>
            <a:endParaRPr lang="es-MX" sz="1200" b="1" baseline="30000" dirty="0">
              <a:solidFill>
                <a:schemeClr val="tx2">
                  <a:lumMod val="50000"/>
                </a:schemeClr>
              </a:solidFill>
            </a:endParaRPr>
          </a:p>
        </p:txBody>
      </p:sp>
      <p:sp>
        <p:nvSpPr>
          <p:cNvPr id="37" name="13 CuadroTexto"/>
          <p:cNvSpPr txBox="1"/>
          <p:nvPr/>
        </p:nvSpPr>
        <p:spPr>
          <a:xfrm>
            <a:off x="151037" y="5803216"/>
            <a:ext cx="1785950" cy="276999"/>
          </a:xfrm>
          <a:prstGeom prst="rect">
            <a:avLst/>
          </a:prstGeom>
          <a:solidFill>
            <a:schemeClr val="accent3">
              <a:lumMod val="20000"/>
              <a:lumOff val="80000"/>
            </a:schemeClr>
          </a:solidFill>
        </p:spPr>
        <p:style>
          <a:lnRef idx="1">
            <a:schemeClr val="accent3"/>
          </a:lnRef>
          <a:fillRef idx="2">
            <a:schemeClr val="accent3"/>
          </a:fillRef>
          <a:effectRef idx="1">
            <a:schemeClr val="accent3"/>
          </a:effectRef>
          <a:fontRef idx="minor">
            <a:schemeClr val="dk1"/>
          </a:fontRef>
        </p:style>
        <p:txBody>
          <a:bodyPr wrap="square" rtlCol="0">
            <a:spAutoFit/>
          </a:bodyPr>
          <a:lstStyle/>
          <a:p>
            <a:pPr>
              <a:buFont typeface="Symbol" pitchFamily="18" charset="2"/>
              <a:buChar char="m"/>
            </a:pPr>
            <a:r>
              <a:rPr lang="es-MX" sz="1200" b="1" dirty="0" smtClean="0">
                <a:solidFill>
                  <a:schemeClr val="tx2">
                    <a:lumMod val="50000"/>
                  </a:schemeClr>
                </a:solidFill>
                <a:sym typeface="Symbol"/>
              </a:rPr>
              <a:t> (CS)=2 Debyes</a:t>
            </a:r>
            <a:endParaRPr lang="es-MX" sz="1200" b="1" dirty="0">
              <a:solidFill>
                <a:schemeClr val="tx2">
                  <a:lumMod val="50000"/>
                </a:schemeClr>
              </a:solidFill>
            </a:endParaRPr>
          </a:p>
        </p:txBody>
      </p:sp>
      <p:sp>
        <p:nvSpPr>
          <p:cNvPr id="38" name="14 CuadroTexto"/>
          <p:cNvSpPr txBox="1"/>
          <p:nvPr/>
        </p:nvSpPr>
        <p:spPr>
          <a:xfrm>
            <a:off x="141704" y="6136135"/>
            <a:ext cx="2044699" cy="646331"/>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es-MX" sz="1200" b="1" dirty="0" smtClean="0">
                <a:solidFill>
                  <a:schemeClr val="tx2">
                    <a:lumMod val="50000"/>
                  </a:schemeClr>
                </a:solidFill>
              </a:rPr>
              <a:t>Por ejemplo, para el </a:t>
            </a:r>
          </a:p>
          <a:p>
            <a:r>
              <a:rPr lang="es-MX" sz="1200" b="1" dirty="0" smtClean="0">
                <a:solidFill>
                  <a:schemeClr val="tx2">
                    <a:lumMod val="50000"/>
                  </a:schemeClr>
                </a:solidFill>
              </a:rPr>
              <a:t>CS (j=1</a:t>
            </a:r>
            <a:r>
              <a:rPr lang="es-MX" sz="1200" b="1" dirty="0" smtClean="0">
                <a:solidFill>
                  <a:schemeClr val="tx2">
                    <a:lumMod val="50000"/>
                  </a:schemeClr>
                </a:solidFill>
                <a:sym typeface="Wingdings" pitchFamily="2" charset="2"/>
              </a:rPr>
              <a:t>0</a:t>
            </a:r>
            <a:r>
              <a:rPr lang="es-MX" sz="1200" b="1" dirty="0" smtClean="0">
                <a:solidFill>
                  <a:schemeClr val="tx2">
                    <a:lumMod val="50000"/>
                  </a:schemeClr>
                </a:solidFill>
              </a:rPr>
              <a:t>), A</a:t>
            </a:r>
            <a:r>
              <a:rPr lang="es-MX" sz="1200" b="1" baseline="-25000" dirty="0" smtClean="0">
                <a:solidFill>
                  <a:schemeClr val="tx2">
                    <a:lumMod val="50000"/>
                  </a:schemeClr>
                </a:solidFill>
              </a:rPr>
              <a:t>10</a:t>
            </a:r>
            <a:r>
              <a:rPr lang="es-MX" sz="1200" b="1" dirty="0" smtClean="0">
                <a:solidFill>
                  <a:schemeClr val="tx2">
                    <a:lumMod val="50000"/>
                  </a:schemeClr>
                </a:solidFill>
              </a:rPr>
              <a:t>=1.8 x 10</a:t>
            </a:r>
            <a:r>
              <a:rPr lang="es-MX" sz="1200" b="1" baseline="30000" dirty="0" smtClean="0">
                <a:solidFill>
                  <a:schemeClr val="tx2">
                    <a:lumMod val="50000"/>
                  </a:schemeClr>
                </a:solidFill>
              </a:rPr>
              <a:t>-6</a:t>
            </a:r>
            <a:r>
              <a:rPr lang="es-MX" sz="1200" b="1" dirty="0" smtClean="0">
                <a:solidFill>
                  <a:schemeClr val="tx2">
                    <a:lumMod val="50000"/>
                  </a:schemeClr>
                </a:solidFill>
              </a:rPr>
              <a:t> s</a:t>
            </a:r>
            <a:r>
              <a:rPr lang="es-MX" sz="1200" b="1" baseline="30000" dirty="0" smtClean="0">
                <a:solidFill>
                  <a:schemeClr val="tx2">
                    <a:lumMod val="50000"/>
                  </a:schemeClr>
                </a:solidFill>
              </a:rPr>
              <a:t>-1</a:t>
            </a:r>
          </a:p>
          <a:p>
            <a:r>
              <a:rPr lang="es-MX" sz="1200" b="1" dirty="0" smtClean="0">
                <a:solidFill>
                  <a:schemeClr val="tx2">
                    <a:lumMod val="50000"/>
                  </a:schemeClr>
                </a:solidFill>
              </a:rPr>
              <a:t>CS(j=2</a:t>
            </a:r>
            <a:r>
              <a:rPr lang="es-MX" sz="1200" b="1" dirty="0" smtClean="0">
                <a:solidFill>
                  <a:schemeClr val="tx2">
                    <a:lumMod val="50000"/>
                  </a:schemeClr>
                </a:solidFill>
                <a:sym typeface="Wingdings" pitchFamily="2" charset="2"/>
              </a:rPr>
              <a:t>1</a:t>
            </a:r>
            <a:r>
              <a:rPr lang="es-MX" sz="1200" b="1" dirty="0" smtClean="0">
                <a:solidFill>
                  <a:schemeClr val="tx2">
                    <a:lumMod val="50000"/>
                  </a:schemeClr>
                </a:solidFill>
              </a:rPr>
              <a:t>), A</a:t>
            </a:r>
            <a:r>
              <a:rPr lang="es-MX" sz="1200" b="1" baseline="-25000" dirty="0" smtClean="0">
                <a:solidFill>
                  <a:schemeClr val="tx2">
                    <a:lumMod val="50000"/>
                  </a:schemeClr>
                </a:solidFill>
              </a:rPr>
              <a:t>21</a:t>
            </a:r>
            <a:r>
              <a:rPr lang="es-MX" sz="1200" b="1" dirty="0" smtClean="0">
                <a:solidFill>
                  <a:schemeClr val="tx2">
                    <a:lumMod val="50000"/>
                  </a:schemeClr>
                </a:solidFill>
              </a:rPr>
              <a:t>=2.2 x 10</a:t>
            </a:r>
            <a:r>
              <a:rPr lang="es-MX" sz="1200" b="1" baseline="30000" dirty="0" smtClean="0">
                <a:solidFill>
                  <a:schemeClr val="tx2">
                    <a:lumMod val="50000"/>
                  </a:schemeClr>
                </a:solidFill>
              </a:rPr>
              <a:t>-5</a:t>
            </a:r>
            <a:r>
              <a:rPr lang="es-MX" sz="1200" b="1" dirty="0" smtClean="0">
                <a:solidFill>
                  <a:schemeClr val="tx2">
                    <a:lumMod val="50000"/>
                  </a:schemeClr>
                </a:solidFill>
              </a:rPr>
              <a:t> s</a:t>
            </a:r>
            <a:r>
              <a:rPr lang="es-MX" sz="1200" b="1" baseline="30000" dirty="0" smtClean="0">
                <a:solidFill>
                  <a:schemeClr val="tx2">
                    <a:lumMod val="50000"/>
                  </a:schemeClr>
                </a:solidFill>
              </a:rPr>
              <a:t>-1</a:t>
            </a:r>
            <a:endParaRPr lang="es-MX" sz="1200" b="1" baseline="30000" dirty="0">
              <a:solidFill>
                <a:schemeClr val="tx2">
                  <a:lumMod val="50000"/>
                </a:schemeClr>
              </a:solidFill>
            </a:endParaRPr>
          </a:p>
        </p:txBody>
      </p:sp>
      <p:sp>
        <p:nvSpPr>
          <p:cNvPr id="39" name="16 CuadroTexto"/>
          <p:cNvSpPr txBox="1"/>
          <p:nvPr/>
        </p:nvSpPr>
        <p:spPr>
          <a:xfrm>
            <a:off x="2520784" y="5169896"/>
            <a:ext cx="6483608" cy="954107"/>
          </a:xfrm>
          <a:prstGeom prst="rect">
            <a:avLst/>
          </a:prstGeom>
          <a:solidFill>
            <a:schemeClr val="accent5">
              <a:lumMod val="20000"/>
              <a:lumOff val="80000"/>
            </a:schemeClr>
          </a:solidFill>
        </p:spPr>
        <p:style>
          <a:lnRef idx="1">
            <a:schemeClr val="accent5"/>
          </a:lnRef>
          <a:fillRef idx="2">
            <a:schemeClr val="accent5"/>
          </a:fillRef>
          <a:effectRef idx="1">
            <a:schemeClr val="accent5"/>
          </a:effectRef>
          <a:fontRef idx="minor">
            <a:schemeClr val="dk1"/>
          </a:fontRef>
        </p:style>
        <p:txBody>
          <a:bodyPr wrap="square" rtlCol="0">
            <a:spAutoFit/>
          </a:bodyPr>
          <a:lstStyle/>
          <a:p>
            <a:pPr algn="just">
              <a:buFont typeface="Wingdings" pitchFamily="2" charset="2"/>
              <a:buChar char="ü"/>
            </a:pPr>
            <a:r>
              <a:rPr lang="es-MX" sz="1400" b="1" dirty="0" smtClean="0">
                <a:solidFill>
                  <a:srgbClr val="009E00"/>
                </a:solidFill>
              </a:rPr>
              <a:t>A medida que aumenta la masa de las moléculas la misma transición decae radiativamente más rápido</a:t>
            </a:r>
          </a:p>
          <a:p>
            <a:pPr algn="just">
              <a:buFont typeface="Wingdings" pitchFamily="2" charset="2"/>
              <a:buChar char="ü"/>
            </a:pPr>
            <a:r>
              <a:rPr lang="es-MX" sz="1400" b="1" dirty="0" smtClean="0">
                <a:solidFill>
                  <a:srgbClr val="009E00"/>
                </a:solidFill>
              </a:rPr>
              <a:t>Esto es aun más cierto para las transiciones superiores, decaen radiativamente más rápido debido al factor </a:t>
            </a:r>
            <a:r>
              <a:rPr lang="es-MX" sz="1400" b="1" dirty="0" smtClean="0">
                <a:solidFill>
                  <a:srgbClr val="009E00"/>
                </a:solidFill>
                <a:sym typeface="Symbol"/>
              </a:rPr>
              <a:t></a:t>
            </a:r>
            <a:r>
              <a:rPr lang="es-MX" sz="1400" b="1" baseline="30000" dirty="0" smtClean="0">
                <a:solidFill>
                  <a:srgbClr val="009E00"/>
                </a:solidFill>
                <a:sym typeface="Symbol"/>
              </a:rPr>
              <a:t>3</a:t>
            </a:r>
            <a:endParaRPr lang="es-MX" sz="1400" b="1" baseline="30000" dirty="0">
              <a:solidFill>
                <a:srgbClr val="009E00"/>
              </a:solidFill>
            </a:endParaRPr>
          </a:p>
        </p:txBody>
      </p:sp>
      <p:sp>
        <p:nvSpPr>
          <p:cNvPr id="40" name="15 CuadroTexto"/>
          <p:cNvSpPr txBox="1"/>
          <p:nvPr/>
        </p:nvSpPr>
        <p:spPr>
          <a:xfrm>
            <a:off x="3607246" y="6260017"/>
            <a:ext cx="5357850" cy="461665"/>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just"/>
            <a:r>
              <a:rPr lang="es-MX" sz="1200" b="1" dirty="0" smtClean="0">
                <a:solidFill>
                  <a:schemeClr val="tx2">
                    <a:lumMod val="50000"/>
                  </a:schemeClr>
                </a:solidFill>
              </a:rPr>
              <a:t>Una vez conocido el A, es fácil calcular el resto de los coeficientes de Einstein para cada transición.</a:t>
            </a:r>
            <a:endParaRPr lang="es-MX" sz="1200" b="1" dirty="0">
              <a:solidFill>
                <a:schemeClr val="tx2">
                  <a:lumMod val="50000"/>
                </a:schemeClr>
              </a:solidFill>
            </a:endParaRPr>
          </a:p>
        </p:txBody>
      </p:sp>
      <p:sp>
        <p:nvSpPr>
          <p:cNvPr id="41" name="17 Flecha derecha"/>
          <p:cNvSpPr/>
          <p:nvPr/>
        </p:nvSpPr>
        <p:spPr>
          <a:xfrm>
            <a:off x="3020487" y="6359658"/>
            <a:ext cx="370870" cy="262382"/>
          </a:xfrm>
          <a:prstGeom prst="rightArrow">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s-MX" dirty="0"/>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CuadroTexto"/>
          <p:cNvSpPr txBox="1"/>
          <p:nvPr/>
        </p:nvSpPr>
        <p:spPr>
          <a:xfrm>
            <a:off x="107504" y="116632"/>
            <a:ext cx="8928992" cy="738664"/>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just"/>
            <a:r>
              <a:rPr lang="es-MX" sz="1400" b="1" dirty="0" smtClean="0">
                <a:solidFill>
                  <a:schemeClr val="tx2">
                    <a:lumMod val="50000"/>
                  </a:schemeClr>
                </a:solidFill>
              </a:rPr>
              <a:t>Como se distribuyen las poblaciones de los niveles, es decir, si tenemos un número ”n</a:t>
            </a:r>
            <a:r>
              <a:rPr lang="es-MX" sz="1400" b="1" baseline="-25000" dirty="0" smtClean="0">
                <a:solidFill>
                  <a:schemeClr val="tx2">
                    <a:lumMod val="50000"/>
                  </a:schemeClr>
                </a:solidFill>
              </a:rPr>
              <a:t>tot</a:t>
            </a:r>
            <a:r>
              <a:rPr lang="es-MX" sz="1400" b="1" dirty="0" smtClean="0">
                <a:solidFill>
                  <a:schemeClr val="tx2">
                    <a:lumMod val="50000"/>
                  </a:schemeClr>
                </a:solidFill>
              </a:rPr>
              <a:t>” de moléculas, cuantas estarán en el estado fundamental, J=0, cuantas en el primer estado excitado, J=1, cuantas en el segundo estado excitado, J=2… y así sucesivamente:</a:t>
            </a:r>
            <a:endParaRPr lang="es-MX" sz="1400" b="1" dirty="0">
              <a:solidFill>
                <a:schemeClr val="tx2">
                  <a:lumMod val="50000"/>
                </a:schemeClr>
              </a:solidFill>
            </a:endParaRPr>
          </a:p>
        </p:txBody>
      </p:sp>
      <p:sp>
        <p:nvSpPr>
          <p:cNvPr id="3" name="2 Flecha abajo"/>
          <p:cNvSpPr/>
          <p:nvPr/>
        </p:nvSpPr>
        <p:spPr>
          <a:xfrm>
            <a:off x="2920964" y="672906"/>
            <a:ext cx="357190" cy="268652"/>
          </a:xfrm>
          <a:prstGeom prst="downArrow">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s-MX" dirty="0"/>
          </a:p>
        </p:txBody>
      </p:sp>
      <p:sp>
        <p:nvSpPr>
          <p:cNvPr id="4" name="3 CuadroTexto"/>
          <p:cNvSpPr txBox="1"/>
          <p:nvPr/>
        </p:nvSpPr>
        <p:spPr>
          <a:xfrm>
            <a:off x="101054" y="979959"/>
            <a:ext cx="4171236" cy="523220"/>
          </a:xfrm>
          <a:prstGeom prst="rect">
            <a:avLst/>
          </a:prstGeom>
          <a:solidFill>
            <a:schemeClr val="accent3">
              <a:lumMod val="20000"/>
              <a:lumOff val="80000"/>
            </a:schemeClr>
          </a:solidFill>
        </p:spPr>
        <p:style>
          <a:lnRef idx="1">
            <a:schemeClr val="accent3"/>
          </a:lnRef>
          <a:fillRef idx="2">
            <a:schemeClr val="accent3"/>
          </a:fillRef>
          <a:effectRef idx="1">
            <a:schemeClr val="accent3"/>
          </a:effectRef>
          <a:fontRef idx="minor">
            <a:schemeClr val="dk1"/>
          </a:fontRef>
        </p:style>
        <p:txBody>
          <a:bodyPr wrap="square" rtlCol="0">
            <a:spAutoFit/>
          </a:bodyPr>
          <a:lstStyle/>
          <a:p>
            <a:pPr algn="just"/>
            <a:r>
              <a:rPr lang="es-MX" sz="1400" b="1" dirty="0" smtClean="0">
                <a:solidFill>
                  <a:srgbClr val="009E00"/>
                </a:solidFill>
              </a:rPr>
              <a:t>Recordar que la población de los niveles viene dado por la ecuación de Boltzmann:</a:t>
            </a:r>
            <a:endParaRPr lang="es-MX" sz="1400" b="1" dirty="0">
              <a:solidFill>
                <a:srgbClr val="009E00"/>
              </a:solidFill>
            </a:endParaRPr>
          </a:p>
        </p:txBody>
      </p:sp>
      <p:graphicFrame>
        <p:nvGraphicFramePr>
          <p:cNvPr id="5" name="4 Objeto"/>
          <p:cNvGraphicFramePr>
            <a:graphicFrameLocks noChangeAspect="1"/>
          </p:cNvGraphicFramePr>
          <p:nvPr>
            <p:extLst>
              <p:ext uri="{D42A27DB-BD31-4B8C-83A1-F6EECF244321}">
                <p14:modId xmlns:p14="http://schemas.microsoft.com/office/powerpoint/2010/main" val="1023769035"/>
              </p:ext>
            </p:extLst>
          </p:nvPr>
        </p:nvGraphicFramePr>
        <p:xfrm>
          <a:off x="4357686" y="751174"/>
          <a:ext cx="2298657" cy="1494127"/>
        </p:xfrm>
        <a:graphic>
          <a:graphicData uri="http://schemas.openxmlformats.org/presentationml/2006/ole">
            <mc:AlternateContent xmlns:mc="http://schemas.openxmlformats.org/markup-compatibility/2006">
              <mc:Choice xmlns:v="urn:schemas-microsoft-com:vml" Requires="v">
                <p:oleObj spid="_x0000_s62904" name="Ecuación" r:id="rId3" imgW="1193760" imgH="965160" progId="Equation.3">
                  <p:embed/>
                </p:oleObj>
              </mc:Choice>
              <mc:Fallback>
                <p:oleObj name="Ecuación" r:id="rId3" imgW="1193760" imgH="965160" progId="Equation.3">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57686" y="751174"/>
                        <a:ext cx="2298657" cy="1494127"/>
                      </a:xfrm>
                      <a:prstGeom prst="rect">
                        <a:avLst/>
                      </a:prstGeom>
                      <a:solidFill>
                        <a:schemeClr val="bg1"/>
                      </a:solidFill>
                      <a:ln w="9525">
                        <a:solidFill>
                          <a:srgbClr val="008000"/>
                        </a:solidFill>
                        <a:miter lim="800000"/>
                        <a:headEnd/>
                        <a:tailEnd/>
                      </a:ln>
                      <a:extLst/>
                    </p:spPr>
                  </p:pic>
                </p:oleObj>
              </mc:Fallback>
            </mc:AlternateContent>
          </a:graphicData>
        </a:graphic>
      </p:graphicFrame>
      <p:sp>
        <p:nvSpPr>
          <p:cNvPr id="6" name="5 CuadroTexto"/>
          <p:cNvSpPr txBox="1"/>
          <p:nvPr/>
        </p:nvSpPr>
        <p:spPr>
          <a:xfrm>
            <a:off x="6926883" y="828442"/>
            <a:ext cx="2088231" cy="461665"/>
          </a:xfrm>
          <a:prstGeom prst="rect">
            <a:avLst/>
          </a:prstGeom>
          <a:solidFill>
            <a:schemeClr val="accent3">
              <a:lumMod val="20000"/>
              <a:lumOff val="80000"/>
            </a:schemeClr>
          </a:solidFill>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s-MX" sz="1200" b="1" dirty="0" smtClean="0">
                <a:solidFill>
                  <a:srgbClr val="C00000"/>
                </a:solidFill>
              </a:rPr>
              <a:t>Los pesos estadísticos de cada nivel, J:</a:t>
            </a:r>
            <a:endParaRPr lang="es-MX" sz="1200" b="1" dirty="0">
              <a:solidFill>
                <a:srgbClr val="C00000"/>
              </a:solidFill>
            </a:endParaRPr>
          </a:p>
        </p:txBody>
      </p:sp>
      <p:graphicFrame>
        <p:nvGraphicFramePr>
          <p:cNvPr id="62467" name="Object 3"/>
          <p:cNvGraphicFramePr>
            <a:graphicFrameLocks noChangeAspect="1"/>
          </p:cNvGraphicFramePr>
          <p:nvPr>
            <p:extLst>
              <p:ext uri="{D42A27DB-BD31-4B8C-83A1-F6EECF244321}">
                <p14:modId xmlns:p14="http://schemas.microsoft.com/office/powerpoint/2010/main" val="1992618654"/>
              </p:ext>
            </p:extLst>
          </p:nvPr>
        </p:nvGraphicFramePr>
        <p:xfrm>
          <a:off x="7561295" y="1143115"/>
          <a:ext cx="1368423" cy="432350"/>
        </p:xfrm>
        <a:graphic>
          <a:graphicData uri="http://schemas.openxmlformats.org/presentationml/2006/ole">
            <mc:AlternateContent xmlns:mc="http://schemas.openxmlformats.org/markup-compatibility/2006">
              <mc:Choice xmlns:v="urn:schemas-microsoft-com:vml" Requires="v">
                <p:oleObj spid="_x0000_s62905" name="Ecuación" r:id="rId5" imgW="723600" imgH="228600" progId="Equation.3">
                  <p:embed/>
                </p:oleObj>
              </mc:Choice>
              <mc:Fallback>
                <p:oleObj name="Ecuación" r:id="rId5" imgW="723600" imgH="228600" progId="Equation.3">
                  <p:embed/>
                  <p:pic>
                    <p:nvPicPr>
                      <p:cNvPr id="0"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61295" y="1143115"/>
                        <a:ext cx="1368423" cy="432350"/>
                      </a:xfrm>
                      <a:prstGeom prst="rect">
                        <a:avLst/>
                      </a:prstGeom>
                      <a:solidFill>
                        <a:schemeClr val="bg1"/>
                      </a:solidFill>
                      <a:ln w="9525">
                        <a:solidFill>
                          <a:srgbClr val="800000"/>
                        </a:solidFill>
                        <a:miter lim="800000"/>
                        <a:headEnd/>
                        <a:tailEnd/>
                      </a:ln>
                      <a:extLst/>
                    </p:spPr>
                  </p:pic>
                </p:oleObj>
              </mc:Fallback>
            </mc:AlternateContent>
          </a:graphicData>
        </a:graphic>
      </p:graphicFrame>
      <p:sp>
        <p:nvSpPr>
          <p:cNvPr id="8" name="7 Elipse"/>
          <p:cNvSpPr/>
          <p:nvPr/>
        </p:nvSpPr>
        <p:spPr>
          <a:xfrm>
            <a:off x="5116488" y="1916832"/>
            <a:ext cx="319608" cy="36805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cxnSp>
        <p:nvCxnSpPr>
          <p:cNvPr id="10" name="9 Conector recto de flecha"/>
          <p:cNvCxnSpPr>
            <a:stCxn id="8" idx="3"/>
            <a:endCxn id="11" idx="3"/>
          </p:cNvCxnSpPr>
          <p:nvPr/>
        </p:nvCxnSpPr>
        <p:spPr>
          <a:xfrm flipH="1" flipV="1">
            <a:off x="2320262" y="1876182"/>
            <a:ext cx="2843032" cy="35480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1" name="10 CuadroTexto"/>
          <p:cNvSpPr txBox="1"/>
          <p:nvPr/>
        </p:nvSpPr>
        <p:spPr>
          <a:xfrm>
            <a:off x="122784" y="1691516"/>
            <a:ext cx="2197478" cy="369332"/>
          </a:xfrm>
          <a:prstGeom prst="rect">
            <a:avLst/>
          </a:prstGeom>
          <a:solidFill>
            <a:schemeClr val="accent5">
              <a:lumMod val="20000"/>
              <a:lumOff val="80000"/>
            </a:schemeClr>
          </a:solidFill>
        </p:spPr>
        <p:style>
          <a:lnRef idx="1">
            <a:schemeClr val="accent5"/>
          </a:lnRef>
          <a:fillRef idx="2">
            <a:schemeClr val="accent5"/>
          </a:fillRef>
          <a:effectRef idx="1">
            <a:schemeClr val="accent5"/>
          </a:effectRef>
          <a:fontRef idx="minor">
            <a:schemeClr val="dk1"/>
          </a:fontRef>
        </p:style>
        <p:txBody>
          <a:bodyPr wrap="square" rtlCol="0">
            <a:spAutoFit/>
          </a:bodyPr>
          <a:lstStyle/>
          <a:p>
            <a:r>
              <a:rPr lang="es-MX" b="1" dirty="0" smtClean="0">
                <a:solidFill>
                  <a:srgbClr val="009E00"/>
                </a:solidFill>
              </a:rPr>
              <a:t>Función de partición</a:t>
            </a:r>
            <a:endParaRPr lang="es-MX" b="1" dirty="0">
              <a:solidFill>
                <a:srgbClr val="009E00"/>
              </a:solidFill>
            </a:endParaRPr>
          </a:p>
        </p:txBody>
      </p:sp>
      <p:graphicFrame>
        <p:nvGraphicFramePr>
          <p:cNvPr id="12" name="11 Objeto"/>
          <p:cNvGraphicFramePr>
            <a:graphicFrameLocks noChangeAspect="1"/>
          </p:cNvGraphicFramePr>
          <p:nvPr>
            <p:extLst>
              <p:ext uri="{D42A27DB-BD31-4B8C-83A1-F6EECF244321}">
                <p14:modId xmlns:p14="http://schemas.microsoft.com/office/powerpoint/2010/main" val="1284737484"/>
              </p:ext>
            </p:extLst>
          </p:nvPr>
        </p:nvGraphicFramePr>
        <p:xfrm>
          <a:off x="128539" y="2198290"/>
          <a:ext cx="2821264" cy="872806"/>
        </p:xfrm>
        <a:graphic>
          <a:graphicData uri="http://schemas.openxmlformats.org/presentationml/2006/ole">
            <mc:AlternateContent xmlns:mc="http://schemas.openxmlformats.org/markup-compatibility/2006">
              <mc:Choice xmlns:v="urn:schemas-microsoft-com:vml" Requires="v">
                <p:oleObj spid="_x0000_s62906" name="Ecuación" r:id="rId7" imgW="2298600" imgH="711000" progId="Equation.3">
                  <p:embed/>
                </p:oleObj>
              </mc:Choice>
              <mc:Fallback>
                <p:oleObj name="Ecuación" r:id="rId7" imgW="2298600" imgH="711000" progId="Equation.3">
                  <p:embed/>
                  <p:pic>
                    <p:nvPicPr>
                      <p:cNvPr id="0" name="Picture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8539" y="2198290"/>
                        <a:ext cx="2821264" cy="872806"/>
                      </a:xfrm>
                      <a:prstGeom prst="rect">
                        <a:avLst/>
                      </a:prstGeom>
                      <a:noFill/>
                      <a:ln w="9525">
                        <a:solidFill>
                          <a:schemeClr val="tx2"/>
                        </a:solidFill>
                        <a:miter lim="800000"/>
                        <a:headEnd/>
                        <a:tailEnd/>
                      </a:ln>
                      <a:extLst/>
                    </p:spPr>
                  </p:pic>
                </p:oleObj>
              </mc:Fallback>
            </mc:AlternateContent>
          </a:graphicData>
        </a:graphic>
      </p:graphicFrame>
      <p:graphicFrame>
        <p:nvGraphicFramePr>
          <p:cNvPr id="62469" name="Object 5"/>
          <p:cNvGraphicFramePr>
            <a:graphicFrameLocks noChangeAspect="1"/>
          </p:cNvGraphicFramePr>
          <p:nvPr>
            <p:extLst>
              <p:ext uri="{D42A27DB-BD31-4B8C-83A1-F6EECF244321}">
                <p14:modId xmlns:p14="http://schemas.microsoft.com/office/powerpoint/2010/main" val="3644978738"/>
              </p:ext>
            </p:extLst>
          </p:nvPr>
        </p:nvGraphicFramePr>
        <p:xfrm>
          <a:off x="3708107" y="2315591"/>
          <a:ext cx="1785935" cy="669925"/>
        </p:xfrm>
        <a:graphic>
          <a:graphicData uri="http://schemas.openxmlformats.org/presentationml/2006/ole">
            <mc:AlternateContent xmlns:mc="http://schemas.openxmlformats.org/markup-compatibility/2006">
              <mc:Choice xmlns:v="urn:schemas-microsoft-com:vml" Requires="v">
                <p:oleObj spid="_x0000_s62907" name="Ecuación" r:id="rId9" imgW="1422360" imgH="444240" progId="Equation.3">
                  <p:embed/>
                </p:oleObj>
              </mc:Choice>
              <mc:Fallback>
                <p:oleObj name="Ecuación" r:id="rId9" imgW="1422360" imgH="444240" progId="Equation.3">
                  <p:embed/>
                  <p:pic>
                    <p:nvPicPr>
                      <p:cNvPr id="0" name="Picture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708107" y="2315591"/>
                        <a:ext cx="1785935" cy="669925"/>
                      </a:xfrm>
                      <a:prstGeom prst="rect">
                        <a:avLst/>
                      </a:prstGeom>
                      <a:noFill/>
                      <a:ln w="9525">
                        <a:solidFill>
                          <a:schemeClr val="tx2"/>
                        </a:solidFill>
                        <a:miter lim="800000"/>
                        <a:headEnd/>
                        <a:tailEnd/>
                      </a:ln>
                      <a:extLst/>
                    </p:spPr>
                  </p:pic>
                </p:oleObj>
              </mc:Fallback>
            </mc:AlternateContent>
          </a:graphicData>
        </a:graphic>
      </p:graphicFrame>
      <p:sp>
        <p:nvSpPr>
          <p:cNvPr id="16" name="15 Flecha derecha"/>
          <p:cNvSpPr/>
          <p:nvPr/>
        </p:nvSpPr>
        <p:spPr>
          <a:xfrm>
            <a:off x="3150360" y="2472874"/>
            <a:ext cx="357190" cy="285752"/>
          </a:xfrm>
          <a:prstGeom prst="rightArrow">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s-MX" dirty="0"/>
          </a:p>
        </p:txBody>
      </p:sp>
      <p:sp>
        <p:nvSpPr>
          <p:cNvPr id="17" name="16 CuadroTexto"/>
          <p:cNvSpPr txBox="1"/>
          <p:nvPr/>
        </p:nvSpPr>
        <p:spPr>
          <a:xfrm>
            <a:off x="63816" y="3068960"/>
            <a:ext cx="5501532" cy="830997"/>
          </a:xfrm>
          <a:prstGeom prst="rect">
            <a:avLst/>
          </a:prstGeom>
          <a:solidFill>
            <a:schemeClr val="accent5">
              <a:lumMod val="20000"/>
              <a:lumOff val="80000"/>
            </a:schemeClr>
          </a:solidFill>
        </p:spPr>
        <p:style>
          <a:lnRef idx="1">
            <a:schemeClr val="accent5"/>
          </a:lnRef>
          <a:fillRef idx="2">
            <a:schemeClr val="accent5"/>
          </a:fillRef>
          <a:effectRef idx="1">
            <a:schemeClr val="accent5"/>
          </a:effectRef>
          <a:fontRef idx="minor">
            <a:schemeClr val="dk1"/>
          </a:fontRef>
        </p:style>
        <p:txBody>
          <a:bodyPr wrap="square" rtlCol="0">
            <a:spAutoFit/>
          </a:bodyPr>
          <a:lstStyle/>
          <a:p>
            <a:pPr algn="just"/>
            <a:r>
              <a:rPr lang="es-MX" sz="1200" b="1" dirty="0" smtClean="0">
                <a:solidFill>
                  <a:schemeClr val="tx2">
                    <a:lumMod val="50000"/>
                  </a:schemeClr>
                </a:solidFill>
                <a:sym typeface="Wingdings" pitchFamily="2" charset="2"/>
              </a:rPr>
              <a:t> </a:t>
            </a:r>
            <a:r>
              <a:rPr lang="es-MX" sz="1200" b="1" dirty="0">
                <a:solidFill>
                  <a:schemeClr val="tx2">
                    <a:lumMod val="50000"/>
                  </a:schemeClr>
                </a:solidFill>
                <a:sym typeface="Wingdings" pitchFamily="2" charset="2"/>
              </a:rPr>
              <a:t>Cuando ambas </a:t>
            </a:r>
            <a:r>
              <a:rPr lang="es-MX" sz="1200" b="1" dirty="0">
                <a:solidFill>
                  <a:srgbClr val="C00000"/>
                </a:solidFill>
                <a:sym typeface="Wingdings" pitchFamily="2" charset="2"/>
              </a:rPr>
              <a:t>son iguales son también iguales a la T</a:t>
            </a:r>
            <a:r>
              <a:rPr lang="es-MX" sz="1200" b="1" baseline="-25000" dirty="0">
                <a:solidFill>
                  <a:srgbClr val="C00000"/>
                </a:solidFill>
                <a:sym typeface="Wingdings" pitchFamily="2" charset="2"/>
              </a:rPr>
              <a:t>K</a:t>
            </a:r>
            <a:r>
              <a:rPr lang="es-MX" sz="1200" b="1" dirty="0">
                <a:solidFill>
                  <a:srgbClr val="C00000"/>
                </a:solidFill>
                <a:sym typeface="Wingdings" pitchFamily="2" charset="2"/>
              </a:rPr>
              <a:t> y se dice que esas transiciones están </a:t>
            </a:r>
            <a:r>
              <a:rPr lang="es-MX" sz="1200" b="1" dirty="0" err="1">
                <a:solidFill>
                  <a:srgbClr val="C00000"/>
                </a:solidFill>
                <a:sym typeface="Wingdings" pitchFamily="2" charset="2"/>
              </a:rPr>
              <a:t>termalizadas</a:t>
            </a:r>
            <a:r>
              <a:rPr lang="es-MX" sz="1200" b="1" dirty="0">
                <a:solidFill>
                  <a:schemeClr val="tx2">
                    <a:lumMod val="50000"/>
                  </a:schemeClr>
                </a:solidFill>
                <a:sym typeface="Wingdings" pitchFamily="2" charset="2"/>
              </a:rPr>
              <a:t>, y así sucesivamente </a:t>
            </a:r>
            <a:r>
              <a:rPr lang="es-MX" sz="1200" b="1" dirty="0">
                <a:solidFill>
                  <a:schemeClr val="tx2">
                    <a:lumMod val="50000"/>
                  </a:schemeClr>
                </a:solidFill>
                <a:sym typeface="Wingdings 3"/>
              </a:rPr>
              <a:t> El caso molecular es mucho más complicado que el de HI a 21 cm, donde sólo 2 niveles son importantes  Ahora </a:t>
            </a:r>
            <a:r>
              <a:rPr lang="es-MX" sz="1200" b="1" u="sng" dirty="0">
                <a:solidFill>
                  <a:srgbClr val="009E00"/>
                </a:solidFill>
                <a:sym typeface="Wingdings 3"/>
              </a:rPr>
              <a:t>tenemos muchos niveles y cada uno caracterizado por su propia T</a:t>
            </a:r>
            <a:r>
              <a:rPr lang="es-MX" sz="1200" b="1" u="sng" baseline="-25000" dirty="0">
                <a:solidFill>
                  <a:srgbClr val="009E00"/>
                </a:solidFill>
                <a:sym typeface="Wingdings 3"/>
              </a:rPr>
              <a:t>ext</a:t>
            </a:r>
            <a:r>
              <a:rPr lang="es-MX" sz="1200" b="1" u="sng" dirty="0">
                <a:solidFill>
                  <a:srgbClr val="009E00"/>
                </a:solidFill>
                <a:sym typeface="Wingdings 3"/>
              </a:rPr>
              <a:t>.</a:t>
            </a:r>
            <a:endParaRPr lang="es-MX" sz="1200" b="1" u="sng" dirty="0">
              <a:solidFill>
                <a:srgbClr val="009E00"/>
              </a:solidFill>
            </a:endParaRPr>
          </a:p>
        </p:txBody>
      </p:sp>
      <p:sp>
        <p:nvSpPr>
          <p:cNvPr id="20" name="Rectángulo 19"/>
          <p:cNvSpPr/>
          <p:nvPr/>
        </p:nvSpPr>
        <p:spPr>
          <a:xfrm>
            <a:off x="5694599" y="2276872"/>
            <a:ext cx="3389826" cy="1569660"/>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just"/>
            <a:r>
              <a:rPr lang="es-MX" sz="1200" b="1" u="sng" dirty="0">
                <a:solidFill>
                  <a:srgbClr val="C00000"/>
                </a:solidFill>
              </a:rPr>
              <a:t>CUIDADO¡</a:t>
            </a:r>
          </a:p>
          <a:p>
            <a:pPr algn="just"/>
            <a:r>
              <a:rPr lang="es-MX" sz="1200" b="1" dirty="0">
                <a:solidFill>
                  <a:srgbClr val="009E00"/>
                </a:solidFill>
              </a:rPr>
              <a:t>Esta expresión está asumiendo que la T</a:t>
            </a:r>
            <a:r>
              <a:rPr lang="es-MX" sz="1200" b="1" baseline="-25000" dirty="0">
                <a:solidFill>
                  <a:srgbClr val="009E00"/>
                </a:solidFill>
              </a:rPr>
              <a:t>ext</a:t>
            </a:r>
            <a:r>
              <a:rPr lang="es-MX" sz="1200" b="1" dirty="0">
                <a:solidFill>
                  <a:srgbClr val="009E00"/>
                </a:solidFill>
              </a:rPr>
              <a:t> es la misma para todas las transiciones y eso sólo es verdad en el caso de LTE. </a:t>
            </a:r>
            <a:endParaRPr lang="es-MX" sz="1200" b="1" dirty="0" smtClean="0">
              <a:solidFill>
                <a:srgbClr val="009E00"/>
              </a:solidFill>
            </a:endParaRPr>
          </a:p>
          <a:p>
            <a:pPr algn="just"/>
            <a:r>
              <a:rPr lang="es-MX" sz="1200" b="1" u="sng" dirty="0">
                <a:solidFill>
                  <a:srgbClr val="C00000"/>
                </a:solidFill>
              </a:rPr>
              <a:t>En un caso real, la T</a:t>
            </a:r>
            <a:r>
              <a:rPr lang="es-MX" sz="1200" b="1" u="sng" baseline="-25000" dirty="0">
                <a:solidFill>
                  <a:srgbClr val="C00000"/>
                </a:solidFill>
              </a:rPr>
              <a:t>ext</a:t>
            </a:r>
            <a:r>
              <a:rPr lang="es-MX" sz="1200" b="1" u="sng" dirty="0">
                <a:solidFill>
                  <a:srgbClr val="C00000"/>
                </a:solidFill>
              </a:rPr>
              <a:t> caracteriza SOLO a la población de dos niveles </a:t>
            </a:r>
            <a:r>
              <a:rPr lang="es-MX" sz="1200" b="1" dirty="0">
                <a:solidFill>
                  <a:schemeClr val="tx2">
                    <a:lumMod val="50000"/>
                  </a:schemeClr>
                </a:solidFill>
                <a:sym typeface="Wingdings" pitchFamily="2" charset="2"/>
              </a:rPr>
              <a:t> La transición j=1 0 tendrá una T</a:t>
            </a:r>
            <a:r>
              <a:rPr lang="es-MX" sz="1200" b="1" baseline="-25000" dirty="0">
                <a:solidFill>
                  <a:schemeClr val="tx2">
                    <a:lumMod val="50000"/>
                  </a:schemeClr>
                </a:solidFill>
                <a:sym typeface="Wingdings" pitchFamily="2" charset="2"/>
              </a:rPr>
              <a:t>ext</a:t>
            </a:r>
            <a:r>
              <a:rPr lang="es-MX" sz="1200" b="1" dirty="0">
                <a:solidFill>
                  <a:schemeClr val="tx2">
                    <a:lumMod val="50000"/>
                  </a:schemeClr>
                </a:solidFill>
                <a:sym typeface="Wingdings" pitchFamily="2" charset="2"/>
              </a:rPr>
              <a:t>(J=1), y la J=21 puede tener otra distinta </a:t>
            </a:r>
            <a:r>
              <a:rPr lang="es-MX" sz="1200" b="1" dirty="0" smtClean="0">
                <a:solidFill>
                  <a:schemeClr val="tx2">
                    <a:lumMod val="50000"/>
                  </a:schemeClr>
                </a:solidFill>
                <a:sym typeface="Wingdings" pitchFamily="2" charset="2"/>
              </a:rPr>
              <a:t>T</a:t>
            </a:r>
            <a:r>
              <a:rPr lang="es-MX" sz="1200" b="1" baseline="-25000" dirty="0" smtClean="0">
                <a:solidFill>
                  <a:schemeClr val="tx2">
                    <a:lumMod val="50000"/>
                  </a:schemeClr>
                </a:solidFill>
                <a:sym typeface="Wingdings" pitchFamily="2" charset="2"/>
              </a:rPr>
              <a:t>ext</a:t>
            </a:r>
            <a:r>
              <a:rPr lang="es-MX" sz="1200" b="1" dirty="0" smtClean="0">
                <a:solidFill>
                  <a:schemeClr val="tx2">
                    <a:lumMod val="50000"/>
                  </a:schemeClr>
                </a:solidFill>
                <a:sym typeface="Wingdings" pitchFamily="2" charset="2"/>
              </a:rPr>
              <a:t>(J=2)</a:t>
            </a:r>
            <a:endParaRPr lang="es-MX" sz="1200" b="1" dirty="0" smtClean="0">
              <a:solidFill>
                <a:srgbClr val="009E00"/>
              </a:solidFill>
            </a:endParaRPr>
          </a:p>
        </p:txBody>
      </p:sp>
      <p:sp>
        <p:nvSpPr>
          <p:cNvPr id="23" name="2 CuadroTexto"/>
          <p:cNvSpPr txBox="1"/>
          <p:nvPr/>
        </p:nvSpPr>
        <p:spPr>
          <a:xfrm>
            <a:off x="122784" y="4156881"/>
            <a:ext cx="3384766" cy="338554"/>
          </a:xfrm>
          <a:prstGeom prst="rect">
            <a:avLst/>
          </a:prstGeom>
          <a:solidFill>
            <a:schemeClr val="accent5">
              <a:lumMod val="20000"/>
              <a:lumOff val="80000"/>
            </a:schemeClr>
          </a:solidFill>
        </p:spPr>
        <p:style>
          <a:lnRef idx="2">
            <a:schemeClr val="accent2"/>
          </a:lnRef>
          <a:fillRef idx="1">
            <a:schemeClr val="lt1"/>
          </a:fillRef>
          <a:effectRef idx="0">
            <a:schemeClr val="accent2"/>
          </a:effectRef>
          <a:fontRef idx="minor">
            <a:schemeClr val="dk1"/>
          </a:fontRef>
        </p:style>
        <p:txBody>
          <a:bodyPr wrap="square" rtlCol="0">
            <a:spAutoFit/>
          </a:bodyPr>
          <a:lstStyle/>
          <a:p>
            <a:r>
              <a:rPr lang="es-MX" sz="1600" b="1" dirty="0" smtClean="0">
                <a:solidFill>
                  <a:srgbClr val="009E00"/>
                </a:solidFill>
              </a:rPr>
              <a:t>Excitación y des-excitación colisional:</a:t>
            </a:r>
            <a:endParaRPr lang="es-MX" sz="1600" b="1" dirty="0">
              <a:solidFill>
                <a:srgbClr val="009E00"/>
              </a:solidFill>
            </a:endParaRPr>
          </a:p>
        </p:txBody>
      </p:sp>
      <p:sp>
        <p:nvSpPr>
          <p:cNvPr id="24" name="3 CuadroTexto"/>
          <p:cNvSpPr txBox="1"/>
          <p:nvPr/>
        </p:nvSpPr>
        <p:spPr>
          <a:xfrm>
            <a:off x="3923928" y="4077072"/>
            <a:ext cx="5091186" cy="461665"/>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just"/>
            <a:r>
              <a:rPr lang="es-MX" sz="1200" b="1" dirty="0" smtClean="0">
                <a:solidFill>
                  <a:srgbClr val="0070C0"/>
                </a:solidFill>
              </a:rPr>
              <a:t>Una forma de excitar y des-excitar un nivel rotacional es mediante colisiones. En las MC, los </a:t>
            </a:r>
            <a:r>
              <a:rPr lang="es-MX" sz="1200" b="1" dirty="0" err="1" smtClean="0">
                <a:solidFill>
                  <a:srgbClr val="0070C0"/>
                </a:solidFill>
              </a:rPr>
              <a:t>colisionadores</a:t>
            </a:r>
            <a:r>
              <a:rPr lang="es-MX" sz="1200" b="1" dirty="0" smtClean="0">
                <a:solidFill>
                  <a:srgbClr val="0070C0"/>
                </a:solidFill>
              </a:rPr>
              <a:t> son H2 y </a:t>
            </a:r>
            <a:r>
              <a:rPr lang="es-MX" sz="1200" b="1" dirty="0" err="1">
                <a:solidFill>
                  <a:srgbClr val="0070C0"/>
                </a:solidFill>
              </a:rPr>
              <a:t>y</a:t>
            </a:r>
            <a:r>
              <a:rPr lang="es-MX" sz="1200" b="1" dirty="0">
                <a:solidFill>
                  <a:srgbClr val="0070C0"/>
                </a:solidFill>
              </a:rPr>
              <a:t> en menor medida el He</a:t>
            </a:r>
          </a:p>
        </p:txBody>
      </p:sp>
      <p:graphicFrame>
        <p:nvGraphicFramePr>
          <p:cNvPr id="26" name="5 Objeto"/>
          <p:cNvGraphicFramePr>
            <a:graphicFrameLocks noChangeAspect="1"/>
          </p:cNvGraphicFramePr>
          <p:nvPr>
            <p:extLst>
              <p:ext uri="{D42A27DB-BD31-4B8C-83A1-F6EECF244321}">
                <p14:modId xmlns:p14="http://schemas.microsoft.com/office/powerpoint/2010/main" val="2205440214"/>
              </p:ext>
            </p:extLst>
          </p:nvPr>
        </p:nvGraphicFramePr>
        <p:xfrm>
          <a:off x="122784" y="4619548"/>
          <a:ext cx="3384766" cy="1039836"/>
        </p:xfrm>
        <a:graphic>
          <a:graphicData uri="http://schemas.openxmlformats.org/presentationml/2006/ole">
            <mc:AlternateContent xmlns:mc="http://schemas.openxmlformats.org/markup-compatibility/2006">
              <mc:Choice xmlns:v="urn:schemas-microsoft-com:vml" Requires="v">
                <p:oleObj spid="_x0000_s62908" name="Ecuación" r:id="rId11" imgW="2095200" imgH="863280" progId="Equation.3">
                  <p:embed/>
                </p:oleObj>
              </mc:Choice>
              <mc:Fallback>
                <p:oleObj name="Ecuación" r:id="rId11" imgW="2095200" imgH="863280" progId="Equation.3">
                  <p:embed/>
                  <p:pic>
                    <p:nvPicPr>
                      <p:cNvPr id="6" name="5 Objeto"/>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22784" y="4619548"/>
                        <a:ext cx="3384766" cy="1039836"/>
                      </a:xfrm>
                      <a:prstGeom prst="rect">
                        <a:avLst/>
                      </a:prstGeom>
                      <a:noFill/>
                      <a:ln w="9525">
                        <a:solidFill>
                          <a:srgbClr val="800000"/>
                        </a:solidFill>
                        <a:miter lim="800000"/>
                        <a:headEnd/>
                        <a:tailEnd/>
                      </a:ln>
                      <a:extLst/>
                    </p:spPr>
                  </p:pic>
                </p:oleObj>
              </mc:Fallback>
            </mc:AlternateContent>
          </a:graphicData>
        </a:graphic>
      </p:graphicFrame>
      <p:sp>
        <p:nvSpPr>
          <p:cNvPr id="27" name="21 CuadroTexto"/>
          <p:cNvSpPr txBox="1"/>
          <p:nvPr/>
        </p:nvSpPr>
        <p:spPr>
          <a:xfrm>
            <a:off x="2563774" y="4766291"/>
            <a:ext cx="496058" cy="261610"/>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r>
              <a:rPr lang="es-MX" sz="1100" b="1" dirty="0" smtClean="0">
                <a:solidFill>
                  <a:srgbClr val="C00000"/>
                </a:solidFill>
              </a:rPr>
              <a:t>Ec. 1</a:t>
            </a:r>
            <a:endParaRPr lang="es-MX" sz="1100" b="1" dirty="0">
              <a:solidFill>
                <a:srgbClr val="C00000"/>
              </a:solidFill>
            </a:endParaRPr>
          </a:p>
        </p:txBody>
      </p:sp>
      <p:sp>
        <p:nvSpPr>
          <p:cNvPr id="28" name="7 CuadroTexto"/>
          <p:cNvSpPr txBox="1"/>
          <p:nvPr/>
        </p:nvSpPr>
        <p:spPr>
          <a:xfrm>
            <a:off x="3706552" y="4581128"/>
            <a:ext cx="5299037" cy="461665"/>
          </a:xfrm>
          <a:prstGeom prst="rect">
            <a:avLst/>
          </a:prstGeom>
          <a:ln/>
        </p:spPr>
        <p:style>
          <a:lnRef idx="2">
            <a:schemeClr val="accent1"/>
          </a:lnRef>
          <a:fillRef idx="1">
            <a:schemeClr val="lt1"/>
          </a:fillRef>
          <a:effectRef idx="0">
            <a:schemeClr val="accent1"/>
          </a:effectRef>
          <a:fontRef idx="minor">
            <a:schemeClr val="dk1"/>
          </a:fontRef>
        </p:style>
        <p:txBody>
          <a:bodyPr wrap="square" rtlCol="0">
            <a:spAutoFit/>
          </a:bodyPr>
          <a:lstStyle/>
          <a:p>
            <a:pPr algn="just"/>
            <a:r>
              <a:rPr lang="es-MX" sz="1200" b="1" dirty="0" smtClean="0">
                <a:solidFill>
                  <a:srgbClr val="C00000"/>
                </a:solidFill>
                <a:sym typeface="Symbol"/>
              </a:rPr>
              <a:t></a:t>
            </a:r>
            <a:r>
              <a:rPr lang="es-MX" sz="1200" b="1" baseline="-25000" dirty="0" smtClean="0">
                <a:solidFill>
                  <a:srgbClr val="C00000"/>
                </a:solidFill>
                <a:sym typeface="Symbol"/>
              </a:rPr>
              <a:t>J</a:t>
            </a:r>
            <a:r>
              <a:rPr lang="es-MX" sz="1200" b="1" baseline="-25000" dirty="0" smtClean="0">
                <a:solidFill>
                  <a:srgbClr val="C00000"/>
                </a:solidFill>
                <a:sym typeface="Wingdings" pitchFamily="2" charset="2"/>
              </a:rPr>
              <a:t>J-1</a:t>
            </a:r>
            <a:r>
              <a:rPr lang="es-MX" sz="1200" b="1" dirty="0" smtClean="0">
                <a:solidFill>
                  <a:schemeClr val="tx2">
                    <a:lumMod val="50000"/>
                  </a:schemeClr>
                </a:solidFill>
                <a:sym typeface="Wingdings" pitchFamily="2" charset="2"/>
              </a:rPr>
              <a:t>= Coeficiente de des-excitación colisional  del nivel J al J-1(cm</a:t>
            </a:r>
            <a:r>
              <a:rPr lang="es-MX" sz="1200" b="1" baseline="30000" dirty="0" smtClean="0">
                <a:solidFill>
                  <a:schemeClr val="tx2">
                    <a:lumMod val="50000"/>
                  </a:schemeClr>
                </a:solidFill>
                <a:sym typeface="Wingdings" pitchFamily="2" charset="2"/>
              </a:rPr>
              <a:t>3</a:t>
            </a:r>
            <a:r>
              <a:rPr lang="es-MX" sz="1200" b="1" dirty="0" smtClean="0">
                <a:solidFill>
                  <a:schemeClr val="tx2">
                    <a:lumMod val="50000"/>
                  </a:schemeClr>
                </a:solidFill>
                <a:sym typeface="Wingdings" pitchFamily="2" charset="2"/>
              </a:rPr>
              <a:t> s</a:t>
            </a:r>
            <a:r>
              <a:rPr lang="es-MX" sz="1200" b="1" baseline="30000" dirty="0" smtClean="0">
                <a:solidFill>
                  <a:schemeClr val="tx2">
                    <a:lumMod val="50000"/>
                  </a:schemeClr>
                </a:solidFill>
                <a:sym typeface="Wingdings" pitchFamily="2" charset="2"/>
              </a:rPr>
              <a:t>-1</a:t>
            </a:r>
            <a:r>
              <a:rPr lang="es-MX" sz="1200" b="1" dirty="0" smtClean="0">
                <a:solidFill>
                  <a:schemeClr val="tx2">
                    <a:lumMod val="50000"/>
                  </a:schemeClr>
                </a:solidFill>
                <a:sym typeface="Wingdings" pitchFamily="2" charset="2"/>
              </a:rPr>
              <a:t>)</a:t>
            </a:r>
            <a:endParaRPr lang="es-MX" sz="1200" b="1" dirty="0" smtClean="0">
              <a:solidFill>
                <a:schemeClr val="tx2">
                  <a:lumMod val="50000"/>
                </a:schemeClr>
              </a:solidFill>
              <a:sym typeface="Symbol"/>
            </a:endParaRPr>
          </a:p>
          <a:p>
            <a:pPr algn="just"/>
            <a:r>
              <a:rPr lang="es-MX" sz="1200" b="1" dirty="0" smtClean="0">
                <a:solidFill>
                  <a:srgbClr val="C00000"/>
                </a:solidFill>
                <a:sym typeface="Symbol"/>
              </a:rPr>
              <a:t></a:t>
            </a:r>
            <a:r>
              <a:rPr lang="es-MX" sz="1200" b="1" baseline="-25000" dirty="0" smtClean="0">
                <a:solidFill>
                  <a:srgbClr val="C00000"/>
                </a:solidFill>
                <a:sym typeface="Symbol"/>
              </a:rPr>
              <a:t>J</a:t>
            </a:r>
            <a:r>
              <a:rPr lang="es-MX" sz="1200" b="1" baseline="-25000" dirty="0" smtClean="0">
                <a:solidFill>
                  <a:srgbClr val="C00000"/>
                </a:solidFill>
                <a:sym typeface="Wingdings" pitchFamily="2" charset="2"/>
              </a:rPr>
              <a:t>J-1 </a:t>
            </a:r>
            <a:r>
              <a:rPr lang="es-MX" sz="1200" b="1" dirty="0" smtClean="0">
                <a:solidFill>
                  <a:schemeClr val="tx2">
                    <a:lumMod val="50000"/>
                  </a:schemeClr>
                </a:solidFill>
                <a:sym typeface="Wingdings" pitchFamily="2" charset="2"/>
              </a:rPr>
              <a:t>= Sección eficaz de colisión de la transición JJ-1 (cm</a:t>
            </a:r>
            <a:r>
              <a:rPr lang="es-MX" sz="1200" b="1" baseline="30000" dirty="0" smtClean="0">
                <a:solidFill>
                  <a:schemeClr val="tx2">
                    <a:lumMod val="50000"/>
                  </a:schemeClr>
                </a:solidFill>
                <a:sym typeface="Wingdings" pitchFamily="2" charset="2"/>
              </a:rPr>
              <a:t>2</a:t>
            </a:r>
            <a:r>
              <a:rPr lang="es-MX" sz="1200" b="1" dirty="0" smtClean="0">
                <a:solidFill>
                  <a:schemeClr val="tx2">
                    <a:lumMod val="50000"/>
                  </a:schemeClr>
                </a:solidFill>
                <a:sym typeface="Wingdings" pitchFamily="2" charset="2"/>
              </a:rPr>
              <a:t>)</a:t>
            </a:r>
            <a:endParaRPr lang="es-MX" sz="1200" b="1" dirty="0">
              <a:solidFill>
                <a:schemeClr val="tx2">
                  <a:lumMod val="50000"/>
                </a:schemeClr>
              </a:solidFill>
            </a:endParaRPr>
          </a:p>
        </p:txBody>
      </p:sp>
      <p:sp>
        <p:nvSpPr>
          <p:cNvPr id="29" name="11 CuadroTexto"/>
          <p:cNvSpPr txBox="1"/>
          <p:nvPr/>
        </p:nvSpPr>
        <p:spPr>
          <a:xfrm>
            <a:off x="122784" y="5762537"/>
            <a:ext cx="1928936" cy="938719"/>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just"/>
            <a:r>
              <a:rPr lang="es-MX" sz="1100" b="1" dirty="0" smtClean="0">
                <a:solidFill>
                  <a:srgbClr val="C00000"/>
                </a:solidFill>
              </a:rPr>
              <a:t>Velocidad promedio de las partículas colisionadoras , en este caso H</a:t>
            </a:r>
            <a:r>
              <a:rPr lang="es-MX" sz="1100" b="1" baseline="-25000" dirty="0" smtClean="0">
                <a:solidFill>
                  <a:srgbClr val="C00000"/>
                </a:solidFill>
              </a:rPr>
              <a:t>2</a:t>
            </a:r>
            <a:r>
              <a:rPr lang="es-MX" sz="1100" b="1" dirty="0" smtClean="0">
                <a:solidFill>
                  <a:srgbClr val="C00000"/>
                </a:solidFill>
              </a:rPr>
              <a:t>, que siguen una distribución de Maxwell, caracterizada por una T</a:t>
            </a:r>
            <a:r>
              <a:rPr lang="es-MX" sz="1100" b="1" baseline="-25000" dirty="0" smtClean="0">
                <a:solidFill>
                  <a:srgbClr val="C00000"/>
                </a:solidFill>
              </a:rPr>
              <a:t>K</a:t>
            </a:r>
            <a:endParaRPr lang="es-MX" sz="1100" b="1" baseline="-25000" dirty="0">
              <a:solidFill>
                <a:srgbClr val="C00000"/>
              </a:solidFill>
            </a:endParaRPr>
          </a:p>
        </p:txBody>
      </p:sp>
      <p:sp>
        <p:nvSpPr>
          <p:cNvPr id="30" name="8 Elipse"/>
          <p:cNvSpPr/>
          <p:nvPr/>
        </p:nvSpPr>
        <p:spPr>
          <a:xfrm>
            <a:off x="140742" y="5081787"/>
            <a:ext cx="542825" cy="54521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cxnSp>
        <p:nvCxnSpPr>
          <p:cNvPr id="22" name="Conector recto de flecha 21"/>
          <p:cNvCxnSpPr/>
          <p:nvPr/>
        </p:nvCxnSpPr>
        <p:spPr>
          <a:xfrm>
            <a:off x="395536" y="5659384"/>
            <a:ext cx="288032" cy="10315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aphicFrame>
        <p:nvGraphicFramePr>
          <p:cNvPr id="33" name="15 Objeto"/>
          <p:cNvGraphicFramePr>
            <a:graphicFrameLocks noChangeAspect="1"/>
          </p:cNvGraphicFramePr>
          <p:nvPr>
            <p:extLst>
              <p:ext uri="{D42A27DB-BD31-4B8C-83A1-F6EECF244321}">
                <p14:modId xmlns:p14="http://schemas.microsoft.com/office/powerpoint/2010/main" val="81966867"/>
              </p:ext>
            </p:extLst>
          </p:nvPr>
        </p:nvGraphicFramePr>
        <p:xfrm>
          <a:off x="6836863" y="5134702"/>
          <a:ext cx="2126366" cy="543673"/>
        </p:xfrm>
        <a:graphic>
          <a:graphicData uri="http://schemas.openxmlformats.org/presentationml/2006/ole">
            <mc:AlternateContent xmlns:mc="http://schemas.openxmlformats.org/markup-compatibility/2006">
              <mc:Choice xmlns:v="urn:schemas-microsoft-com:vml" Requires="v">
                <p:oleObj spid="_x0000_s62909" name="Ecuación" r:id="rId13" imgW="1650960" imgH="482400" progId="Equation.3">
                  <p:embed/>
                </p:oleObj>
              </mc:Choice>
              <mc:Fallback>
                <p:oleObj name="Ecuación" r:id="rId13" imgW="1650960" imgH="482400" progId="Equation.3">
                  <p:embed/>
                  <p:pic>
                    <p:nvPicPr>
                      <p:cNvPr id="16" name="15 Objeto"/>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36863" y="5134702"/>
                        <a:ext cx="2126366" cy="543673"/>
                      </a:xfrm>
                      <a:prstGeom prst="rect">
                        <a:avLst/>
                      </a:prstGeom>
                      <a:noFill/>
                      <a:ln w="9525">
                        <a:solidFill>
                          <a:srgbClr val="800000"/>
                        </a:solidFill>
                        <a:miter lim="800000"/>
                        <a:headEnd/>
                        <a:tailEnd/>
                      </a:ln>
                      <a:extLst/>
                    </p:spPr>
                  </p:pic>
                </p:oleObj>
              </mc:Fallback>
            </mc:AlternateContent>
          </a:graphicData>
        </a:graphic>
      </p:graphicFrame>
      <p:sp>
        <p:nvSpPr>
          <p:cNvPr id="34" name="18 CuadroTexto"/>
          <p:cNvSpPr txBox="1"/>
          <p:nvPr/>
        </p:nvSpPr>
        <p:spPr>
          <a:xfrm>
            <a:off x="3567826" y="5148631"/>
            <a:ext cx="3097324" cy="600164"/>
          </a:xfrm>
          <a:prstGeom prst="rect">
            <a:avLst/>
          </a:prstGeom>
          <a:solidFill>
            <a:schemeClr val="accent5">
              <a:lumMod val="20000"/>
              <a:lumOff val="80000"/>
            </a:schemeClr>
          </a:solidFill>
        </p:spPr>
        <p:style>
          <a:lnRef idx="1">
            <a:schemeClr val="accent5"/>
          </a:lnRef>
          <a:fillRef idx="2">
            <a:schemeClr val="accent5"/>
          </a:fillRef>
          <a:effectRef idx="1">
            <a:schemeClr val="accent5"/>
          </a:effectRef>
          <a:fontRef idx="minor">
            <a:schemeClr val="dk1"/>
          </a:fontRef>
        </p:style>
        <p:txBody>
          <a:bodyPr wrap="square" rtlCol="0">
            <a:spAutoFit/>
          </a:bodyPr>
          <a:lstStyle/>
          <a:p>
            <a:pPr algn="just"/>
            <a:r>
              <a:rPr lang="es-MX" sz="1100" b="1" u="sng" dirty="0" smtClean="0">
                <a:solidFill>
                  <a:srgbClr val="C00000"/>
                </a:solidFill>
              </a:rPr>
              <a:t>RECORDAR:</a:t>
            </a:r>
            <a:r>
              <a:rPr lang="es-MX" sz="1100" b="1" dirty="0" smtClean="0">
                <a:solidFill>
                  <a:schemeClr val="tx2">
                    <a:lumMod val="50000"/>
                  </a:schemeClr>
                </a:solidFill>
              </a:rPr>
              <a:t> el coeficiente de excitación colisional se relaciona con el de des-excitación colisional por esta expresión.</a:t>
            </a:r>
            <a:endParaRPr lang="es-MX" sz="1100" b="1" dirty="0">
              <a:solidFill>
                <a:schemeClr val="tx2">
                  <a:lumMod val="50000"/>
                </a:schemeClr>
              </a:solidFill>
            </a:endParaRPr>
          </a:p>
        </p:txBody>
      </p:sp>
      <p:sp>
        <p:nvSpPr>
          <p:cNvPr id="31" name="Flecha derecha 30"/>
          <p:cNvSpPr/>
          <p:nvPr/>
        </p:nvSpPr>
        <p:spPr>
          <a:xfrm>
            <a:off x="6244634" y="5517773"/>
            <a:ext cx="480792" cy="182898"/>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s-MX"/>
          </a:p>
        </p:txBody>
      </p:sp>
      <p:sp>
        <p:nvSpPr>
          <p:cNvPr id="36" name="19 CuadroTexto"/>
          <p:cNvSpPr txBox="1"/>
          <p:nvPr/>
        </p:nvSpPr>
        <p:spPr>
          <a:xfrm>
            <a:off x="2192647" y="5882599"/>
            <a:ext cx="2171014" cy="938719"/>
          </a:xfrm>
          <a:prstGeom prst="rect">
            <a:avLst/>
          </a:prstGeom>
          <a:solidFill>
            <a:schemeClr val="accent3">
              <a:lumMod val="20000"/>
              <a:lumOff val="80000"/>
            </a:schemeClr>
          </a:solidFill>
          <a:ln/>
        </p:spPr>
        <p:style>
          <a:lnRef idx="1">
            <a:schemeClr val="accent3"/>
          </a:lnRef>
          <a:fillRef idx="2">
            <a:schemeClr val="accent3"/>
          </a:fillRef>
          <a:effectRef idx="1">
            <a:schemeClr val="accent3"/>
          </a:effectRef>
          <a:fontRef idx="minor">
            <a:schemeClr val="dk1"/>
          </a:fontRef>
        </p:style>
        <p:txBody>
          <a:bodyPr wrap="square" rtlCol="0">
            <a:spAutoFit/>
          </a:bodyPr>
          <a:lstStyle/>
          <a:p>
            <a:pPr algn="just"/>
            <a:r>
              <a:rPr lang="es-MX" sz="1100" b="1" dirty="0" smtClean="0">
                <a:solidFill>
                  <a:schemeClr val="accent1">
                    <a:lumMod val="50000"/>
                  </a:schemeClr>
                </a:solidFill>
              </a:rPr>
              <a:t>Diferentes trabajos en literatura tabulan el coeficiente de des-excitación colisional con partículas de H</a:t>
            </a:r>
            <a:r>
              <a:rPr lang="es-MX" sz="1100" b="1" baseline="-25000" dirty="0" smtClean="0">
                <a:solidFill>
                  <a:schemeClr val="accent1">
                    <a:lumMod val="50000"/>
                  </a:schemeClr>
                </a:solidFill>
              </a:rPr>
              <a:t>2</a:t>
            </a:r>
            <a:r>
              <a:rPr lang="es-MX" sz="1100" b="1" dirty="0" smtClean="0">
                <a:solidFill>
                  <a:schemeClr val="accent1">
                    <a:lumMod val="50000"/>
                  </a:schemeClr>
                </a:solidFill>
              </a:rPr>
              <a:t> para varias transiciones de varias moléculas: </a:t>
            </a:r>
            <a:endParaRPr lang="es-MX" sz="1100" b="1" dirty="0">
              <a:solidFill>
                <a:schemeClr val="accent1">
                  <a:lumMod val="50000"/>
                </a:schemeClr>
              </a:solidFill>
            </a:endParaRPr>
          </a:p>
        </p:txBody>
      </p:sp>
      <p:sp>
        <p:nvSpPr>
          <p:cNvPr id="37" name="20 CuadroTexto"/>
          <p:cNvSpPr txBox="1"/>
          <p:nvPr/>
        </p:nvSpPr>
        <p:spPr>
          <a:xfrm>
            <a:off x="4806847" y="5959970"/>
            <a:ext cx="4277578" cy="830997"/>
          </a:xfrm>
          <a:prstGeom prst="rect">
            <a:avLst/>
          </a:prstGeom>
          <a:ln/>
        </p:spPr>
        <p:style>
          <a:lnRef idx="2">
            <a:schemeClr val="accent2"/>
          </a:lnRef>
          <a:fillRef idx="1">
            <a:schemeClr val="lt1"/>
          </a:fillRef>
          <a:effectRef idx="0">
            <a:schemeClr val="accent2"/>
          </a:effectRef>
          <a:fontRef idx="minor">
            <a:schemeClr val="dk1"/>
          </a:fontRef>
        </p:style>
        <p:txBody>
          <a:bodyPr wrap="square" rtlCol="0">
            <a:spAutoFit/>
          </a:bodyPr>
          <a:lstStyle/>
          <a:p>
            <a:pPr>
              <a:buFont typeface="Wingdings" pitchFamily="2" charset="2"/>
              <a:buChar char="q"/>
            </a:pPr>
            <a:r>
              <a:rPr lang="es-MX" sz="1200" b="1" dirty="0" smtClean="0">
                <a:solidFill>
                  <a:srgbClr val="009E00"/>
                </a:solidFill>
              </a:rPr>
              <a:t> </a:t>
            </a:r>
            <a:r>
              <a:rPr lang="es-MX" sz="1200" b="1" baseline="30000" dirty="0" smtClean="0">
                <a:solidFill>
                  <a:srgbClr val="009E00"/>
                </a:solidFill>
              </a:rPr>
              <a:t>12</a:t>
            </a:r>
            <a:r>
              <a:rPr lang="es-MX" sz="1200" b="1" dirty="0" smtClean="0">
                <a:solidFill>
                  <a:srgbClr val="009E00"/>
                </a:solidFill>
              </a:rPr>
              <a:t>CO, </a:t>
            </a:r>
            <a:r>
              <a:rPr lang="es-MX" sz="1200" b="1" baseline="30000" dirty="0" smtClean="0">
                <a:solidFill>
                  <a:srgbClr val="009E00"/>
                </a:solidFill>
              </a:rPr>
              <a:t>13</a:t>
            </a:r>
            <a:r>
              <a:rPr lang="es-MX" sz="1200" b="1" dirty="0" smtClean="0">
                <a:solidFill>
                  <a:srgbClr val="009E00"/>
                </a:solidFill>
              </a:rPr>
              <a:t>CO, C</a:t>
            </a:r>
            <a:r>
              <a:rPr lang="es-MX" sz="1200" b="1" baseline="30000" dirty="0" smtClean="0">
                <a:solidFill>
                  <a:srgbClr val="009E00"/>
                </a:solidFill>
              </a:rPr>
              <a:t>18</a:t>
            </a:r>
            <a:r>
              <a:rPr lang="es-MX" sz="1200" b="1" dirty="0" smtClean="0">
                <a:solidFill>
                  <a:srgbClr val="009E00"/>
                </a:solidFill>
              </a:rPr>
              <a:t>O </a:t>
            </a:r>
            <a:r>
              <a:rPr lang="es-MX" sz="1200" b="1" dirty="0" smtClean="0">
                <a:solidFill>
                  <a:srgbClr val="009E00"/>
                </a:solidFill>
                <a:sym typeface="Wingdings 3"/>
              </a:rPr>
              <a:t> </a:t>
            </a:r>
            <a:r>
              <a:rPr lang="es-MX" sz="1200" b="1" dirty="0" smtClean="0">
                <a:solidFill>
                  <a:schemeClr val="accent1">
                    <a:lumMod val="50000"/>
                  </a:schemeClr>
                </a:solidFill>
                <a:sym typeface="Wingdings 3"/>
              </a:rPr>
              <a:t>Flower &amp; Launay, 1985, MNRAS, 214,271</a:t>
            </a:r>
          </a:p>
          <a:p>
            <a:pPr>
              <a:buFont typeface="Wingdings" pitchFamily="2" charset="2"/>
              <a:buChar char="q"/>
            </a:pPr>
            <a:r>
              <a:rPr lang="es-MX" sz="1200" b="1" dirty="0" smtClean="0">
                <a:solidFill>
                  <a:srgbClr val="009E00"/>
                </a:solidFill>
                <a:sym typeface="Wingdings 3"/>
              </a:rPr>
              <a:t>CS  </a:t>
            </a:r>
            <a:r>
              <a:rPr lang="es-MX" sz="1200" b="1" dirty="0" smtClean="0">
                <a:solidFill>
                  <a:schemeClr val="accent1">
                    <a:lumMod val="50000"/>
                  </a:schemeClr>
                </a:solidFill>
                <a:sym typeface="Wingdings 3"/>
              </a:rPr>
              <a:t>Green &amp; Chapman, 1978, ApJS, 37, 179</a:t>
            </a:r>
          </a:p>
          <a:p>
            <a:pPr>
              <a:buFont typeface="Wingdings" pitchFamily="2" charset="2"/>
              <a:buChar char="q"/>
            </a:pPr>
            <a:r>
              <a:rPr lang="es-MX" sz="1200" b="1" dirty="0" smtClean="0">
                <a:solidFill>
                  <a:srgbClr val="009E00"/>
                </a:solidFill>
                <a:sym typeface="Wingdings 3"/>
              </a:rPr>
              <a:t>HCN y HNC  </a:t>
            </a:r>
            <a:r>
              <a:rPr lang="es-MX" sz="1200" b="1" dirty="0" smtClean="0">
                <a:solidFill>
                  <a:schemeClr val="accent1">
                    <a:lumMod val="50000"/>
                  </a:schemeClr>
                </a:solidFill>
                <a:sym typeface="Wingdings 3"/>
              </a:rPr>
              <a:t>Green &amp; Thaddeus 1974, ApJ, 191 </a:t>
            </a:r>
          </a:p>
          <a:p>
            <a:pPr>
              <a:buFont typeface="Wingdings" pitchFamily="2" charset="2"/>
              <a:buChar char="q"/>
            </a:pPr>
            <a:r>
              <a:rPr lang="es-MX" sz="1200" b="1" dirty="0" smtClean="0">
                <a:solidFill>
                  <a:srgbClr val="009E00"/>
                </a:solidFill>
                <a:sym typeface="Wingdings 3"/>
              </a:rPr>
              <a:t>HCO</a:t>
            </a:r>
            <a:r>
              <a:rPr lang="es-MX" sz="1200" b="1" baseline="30000" dirty="0" smtClean="0">
                <a:solidFill>
                  <a:srgbClr val="009E00"/>
                </a:solidFill>
                <a:sym typeface="Wingdings 3"/>
              </a:rPr>
              <a:t>+</a:t>
            </a:r>
            <a:r>
              <a:rPr lang="es-MX" sz="1200" b="1" dirty="0" smtClean="0">
                <a:solidFill>
                  <a:srgbClr val="009E00"/>
                </a:solidFill>
                <a:sym typeface="Wingdings 3"/>
              </a:rPr>
              <a:t>  </a:t>
            </a:r>
            <a:r>
              <a:rPr lang="es-MX" sz="1200" b="1" dirty="0" smtClean="0">
                <a:solidFill>
                  <a:schemeClr val="accent1">
                    <a:lumMod val="50000"/>
                  </a:schemeClr>
                </a:solidFill>
                <a:sym typeface="Wingdings 3"/>
              </a:rPr>
              <a:t>Flower, 1999, MNRAS,305,651</a:t>
            </a:r>
            <a:endParaRPr lang="es-MX" sz="1200" b="1" dirty="0">
              <a:solidFill>
                <a:schemeClr val="accent1">
                  <a:lumMod val="50000"/>
                </a:schemeClr>
              </a:solidFill>
            </a:endParaRPr>
          </a:p>
        </p:txBody>
      </p:sp>
      <p:sp>
        <p:nvSpPr>
          <p:cNvPr id="32" name="Flecha derecha 31"/>
          <p:cNvSpPr/>
          <p:nvPr/>
        </p:nvSpPr>
        <p:spPr>
          <a:xfrm>
            <a:off x="4464843" y="6351958"/>
            <a:ext cx="214314" cy="256136"/>
          </a:xfrm>
          <a:prstGeom prst="rightArrow">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s-MX"/>
          </a:p>
        </p:txBody>
      </p:sp>
      <p:cxnSp>
        <p:nvCxnSpPr>
          <p:cNvPr id="38" name="Conector recto 37"/>
          <p:cNvCxnSpPr/>
          <p:nvPr/>
        </p:nvCxnSpPr>
        <p:spPr>
          <a:xfrm>
            <a:off x="0" y="4005064"/>
            <a:ext cx="9084425" cy="0"/>
          </a:xfrm>
          <a:prstGeom prst="line">
            <a:avLst/>
          </a:prstGeom>
          <a:ln w="76200"/>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517" name="Picture 5"/>
          <p:cNvPicPr>
            <a:picLocks noChangeAspect="1" noChangeArrowheads="1"/>
          </p:cNvPicPr>
          <p:nvPr/>
        </p:nvPicPr>
        <p:blipFill>
          <a:blip r:embed="rId3" cstate="print"/>
          <a:srcRect/>
          <a:stretch>
            <a:fillRect/>
          </a:stretch>
        </p:blipFill>
        <p:spPr bwMode="auto">
          <a:xfrm>
            <a:off x="1" y="571480"/>
            <a:ext cx="6215074" cy="6272607"/>
          </a:xfrm>
          <a:prstGeom prst="rect">
            <a:avLst/>
          </a:prstGeom>
          <a:noFill/>
          <a:ln w="9525">
            <a:noFill/>
            <a:miter lim="800000"/>
            <a:headEnd/>
            <a:tailEnd/>
          </a:ln>
        </p:spPr>
      </p:pic>
      <p:sp>
        <p:nvSpPr>
          <p:cNvPr id="3" name="2 CuadroTexto"/>
          <p:cNvSpPr txBox="1"/>
          <p:nvPr/>
        </p:nvSpPr>
        <p:spPr>
          <a:xfrm>
            <a:off x="0" y="0"/>
            <a:ext cx="6357950" cy="523220"/>
          </a:xfrm>
          <a:prstGeom prst="rect">
            <a:avLst/>
          </a:prstGeom>
          <a:solidFill>
            <a:schemeClr val="accent2">
              <a:lumMod val="20000"/>
              <a:lumOff val="80000"/>
            </a:schemeClr>
          </a:solidFill>
        </p:spPr>
        <p:style>
          <a:lnRef idx="2">
            <a:schemeClr val="accent2"/>
          </a:lnRef>
          <a:fillRef idx="1">
            <a:schemeClr val="lt1"/>
          </a:fillRef>
          <a:effectRef idx="0">
            <a:schemeClr val="accent2"/>
          </a:effectRef>
          <a:fontRef idx="minor">
            <a:schemeClr val="dk1"/>
          </a:fontRef>
        </p:style>
        <p:txBody>
          <a:bodyPr wrap="square" rtlCol="0">
            <a:spAutoFit/>
          </a:bodyPr>
          <a:lstStyle/>
          <a:p>
            <a:pPr algn="just"/>
            <a:r>
              <a:rPr lang="es-MX" sz="1400" b="1" dirty="0" smtClean="0">
                <a:solidFill>
                  <a:srgbClr val="C00000"/>
                </a:solidFill>
              </a:rPr>
              <a:t>Tabla 1 de Flower &amp; Launay, (1985) </a:t>
            </a:r>
            <a:r>
              <a:rPr lang="es-MX" sz="1400" b="1" dirty="0" smtClean="0">
                <a:solidFill>
                  <a:srgbClr val="C00000"/>
                </a:solidFill>
                <a:sym typeface="Wingdings" pitchFamily="2" charset="2"/>
              </a:rPr>
              <a:t> Coeficientes de des-excitación colisional  del CO en cm</a:t>
            </a:r>
            <a:r>
              <a:rPr lang="es-MX" sz="1400" b="1" baseline="30000" dirty="0" smtClean="0">
                <a:solidFill>
                  <a:srgbClr val="C00000"/>
                </a:solidFill>
                <a:sym typeface="Wingdings" pitchFamily="2" charset="2"/>
              </a:rPr>
              <a:t>3</a:t>
            </a:r>
            <a:r>
              <a:rPr lang="es-MX" sz="1400" b="1" dirty="0" smtClean="0">
                <a:solidFill>
                  <a:srgbClr val="C00000"/>
                </a:solidFill>
                <a:sym typeface="Wingdings" pitchFamily="2" charset="2"/>
              </a:rPr>
              <a:t> s</a:t>
            </a:r>
            <a:r>
              <a:rPr lang="es-MX" sz="1400" b="1" baseline="30000" dirty="0" smtClean="0">
                <a:solidFill>
                  <a:srgbClr val="C00000"/>
                </a:solidFill>
                <a:sym typeface="Wingdings" pitchFamily="2" charset="2"/>
              </a:rPr>
              <a:t>-1 </a:t>
            </a:r>
            <a:r>
              <a:rPr lang="es-MX" sz="1400" b="1" dirty="0" smtClean="0">
                <a:solidFill>
                  <a:srgbClr val="C00000"/>
                </a:solidFill>
                <a:sym typeface="Wingdings" pitchFamily="2" charset="2"/>
              </a:rPr>
              <a:t>por colisiones con H</a:t>
            </a:r>
            <a:r>
              <a:rPr lang="es-MX" sz="1400" b="1" baseline="-25000" dirty="0" smtClean="0">
                <a:solidFill>
                  <a:srgbClr val="C00000"/>
                </a:solidFill>
                <a:sym typeface="Wingdings" pitchFamily="2" charset="2"/>
              </a:rPr>
              <a:t>2</a:t>
            </a:r>
            <a:r>
              <a:rPr lang="es-MX" sz="1400" b="1" dirty="0" smtClean="0">
                <a:solidFill>
                  <a:srgbClr val="C00000"/>
                </a:solidFill>
                <a:sym typeface="Wingdings" pitchFamily="2" charset="2"/>
              </a:rPr>
              <a:t>. Valores en potencia de 10.</a:t>
            </a:r>
          </a:p>
        </p:txBody>
      </p:sp>
      <p:sp>
        <p:nvSpPr>
          <p:cNvPr id="4" name="3 CuadroTexto"/>
          <p:cNvSpPr txBox="1"/>
          <p:nvPr/>
        </p:nvSpPr>
        <p:spPr>
          <a:xfrm>
            <a:off x="2928926" y="500042"/>
            <a:ext cx="857256" cy="369332"/>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s-MX" b="1" dirty="0" smtClean="0"/>
              <a:t>T</a:t>
            </a:r>
            <a:r>
              <a:rPr lang="es-MX" b="1" baseline="-25000" dirty="0" smtClean="0"/>
              <a:t>K</a:t>
            </a:r>
            <a:r>
              <a:rPr lang="es-MX" b="1" dirty="0" smtClean="0"/>
              <a:t> (K)</a:t>
            </a:r>
            <a:endParaRPr lang="es-MX" b="1" dirty="0"/>
          </a:p>
        </p:txBody>
      </p:sp>
      <p:cxnSp>
        <p:nvCxnSpPr>
          <p:cNvPr id="6" name="5 Conector recto"/>
          <p:cNvCxnSpPr/>
          <p:nvPr/>
        </p:nvCxnSpPr>
        <p:spPr>
          <a:xfrm rot="16200000" flipH="1">
            <a:off x="2964669" y="3393281"/>
            <a:ext cx="6858000" cy="71438"/>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7" name="6 CuadroTexto"/>
          <p:cNvSpPr txBox="1"/>
          <p:nvPr/>
        </p:nvSpPr>
        <p:spPr>
          <a:xfrm>
            <a:off x="6546685" y="394179"/>
            <a:ext cx="2465232" cy="3323987"/>
          </a:xfrm>
          <a:prstGeom prst="rect">
            <a:avLst/>
          </a:prstGeom>
          <a:solidFill>
            <a:schemeClr val="accent5">
              <a:lumMod val="20000"/>
              <a:lumOff val="80000"/>
            </a:schemeClr>
          </a:solidFill>
        </p:spPr>
        <p:style>
          <a:lnRef idx="1">
            <a:schemeClr val="accent5"/>
          </a:lnRef>
          <a:fillRef idx="2">
            <a:schemeClr val="accent5"/>
          </a:fillRef>
          <a:effectRef idx="1">
            <a:schemeClr val="accent5"/>
          </a:effectRef>
          <a:fontRef idx="minor">
            <a:schemeClr val="dk1"/>
          </a:fontRef>
        </p:style>
        <p:txBody>
          <a:bodyPr wrap="square" rtlCol="0">
            <a:spAutoFit/>
          </a:bodyPr>
          <a:lstStyle/>
          <a:p>
            <a:pPr algn="just"/>
            <a:r>
              <a:rPr lang="es-MX" sz="1400" b="1" dirty="0" smtClean="0">
                <a:solidFill>
                  <a:srgbClr val="009E00"/>
                </a:solidFill>
              </a:rPr>
              <a:t>Fijarse que están tabulados para unas determinadas T</a:t>
            </a:r>
            <a:r>
              <a:rPr lang="es-MX" sz="1400" b="1" baseline="-25000" dirty="0" smtClean="0">
                <a:solidFill>
                  <a:srgbClr val="009E00"/>
                </a:solidFill>
              </a:rPr>
              <a:t>K</a:t>
            </a:r>
            <a:r>
              <a:rPr lang="es-MX" sz="1400" b="1" dirty="0" smtClean="0">
                <a:solidFill>
                  <a:srgbClr val="009E00"/>
                </a:solidFill>
              </a:rPr>
              <a:t>. Si necesitamos otras T</a:t>
            </a:r>
            <a:r>
              <a:rPr lang="es-MX" sz="1400" b="1" baseline="-25000" dirty="0" smtClean="0">
                <a:solidFill>
                  <a:srgbClr val="009E00"/>
                </a:solidFill>
              </a:rPr>
              <a:t>K</a:t>
            </a:r>
            <a:r>
              <a:rPr lang="es-MX" sz="1400" b="1" dirty="0" smtClean="0">
                <a:solidFill>
                  <a:srgbClr val="009E00"/>
                </a:solidFill>
              </a:rPr>
              <a:t> </a:t>
            </a:r>
            <a:r>
              <a:rPr lang="es-MX" sz="1400" b="1" dirty="0" smtClean="0">
                <a:solidFill>
                  <a:srgbClr val="009E00"/>
                </a:solidFill>
                <a:sym typeface="Wingdings 3"/>
              </a:rPr>
              <a:t> </a:t>
            </a:r>
          </a:p>
          <a:p>
            <a:pPr algn="just">
              <a:buFont typeface="Wingdings" pitchFamily="2" charset="2"/>
              <a:buChar char="ü"/>
            </a:pPr>
            <a:r>
              <a:rPr lang="es-MX" sz="1400" b="1" dirty="0" smtClean="0">
                <a:solidFill>
                  <a:srgbClr val="C00000"/>
                </a:solidFill>
              </a:rPr>
              <a:t>O bien hacemos una interpolación lineal (</a:t>
            </a:r>
            <a:r>
              <a:rPr lang="es-MX" sz="1400" b="1" dirty="0" smtClean="0">
                <a:solidFill>
                  <a:srgbClr val="009E00"/>
                </a:solidFill>
              </a:rPr>
              <a:t>clase de astronomía computacional</a:t>
            </a:r>
            <a:r>
              <a:rPr lang="es-MX" sz="1400" b="1" dirty="0" smtClean="0">
                <a:solidFill>
                  <a:srgbClr val="C00000"/>
                </a:solidFill>
              </a:rPr>
              <a:t>).</a:t>
            </a:r>
          </a:p>
          <a:p>
            <a:pPr algn="just">
              <a:buFont typeface="Wingdings" pitchFamily="2" charset="2"/>
              <a:buChar char="ü"/>
            </a:pPr>
            <a:r>
              <a:rPr lang="es-MX" sz="1400" b="1" dirty="0" smtClean="0">
                <a:solidFill>
                  <a:schemeClr val="accent1">
                    <a:lumMod val="50000"/>
                  </a:schemeClr>
                </a:solidFill>
              </a:rPr>
              <a:t>O bien usamos las expresiones  de la Ec. 1.</a:t>
            </a:r>
          </a:p>
          <a:p>
            <a:pPr algn="just"/>
            <a:r>
              <a:rPr lang="es-MX" sz="1400" b="1" dirty="0" smtClean="0">
                <a:solidFill>
                  <a:schemeClr val="accent1">
                    <a:lumMod val="50000"/>
                  </a:schemeClr>
                </a:solidFill>
              </a:rPr>
              <a:t>De la primera calculamos los </a:t>
            </a:r>
            <a:r>
              <a:rPr lang="es-MX" sz="1400" b="1" dirty="0" smtClean="0">
                <a:solidFill>
                  <a:schemeClr val="accent1">
                    <a:lumMod val="50000"/>
                  </a:schemeClr>
                </a:solidFill>
                <a:sym typeface="Symbol"/>
              </a:rPr>
              <a:t></a:t>
            </a:r>
            <a:r>
              <a:rPr lang="es-MX" sz="1400" b="1" baseline="-25000" dirty="0" smtClean="0">
                <a:solidFill>
                  <a:schemeClr val="accent1">
                    <a:lumMod val="50000"/>
                  </a:schemeClr>
                </a:solidFill>
                <a:sym typeface="Symbol"/>
              </a:rPr>
              <a:t>j</a:t>
            </a:r>
            <a:r>
              <a:rPr lang="es-MX" sz="1400" b="1" baseline="-25000" dirty="0" smtClean="0">
                <a:solidFill>
                  <a:schemeClr val="accent1">
                    <a:lumMod val="50000"/>
                  </a:schemeClr>
                </a:solidFill>
                <a:sym typeface="Wingdings" pitchFamily="2" charset="2"/>
              </a:rPr>
              <a:t>j-1</a:t>
            </a:r>
            <a:r>
              <a:rPr lang="es-MX" sz="1400" b="1" dirty="0" smtClean="0">
                <a:solidFill>
                  <a:schemeClr val="accent1">
                    <a:lumMod val="50000"/>
                  </a:schemeClr>
                </a:solidFill>
                <a:sym typeface="Wingdings" pitchFamily="2" charset="2"/>
              </a:rPr>
              <a:t>, para una T. Y usamos esas secciones eficaces para calcular los </a:t>
            </a:r>
            <a:r>
              <a:rPr lang="es-MX" sz="1400" b="1" dirty="0" smtClean="0">
                <a:solidFill>
                  <a:schemeClr val="accent1">
                    <a:lumMod val="50000"/>
                  </a:schemeClr>
                </a:solidFill>
                <a:sym typeface="Symbol"/>
              </a:rPr>
              <a:t> </a:t>
            </a:r>
            <a:r>
              <a:rPr lang="es-MX" sz="1400" b="1" dirty="0" smtClean="0">
                <a:solidFill>
                  <a:schemeClr val="accent1">
                    <a:lumMod val="50000"/>
                  </a:schemeClr>
                </a:solidFill>
                <a:sym typeface="Wingdings" pitchFamily="2" charset="2"/>
              </a:rPr>
              <a:t>usando las velocidades para la T</a:t>
            </a:r>
            <a:r>
              <a:rPr lang="es-MX" sz="1400" b="1" baseline="-25000" dirty="0" smtClean="0">
                <a:solidFill>
                  <a:schemeClr val="accent1">
                    <a:lumMod val="50000"/>
                  </a:schemeClr>
                </a:solidFill>
                <a:sym typeface="Wingdings" pitchFamily="2" charset="2"/>
              </a:rPr>
              <a:t>K</a:t>
            </a:r>
            <a:r>
              <a:rPr lang="es-MX" sz="1400" b="1" dirty="0" smtClean="0">
                <a:solidFill>
                  <a:schemeClr val="accent1">
                    <a:lumMod val="50000"/>
                  </a:schemeClr>
                </a:solidFill>
                <a:sym typeface="Wingdings" pitchFamily="2" charset="2"/>
              </a:rPr>
              <a:t> que queramos , calculadas con la segunda expresión.</a:t>
            </a:r>
            <a:endParaRPr lang="es-MX" sz="1400" b="1" dirty="0" smtClean="0">
              <a:solidFill>
                <a:schemeClr val="accent1">
                  <a:lumMod val="50000"/>
                </a:schemeClr>
              </a:solidFill>
            </a:endParaRPr>
          </a:p>
        </p:txBody>
      </p:sp>
      <p:sp>
        <p:nvSpPr>
          <p:cNvPr id="8" name="7 Flecha abajo"/>
          <p:cNvSpPr/>
          <p:nvPr/>
        </p:nvSpPr>
        <p:spPr>
          <a:xfrm>
            <a:off x="8429653" y="3568316"/>
            <a:ext cx="357190" cy="285752"/>
          </a:xfrm>
          <a:prstGeom prst="down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s-MX" dirty="0"/>
          </a:p>
        </p:txBody>
      </p:sp>
      <p:sp>
        <p:nvSpPr>
          <p:cNvPr id="9" name="8 CuadroTexto"/>
          <p:cNvSpPr txBox="1"/>
          <p:nvPr/>
        </p:nvSpPr>
        <p:spPr>
          <a:xfrm>
            <a:off x="6572265" y="4280314"/>
            <a:ext cx="2428892" cy="738664"/>
          </a:xfrm>
          <a:prstGeom prst="rect">
            <a:avLst/>
          </a:prstGeom>
          <a:solidFill>
            <a:schemeClr val="accent3">
              <a:lumMod val="20000"/>
              <a:lumOff val="80000"/>
            </a:schemeClr>
          </a:solidFill>
        </p:spPr>
        <p:style>
          <a:lnRef idx="1">
            <a:schemeClr val="accent3"/>
          </a:lnRef>
          <a:fillRef idx="2">
            <a:schemeClr val="accent3"/>
          </a:fillRef>
          <a:effectRef idx="1">
            <a:schemeClr val="accent3"/>
          </a:effectRef>
          <a:fontRef idx="minor">
            <a:schemeClr val="dk1"/>
          </a:fontRef>
        </p:style>
        <p:txBody>
          <a:bodyPr wrap="square" rtlCol="0">
            <a:spAutoFit/>
          </a:bodyPr>
          <a:lstStyle/>
          <a:p>
            <a:pPr algn="just"/>
            <a:r>
              <a:rPr lang="es-MX" sz="1400" b="1" dirty="0" smtClean="0">
                <a:solidFill>
                  <a:srgbClr val="009E00"/>
                </a:solidFill>
              </a:rPr>
              <a:t>Los ritmos de excitación o des-excitación colisional se calculan:</a:t>
            </a:r>
            <a:endParaRPr lang="es-MX" sz="1400" b="1" dirty="0">
              <a:solidFill>
                <a:srgbClr val="009E00"/>
              </a:solidFill>
            </a:endParaRPr>
          </a:p>
        </p:txBody>
      </p:sp>
      <p:graphicFrame>
        <p:nvGraphicFramePr>
          <p:cNvPr id="11" name="10 Objeto"/>
          <p:cNvGraphicFramePr>
            <a:graphicFrameLocks noChangeAspect="1"/>
          </p:cNvGraphicFramePr>
          <p:nvPr>
            <p:extLst>
              <p:ext uri="{D42A27DB-BD31-4B8C-83A1-F6EECF244321}">
                <p14:modId xmlns:p14="http://schemas.microsoft.com/office/powerpoint/2010/main" val="794094505"/>
              </p:ext>
            </p:extLst>
          </p:nvPr>
        </p:nvGraphicFramePr>
        <p:xfrm>
          <a:off x="6680025" y="5445224"/>
          <a:ext cx="2286016" cy="952983"/>
        </p:xfrm>
        <a:graphic>
          <a:graphicData uri="http://schemas.openxmlformats.org/presentationml/2006/ole">
            <mc:AlternateContent xmlns:mc="http://schemas.openxmlformats.org/markup-compatibility/2006">
              <mc:Choice xmlns:v="urn:schemas-microsoft-com:vml" Requires="v">
                <p:oleObj spid="_x0000_s64597" name="Ecuación" r:id="rId4" imgW="1269720" imgH="583920" progId="Equation.3">
                  <p:embed/>
                </p:oleObj>
              </mc:Choice>
              <mc:Fallback>
                <p:oleObj name="Ecuación" r:id="rId4" imgW="1269720" imgH="583920" progId="Equation.3">
                  <p:embed/>
                  <p:pic>
                    <p:nvPicPr>
                      <p:cNvPr id="0"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80025" y="5445224"/>
                        <a:ext cx="2286016" cy="952983"/>
                      </a:xfrm>
                      <a:prstGeom prst="rect">
                        <a:avLst/>
                      </a:prstGeom>
                      <a:noFill/>
                      <a:ln w="9525">
                        <a:solidFill>
                          <a:srgbClr val="00800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20 Rectángulo"/>
          <p:cNvSpPr/>
          <p:nvPr/>
        </p:nvSpPr>
        <p:spPr>
          <a:xfrm>
            <a:off x="6228184" y="4509120"/>
            <a:ext cx="1800200" cy="504056"/>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GB"/>
          </a:p>
        </p:txBody>
      </p:sp>
      <p:sp>
        <p:nvSpPr>
          <p:cNvPr id="2" name="1 CuadroTexto"/>
          <p:cNvSpPr txBox="1"/>
          <p:nvPr/>
        </p:nvSpPr>
        <p:spPr>
          <a:xfrm>
            <a:off x="0" y="77723"/>
            <a:ext cx="9144000" cy="738664"/>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just"/>
            <a:r>
              <a:rPr lang="es-MX" sz="1400" b="1" dirty="0" smtClean="0">
                <a:solidFill>
                  <a:schemeClr val="tx2">
                    <a:lumMod val="50000"/>
                  </a:schemeClr>
                </a:solidFill>
              </a:rPr>
              <a:t>Debido a que para cada transición tenemos valores distintos para los coeficientes de colisión y los coeficientes de emisión espontanea </a:t>
            </a:r>
            <a:r>
              <a:rPr lang="es-MX" sz="1400" b="1" dirty="0" smtClean="0">
                <a:solidFill>
                  <a:schemeClr val="tx2">
                    <a:lumMod val="50000"/>
                  </a:schemeClr>
                </a:solidFill>
                <a:sym typeface="Wingdings 3"/>
              </a:rPr>
              <a:t> Tendremos densidades criticas distintas para cada transición  Cada transición termalizará a una densidad distinta:</a:t>
            </a:r>
            <a:endParaRPr lang="es-MX" sz="1400" b="1" dirty="0">
              <a:solidFill>
                <a:schemeClr val="tx2">
                  <a:lumMod val="50000"/>
                </a:schemeClr>
              </a:solidFill>
            </a:endParaRPr>
          </a:p>
        </p:txBody>
      </p:sp>
      <p:graphicFrame>
        <p:nvGraphicFramePr>
          <p:cNvPr id="3" name="2 Objeto"/>
          <p:cNvGraphicFramePr>
            <a:graphicFrameLocks noChangeAspect="1"/>
          </p:cNvGraphicFramePr>
          <p:nvPr/>
        </p:nvGraphicFramePr>
        <p:xfrm>
          <a:off x="58739" y="1000125"/>
          <a:ext cx="5370518" cy="2071685"/>
        </p:xfrm>
        <a:graphic>
          <a:graphicData uri="http://schemas.openxmlformats.org/presentationml/2006/ole">
            <mc:AlternateContent xmlns:mc="http://schemas.openxmlformats.org/markup-compatibility/2006">
              <mc:Choice xmlns:v="urn:schemas-microsoft-com:vml" Requires="v">
                <p:oleObj spid="_x0000_s65783" name="Ecuación" r:id="rId3" imgW="3606480" imgH="1346040" progId="Equation.3">
                  <p:embed/>
                </p:oleObj>
              </mc:Choice>
              <mc:Fallback>
                <p:oleObj name="Ecuación" r:id="rId3" imgW="3606480" imgH="1346040" progId="Equation.3">
                  <p:embed/>
                  <p:pic>
                    <p:nvPicPr>
                      <p:cNvPr id="0"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739" y="1000125"/>
                        <a:ext cx="5370518" cy="2071685"/>
                      </a:xfrm>
                      <a:prstGeom prst="rect">
                        <a:avLst/>
                      </a:prstGeom>
                      <a:noFill/>
                      <a:ln w="9525">
                        <a:solidFill>
                          <a:srgbClr val="80000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 name="3 Flecha derecha"/>
          <p:cNvSpPr/>
          <p:nvPr/>
        </p:nvSpPr>
        <p:spPr>
          <a:xfrm>
            <a:off x="5214942" y="1214422"/>
            <a:ext cx="357190" cy="285752"/>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MX" dirty="0"/>
          </a:p>
        </p:txBody>
      </p:sp>
      <p:sp>
        <p:nvSpPr>
          <p:cNvPr id="5" name="4 CuadroTexto"/>
          <p:cNvSpPr txBox="1"/>
          <p:nvPr/>
        </p:nvSpPr>
        <p:spPr>
          <a:xfrm>
            <a:off x="5572132" y="785794"/>
            <a:ext cx="3500430" cy="2246769"/>
          </a:xfrm>
          <a:prstGeom prst="rect">
            <a:avLst/>
          </a:prstGeom>
          <a:solidFill>
            <a:schemeClr val="accent5">
              <a:lumMod val="20000"/>
              <a:lumOff val="80000"/>
            </a:schemeClr>
          </a:solidFill>
        </p:spPr>
        <p:style>
          <a:lnRef idx="1">
            <a:schemeClr val="accent5"/>
          </a:lnRef>
          <a:fillRef idx="2">
            <a:schemeClr val="accent5"/>
          </a:fillRef>
          <a:effectRef idx="1">
            <a:schemeClr val="accent5"/>
          </a:effectRef>
          <a:fontRef idx="minor">
            <a:schemeClr val="dk1"/>
          </a:fontRef>
        </p:style>
        <p:txBody>
          <a:bodyPr wrap="square" rtlCol="0">
            <a:spAutoFit/>
          </a:bodyPr>
          <a:lstStyle/>
          <a:p>
            <a:pPr algn="just"/>
            <a:r>
              <a:rPr lang="es-MX" sz="1400" b="1" dirty="0" smtClean="0">
                <a:solidFill>
                  <a:srgbClr val="C00000"/>
                </a:solidFill>
              </a:rPr>
              <a:t>La transición de CO(J=1</a:t>
            </a:r>
            <a:r>
              <a:rPr lang="es-MX" sz="1400" b="1" dirty="0" smtClean="0">
                <a:solidFill>
                  <a:srgbClr val="C00000"/>
                </a:solidFill>
                <a:sym typeface="Wingdings" pitchFamily="2" charset="2"/>
              </a:rPr>
              <a:t>0</a:t>
            </a:r>
            <a:r>
              <a:rPr lang="es-MX" sz="1400" b="1" dirty="0" smtClean="0">
                <a:solidFill>
                  <a:srgbClr val="C00000"/>
                </a:solidFill>
              </a:rPr>
              <a:t>) estará termalizada a las densidades típicas de las nubes moleculares</a:t>
            </a:r>
            <a:r>
              <a:rPr lang="es-MX" sz="1400" b="1" dirty="0" smtClean="0">
                <a:solidFill>
                  <a:srgbClr val="009E00"/>
                </a:solidFill>
              </a:rPr>
              <a:t>, no así la transición CO(J=2</a:t>
            </a:r>
            <a:r>
              <a:rPr lang="es-MX" sz="1400" b="1" dirty="0" smtClean="0">
                <a:solidFill>
                  <a:srgbClr val="009E00"/>
                </a:solidFill>
                <a:sym typeface="Wingdings" pitchFamily="2" charset="2"/>
              </a:rPr>
              <a:t>1</a:t>
            </a:r>
            <a:r>
              <a:rPr lang="es-MX" sz="1400" b="1" dirty="0" smtClean="0">
                <a:solidFill>
                  <a:srgbClr val="009E00"/>
                </a:solidFill>
              </a:rPr>
              <a:t>)  que necesitara densidades del orden de 6000 part/cm</a:t>
            </a:r>
            <a:r>
              <a:rPr lang="es-MX" sz="1400" b="1" baseline="30000" dirty="0" smtClean="0">
                <a:solidFill>
                  <a:srgbClr val="009E00"/>
                </a:solidFill>
              </a:rPr>
              <a:t>-3</a:t>
            </a:r>
            <a:r>
              <a:rPr lang="es-MX" sz="1400" b="1" dirty="0" smtClean="0">
                <a:solidFill>
                  <a:srgbClr val="009E00"/>
                </a:solidFill>
              </a:rPr>
              <a:t> para </a:t>
            </a:r>
            <a:r>
              <a:rPr lang="es-MX" sz="1400" b="1" dirty="0" err="1" smtClean="0">
                <a:solidFill>
                  <a:srgbClr val="009E00"/>
                </a:solidFill>
              </a:rPr>
              <a:t>termalizar</a:t>
            </a:r>
            <a:r>
              <a:rPr lang="es-MX" sz="1400" b="1" dirty="0" smtClean="0">
                <a:solidFill>
                  <a:srgbClr val="009E00"/>
                </a:solidFill>
              </a:rPr>
              <a:t> </a:t>
            </a:r>
            <a:r>
              <a:rPr lang="es-MX" sz="1400" b="1" dirty="0" smtClean="0">
                <a:solidFill>
                  <a:srgbClr val="009E00"/>
                </a:solidFill>
                <a:sym typeface="Wingdings 3"/>
              </a:rPr>
              <a:t></a:t>
            </a:r>
          </a:p>
          <a:p>
            <a:pPr algn="just"/>
            <a:endParaRPr lang="es-MX" sz="1400" b="1" dirty="0">
              <a:solidFill>
                <a:srgbClr val="009E00"/>
              </a:solidFill>
              <a:sym typeface="Wingdings 3"/>
            </a:endParaRPr>
          </a:p>
          <a:p>
            <a:pPr algn="just"/>
            <a:r>
              <a:rPr lang="es-MX" sz="1400" b="1" dirty="0" smtClean="0">
                <a:solidFill>
                  <a:srgbClr val="009E00"/>
                </a:solidFill>
                <a:sym typeface="Wingdings 3"/>
              </a:rPr>
              <a:t> </a:t>
            </a:r>
            <a:r>
              <a:rPr lang="es-MX" sz="1400" b="1" dirty="0" smtClean="0">
                <a:solidFill>
                  <a:srgbClr val="C00000"/>
                </a:solidFill>
                <a:sym typeface="Wingdings 3"/>
              </a:rPr>
              <a:t>ambas transiciones estarán caracterizadas por  T</a:t>
            </a:r>
            <a:r>
              <a:rPr lang="es-MX" sz="1400" b="1" baseline="-25000" dirty="0" smtClean="0">
                <a:solidFill>
                  <a:srgbClr val="C00000"/>
                </a:solidFill>
                <a:sym typeface="Wingdings 3"/>
              </a:rPr>
              <a:t>ext </a:t>
            </a:r>
            <a:r>
              <a:rPr lang="es-MX" sz="1400" b="1" dirty="0" smtClean="0">
                <a:solidFill>
                  <a:srgbClr val="C00000"/>
                </a:solidFill>
                <a:sym typeface="Wingdings 3"/>
              </a:rPr>
              <a:t>distintas.</a:t>
            </a:r>
            <a:r>
              <a:rPr lang="es-MX" sz="1400" b="1" dirty="0" smtClean="0">
                <a:solidFill>
                  <a:srgbClr val="009E00"/>
                </a:solidFill>
                <a:sym typeface="Wingdings 3"/>
              </a:rPr>
              <a:t> </a:t>
            </a:r>
          </a:p>
          <a:p>
            <a:pPr algn="just"/>
            <a:r>
              <a:rPr lang="es-MX" sz="1400" b="1" dirty="0" smtClean="0">
                <a:solidFill>
                  <a:srgbClr val="009E00"/>
                </a:solidFill>
                <a:sym typeface="Wingdings 3"/>
              </a:rPr>
              <a:t>Más extremo será el caso para la transición CO(J=3</a:t>
            </a:r>
            <a:r>
              <a:rPr lang="es-MX" sz="1400" b="1" dirty="0" smtClean="0">
                <a:solidFill>
                  <a:srgbClr val="009E00"/>
                </a:solidFill>
                <a:sym typeface="Wingdings" pitchFamily="2" charset="2"/>
              </a:rPr>
              <a:t>2</a:t>
            </a:r>
            <a:r>
              <a:rPr lang="es-MX" sz="1400" b="1" dirty="0" smtClean="0">
                <a:solidFill>
                  <a:srgbClr val="009E00"/>
                </a:solidFill>
                <a:sym typeface="Wingdings 3"/>
              </a:rPr>
              <a:t>) que tiene n</a:t>
            </a:r>
            <a:r>
              <a:rPr lang="es-MX" sz="1400" b="1" baseline="-25000" dirty="0" smtClean="0">
                <a:solidFill>
                  <a:srgbClr val="009E00"/>
                </a:solidFill>
                <a:sym typeface="Wingdings 3"/>
              </a:rPr>
              <a:t>c</a:t>
            </a:r>
            <a:r>
              <a:rPr lang="es-MX" sz="1400" b="1" dirty="0" smtClean="0">
                <a:solidFill>
                  <a:srgbClr val="009E00"/>
                </a:solidFill>
                <a:sym typeface="Wingdings 3"/>
              </a:rPr>
              <a:t>&gt; 10</a:t>
            </a:r>
            <a:r>
              <a:rPr lang="es-MX" sz="1400" b="1" baseline="30000" dirty="0" smtClean="0">
                <a:solidFill>
                  <a:srgbClr val="009E00"/>
                </a:solidFill>
                <a:sym typeface="Wingdings 3"/>
              </a:rPr>
              <a:t>4</a:t>
            </a:r>
            <a:r>
              <a:rPr lang="es-MX" sz="1400" b="1" dirty="0" smtClean="0">
                <a:solidFill>
                  <a:srgbClr val="009E00"/>
                </a:solidFill>
                <a:sym typeface="Wingdings 3"/>
              </a:rPr>
              <a:t> cm</a:t>
            </a:r>
            <a:r>
              <a:rPr lang="es-MX" sz="1400" b="1" baseline="30000" dirty="0" smtClean="0">
                <a:solidFill>
                  <a:srgbClr val="009E00"/>
                </a:solidFill>
                <a:sym typeface="Wingdings 3"/>
              </a:rPr>
              <a:t>-3</a:t>
            </a:r>
            <a:endParaRPr lang="es-MX" sz="1400" b="1" baseline="30000" dirty="0">
              <a:solidFill>
                <a:srgbClr val="009E00"/>
              </a:solidFill>
            </a:endParaRPr>
          </a:p>
        </p:txBody>
      </p:sp>
      <p:pic>
        <p:nvPicPr>
          <p:cNvPr id="65540" name="Picture 4"/>
          <p:cNvPicPr>
            <a:picLocks noChangeAspect="1" noChangeArrowheads="1"/>
          </p:cNvPicPr>
          <p:nvPr/>
        </p:nvPicPr>
        <p:blipFill>
          <a:blip r:embed="rId5" cstate="print"/>
          <a:srcRect/>
          <a:stretch>
            <a:fillRect/>
          </a:stretch>
        </p:blipFill>
        <p:spPr bwMode="auto">
          <a:xfrm>
            <a:off x="214282" y="3457593"/>
            <a:ext cx="5143508" cy="3257555"/>
          </a:xfrm>
          <a:prstGeom prst="rect">
            <a:avLst/>
          </a:prstGeom>
          <a:noFill/>
          <a:ln w="9525">
            <a:noFill/>
            <a:miter lim="800000"/>
            <a:headEnd/>
            <a:tailEnd/>
          </a:ln>
        </p:spPr>
      </p:pic>
      <p:sp>
        <p:nvSpPr>
          <p:cNvPr id="7" name="6 Rectángulo"/>
          <p:cNvSpPr/>
          <p:nvPr/>
        </p:nvSpPr>
        <p:spPr>
          <a:xfrm>
            <a:off x="285720" y="3500438"/>
            <a:ext cx="785818" cy="3071834"/>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8" name="7 Rectángulo"/>
          <p:cNvSpPr/>
          <p:nvPr/>
        </p:nvSpPr>
        <p:spPr>
          <a:xfrm>
            <a:off x="1714480" y="3500438"/>
            <a:ext cx="785818" cy="3071834"/>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9" name="8 Rectángulo"/>
          <p:cNvSpPr/>
          <p:nvPr/>
        </p:nvSpPr>
        <p:spPr>
          <a:xfrm>
            <a:off x="4500562" y="3500438"/>
            <a:ext cx="785818" cy="3071834"/>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aphicFrame>
        <p:nvGraphicFramePr>
          <p:cNvPr id="65541" name="Object 5"/>
          <p:cNvGraphicFramePr>
            <a:graphicFrameLocks noChangeAspect="1"/>
          </p:cNvGraphicFramePr>
          <p:nvPr>
            <p:extLst>
              <p:ext uri="{D42A27DB-BD31-4B8C-83A1-F6EECF244321}">
                <p14:modId xmlns:p14="http://schemas.microsoft.com/office/powerpoint/2010/main" val="1240641710"/>
              </p:ext>
            </p:extLst>
          </p:nvPr>
        </p:nvGraphicFramePr>
        <p:xfrm>
          <a:off x="6204347" y="4500570"/>
          <a:ext cx="1824037" cy="500062"/>
        </p:xfrm>
        <a:graphic>
          <a:graphicData uri="http://schemas.openxmlformats.org/presentationml/2006/ole">
            <mc:AlternateContent xmlns:mc="http://schemas.openxmlformats.org/markup-compatibility/2006">
              <mc:Choice xmlns:v="urn:schemas-microsoft-com:vml" Requires="v">
                <p:oleObj spid="_x0000_s65784" name="Ecuación" r:id="rId6" imgW="863280" imgH="241200" progId="Equation.3">
                  <p:embed/>
                </p:oleObj>
              </mc:Choice>
              <mc:Fallback>
                <p:oleObj name="Ecuación" r:id="rId6" imgW="863280" imgH="241200" progId="Equation.3">
                  <p:embed/>
                  <p:pic>
                    <p:nvPicPr>
                      <p:cNvPr id="0"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04347" y="4500570"/>
                        <a:ext cx="1824037" cy="500062"/>
                      </a:xfrm>
                      <a:prstGeom prst="rect">
                        <a:avLst/>
                      </a:prstGeom>
                      <a:solidFill>
                        <a:schemeClr val="accent5">
                          <a:lumMod val="20000"/>
                          <a:lumOff val="80000"/>
                        </a:schemeClr>
                      </a:solidFill>
                      <a:ln w="9525">
                        <a:solidFill>
                          <a:srgbClr val="800000"/>
                        </a:solidFill>
                        <a:miter lim="800000"/>
                        <a:headEnd/>
                        <a:tailEnd/>
                      </a:ln>
                      <a:extLst/>
                    </p:spPr>
                  </p:pic>
                </p:oleObj>
              </mc:Fallback>
            </mc:AlternateContent>
          </a:graphicData>
        </a:graphic>
      </p:graphicFrame>
      <p:sp>
        <p:nvSpPr>
          <p:cNvPr id="11" name="10 CuadroTexto"/>
          <p:cNvSpPr txBox="1"/>
          <p:nvPr/>
        </p:nvSpPr>
        <p:spPr>
          <a:xfrm>
            <a:off x="5572132" y="3429000"/>
            <a:ext cx="3571868" cy="523220"/>
          </a:xfrm>
          <a:prstGeom prst="rect">
            <a:avLst/>
          </a:prstGeom>
          <a:noFill/>
        </p:spPr>
        <p:txBody>
          <a:bodyPr wrap="square" rtlCol="0">
            <a:spAutoFit/>
          </a:bodyPr>
          <a:lstStyle/>
          <a:p>
            <a:pPr algn="just"/>
            <a:r>
              <a:rPr lang="es-MX" sz="1400" b="1" dirty="0" smtClean="0">
                <a:solidFill>
                  <a:schemeClr val="tx2">
                    <a:lumMod val="50000"/>
                  </a:schemeClr>
                </a:solidFill>
              </a:rPr>
              <a:t>En el capitulo de teoría de formación de líneas (Cap. 2-b) vimos que:</a:t>
            </a:r>
            <a:endParaRPr lang="es-MX" sz="1400" b="1" dirty="0">
              <a:solidFill>
                <a:schemeClr val="tx2">
                  <a:lumMod val="50000"/>
                </a:schemeClr>
              </a:solidFill>
            </a:endParaRPr>
          </a:p>
        </p:txBody>
      </p:sp>
      <p:graphicFrame>
        <p:nvGraphicFramePr>
          <p:cNvPr id="65542" name="Object 6"/>
          <p:cNvGraphicFramePr>
            <a:graphicFrameLocks noChangeAspect="1"/>
          </p:cNvGraphicFramePr>
          <p:nvPr/>
        </p:nvGraphicFramePr>
        <p:xfrm>
          <a:off x="5637213" y="4000504"/>
          <a:ext cx="3284537" cy="485775"/>
        </p:xfrm>
        <a:graphic>
          <a:graphicData uri="http://schemas.openxmlformats.org/presentationml/2006/ole">
            <mc:AlternateContent xmlns:mc="http://schemas.openxmlformats.org/markup-compatibility/2006">
              <mc:Choice xmlns:v="urn:schemas-microsoft-com:vml" Requires="v">
                <p:oleObj spid="_x0000_s65785" name="Ecuación" r:id="rId8" imgW="1688760" imgH="253800" progId="Equation.3">
                  <p:embed/>
                </p:oleObj>
              </mc:Choice>
              <mc:Fallback>
                <p:oleObj name="Ecuación" r:id="rId8" imgW="1688760" imgH="253800" progId="Equation.3">
                  <p:embed/>
                  <p:pic>
                    <p:nvPicPr>
                      <p:cNvPr id="0" name="Picture 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637213" y="4000504"/>
                        <a:ext cx="3284537" cy="485775"/>
                      </a:xfrm>
                      <a:prstGeom prst="rect">
                        <a:avLst/>
                      </a:prstGeom>
                      <a:noFill/>
                      <a:ln w="9525">
                        <a:solidFill>
                          <a:srgbClr val="80000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5" name="14 CuadroTexto"/>
          <p:cNvSpPr txBox="1"/>
          <p:nvPr/>
        </p:nvSpPr>
        <p:spPr>
          <a:xfrm>
            <a:off x="5357818" y="5066020"/>
            <a:ext cx="3643338" cy="523220"/>
          </a:xfrm>
          <a:prstGeom prst="rect">
            <a:avLst/>
          </a:prstGeom>
          <a:solidFill>
            <a:schemeClr val="accent2">
              <a:lumMod val="20000"/>
              <a:lumOff val="80000"/>
            </a:schemeClr>
          </a:solidFill>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es-MX" sz="1400" b="1" dirty="0" smtClean="0">
                <a:solidFill>
                  <a:schemeClr val="tx2">
                    <a:lumMod val="50000"/>
                  </a:schemeClr>
                </a:solidFill>
                <a:sym typeface="Wingdings" pitchFamily="2" charset="2"/>
              </a:rPr>
              <a:t>Para ver una transición esta debe estar cerca de la termalización o termalizada   T</a:t>
            </a:r>
            <a:r>
              <a:rPr lang="es-MX" sz="1400" b="1" baseline="-25000" dirty="0" smtClean="0">
                <a:solidFill>
                  <a:schemeClr val="tx2">
                    <a:lumMod val="50000"/>
                  </a:schemeClr>
                </a:solidFill>
                <a:sym typeface="Wingdings" pitchFamily="2" charset="2"/>
              </a:rPr>
              <a:t>ext</a:t>
            </a:r>
            <a:r>
              <a:rPr lang="es-MX" sz="1400" b="1" dirty="0" smtClean="0">
                <a:solidFill>
                  <a:schemeClr val="tx2">
                    <a:lumMod val="50000"/>
                  </a:schemeClr>
                </a:solidFill>
                <a:sym typeface="Wingdings" pitchFamily="2" charset="2"/>
              </a:rPr>
              <a:t> </a:t>
            </a:r>
            <a:r>
              <a:rPr lang="es-MX" sz="1400" b="1" dirty="0" smtClean="0">
                <a:solidFill>
                  <a:schemeClr val="tx2">
                    <a:lumMod val="50000"/>
                  </a:schemeClr>
                </a:solidFill>
                <a:sym typeface="Symbol"/>
              </a:rPr>
              <a:t> T</a:t>
            </a:r>
            <a:r>
              <a:rPr lang="es-MX" sz="1400" b="1" baseline="-25000" dirty="0" smtClean="0">
                <a:solidFill>
                  <a:schemeClr val="tx2">
                    <a:lumMod val="50000"/>
                  </a:schemeClr>
                </a:solidFill>
                <a:sym typeface="Symbol"/>
              </a:rPr>
              <a:t>bg</a:t>
            </a:r>
            <a:endParaRPr lang="es-MX" sz="1400" dirty="0"/>
          </a:p>
        </p:txBody>
      </p:sp>
      <p:sp>
        <p:nvSpPr>
          <p:cNvPr id="17" name="16 CuadroTexto"/>
          <p:cNvSpPr txBox="1"/>
          <p:nvPr/>
        </p:nvSpPr>
        <p:spPr>
          <a:xfrm>
            <a:off x="5572132" y="5715016"/>
            <a:ext cx="3357586" cy="738664"/>
          </a:xfrm>
          <a:prstGeom prst="rect">
            <a:avLst/>
          </a:prstGeom>
          <a:solidFill>
            <a:schemeClr val="accent3">
              <a:lumMod val="20000"/>
              <a:lumOff val="80000"/>
            </a:schemeClr>
          </a:solidFill>
        </p:spPr>
        <p:style>
          <a:lnRef idx="1">
            <a:schemeClr val="accent3"/>
          </a:lnRef>
          <a:fillRef idx="2">
            <a:schemeClr val="accent3"/>
          </a:fillRef>
          <a:effectRef idx="1">
            <a:schemeClr val="accent3"/>
          </a:effectRef>
          <a:fontRef idx="minor">
            <a:schemeClr val="dk1"/>
          </a:fontRef>
        </p:style>
        <p:txBody>
          <a:bodyPr wrap="square" rtlCol="0">
            <a:spAutoFit/>
          </a:bodyPr>
          <a:lstStyle/>
          <a:p>
            <a:pPr algn="just"/>
            <a:r>
              <a:rPr lang="es-MX" sz="1400" b="1" dirty="0" smtClean="0">
                <a:solidFill>
                  <a:srgbClr val="009E00"/>
                </a:solidFill>
              </a:rPr>
              <a:t>Si vemos una línea con una alta n</a:t>
            </a:r>
            <a:r>
              <a:rPr lang="es-MX" sz="1400" b="1" baseline="-25000" dirty="0" smtClean="0">
                <a:solidFill>
                  <a:srgbClr val="009E00"/>
                </a:solidFill>
              </a:rPr>
              <a:t>c</a:t>
            </a:r>
            <a:r>
              <a:rPr lang="es-MX" sz="1400" b="1" dirty="0" smtClean="0">
                <a:solidFill>
                  <a:srgbClr val="009E00"/>
                </a:solidFill>
              </a:rPr>
              <a:t> </a:t>
            </a:r>
            <a:r>
              <a:rPr lang="es-MX" sz="1400" b="1" dirty="0" smtClean="0">
                <a:solidFill>
                  <a:srgbClr val="009E00"/>
                </a:solidFill>
                <a:sym typeface="Wingdings 3"/>
              </a:rPr>
              <a:t> es porque la densidad del medio es también alta </a:t>
            </a:r>
            <a:r>
              <a:rPr lang="es-MX" sz="1400" b="1" dirty="0" smtClean="0">
                <a:solidFill>
                  <a:srgbClr val="C00000"/>
                </a:solidFill>
                <a:sym typeface="Wingdings 3"/>
              </a:rPr>
              <a:t>TRAZADOR DE ALTA DENSIDAD</a:t>
            </a:r>
            <a:endParaRPr lang="es-MX" sz="1400" b="1" dirty="0">
              <a:solidFill>
                <a:srgbClr val="C00000"/>
              </a:solidFill>
            </a:endParaRPr>
          </a:p>
        </p:txBody>
      </p:sp>
      <p:sp>
        <p:nvSpPr>
          <p:cNvPr id="18" name="17 Rectángulo"/>
          <p:cNvSpPr/>
          <p:nvPr/>
        </p:nvSpPr>
        <p:spPr>
          <a:xfrm>
            <a:off x="71406" y="3357562"/>
            <a:ext cx="9001156" cy="3429000"/>
          </a:xfrm>
          <a:prstGeom prst="rect">
            <a:avLst/>
          </a:prstGeom>
          <a:noFill/>
          <a:ln>
            <a:solidFill>
              <a:srgbClr val="009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9" name="18 Rectángulo"/>
          <p:cNvSpPr/>
          <p:nvPr/>
        </p:nvSpPr>
        <p:spPr>
          <a:xfrm>
            <a:off x="4572000" y="4643446"/>
            <a:ext cx="500066" cy="714380"/>
          </a:xfrm>
          <a:prstGeom prst="rect">
            <a:avLst/>
          </a:prstGeom>
          <a:noFill/>
          <a:ln>
            <a:solidFill>
              <a:srgbClr val="009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20" name="19 Rectángulo"/>
          <p:cNvSpPr/>
          <p:nvPr/>
        </p:nvSpPr>
        <p:spPr>
          <a:xfrm>
            <a:off x="4572000" y="5572140"/>
            <a:ext cx="571504" cy="928694"/>
          </a:xfrm>
          <a:prstGeom prst="rect">
            <a:avLst/>
          </a:prstGeom>
          <a:noFill/>
          <a:ln>
            <a:solidFill>
              <a:srgbClr val="009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6" name="15 Flecha abajo"/>
          <p:cNvSpPr/>
          <p:nvPr/>
        </p:nvSpPr>
        <p:spPr>
          <a:xfrm>
            <a:off x="7236296" y="5517232"/>
            <a:ext cx="214314" cy="285752"/>
          </a:xfrm>
          <a:prstGeom prst="down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es-MX" dirty="0"/>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Rectángulo"/>
          <p:cNvSpPr/>
          <p:nvPr/>
        </p:nvSpPr>
        <p:spPr>
          <a:xfrm>
            <a:off x="66656" y="0"/>
            <a:ext cx="2269083" cy="307777"/>
          </a:xfrm>
          <a:prstGeom prst="rect">
            <a:avLst/>
          </a:prstGeom>
          <a:solidFill>
            <a:schemeClr val="accent5">
              <a:lumMod val="20000"/>
              <a:lumOff val="80000"/>
            </a:schemeClr>
          </a:solidFill>
        </p:spPr>
        <p:style>
          <a:lnRef idx="1">
            <a:schemeClr val="accent5"/>
          </a:lnRef>
          <a:fillRef idx="2">
            <a:schemeClr val="accent5"/>
          </a:fillRef>
          <a:effectRef idx="1">
            <a:schemeClr val="accent5"/>
          </a:effectRef>
          <a:fontRef idx="minor">
            <a:schemeClr val="dk1"/>
          </a:fontRef>
        </p:style>
        <p:txBody>
          <a:bodyPr wrap="none">
            <a:spAutoFit/>
          </a:bodyPr>
          <a:lstStyle/>
          <a:p>
            <a:r>
              <a:rPr lang="es-MX" sz="1400" b="1" dirty="0" smtClean="0">
                <a:solidFill>
                  <a:srgbClr val="009E00"/>
                </a:solidFill>
              </a:rPr>
              <a:t>Densidades y Temperaturas </a:t>
            </a:r>
            <a:endParaRPr lang="es-MX" sz="1400" b="1" dirty="0">
              <a:solidFill>
                <a:srgbClr val="009E00"/>
              </a:solidFill>
            </a:endParaRPr>
          </a:p>
        </p:txBody>
      </p:sp>
      <p:sp>
        <p:nvSpPr>
          <p:cNvPr id="3" name="2 CuadroTexto"/>
          <p:cNvSpPr txBox="1"/>
          <p:nvPr/>
        </p:nvSpPr>
        <p:spPr>
          <a:xfrm>
            <a:off x="66656" y="347514"/>
            <a:ext cx="3702672" cy="461665"/>
          </a:xfrm>
          <a:prstGeom prst="rect">
            <a:avLst/>
          </a:prstGeom>
          <a:solidFill>
            <a:schemeClr val="accent3">
              <a:lumMod val="20000"/>
              <a:lumOff val="80000"/>
            </a:schemeClr>
          </a:solidFill>
        </p:spPr>
        <p:style>
          <a:lnRef idx="1">
            <a:schemeClr val="accent3"/>
          </a:lnRef>
          <a:fillRef idx="2">
            <a:schemeClr val="accent3"/>
          </a:fillRef>
          <a:effectRef idx="1">
            <a:schemeClr val="accent3"/>
          </a:effectRef>
          <a:fontRef idx="minor">
            <a:schemeClr val="dk1"/>
          </a:fontRef>
        </p:style>
        <p:txBody>
          <a:bodyPr wrap="square" rtlCol="0">
            <a:spAutoFit/>
          </a:bodyPr>
          <a:lstStyle/>
          <a:p>
            <a:pPr algn="just"/>
            <a:r>
              <a:rPr lang="es-MX" sz="1200" b="1" dirty="0" smtClean="0">
                <a:solidFill>
                  <a:schemeClr val="tx2">
                    <a:lumMod val="50000"/>
                  </a:schemeClr>
                </a:solidFill>
              </a:rPr>
              <a:t>Las líneas observadas proporcionan información sobre un amplio rango de condiciones físicas del MI.</a:t>
            </a:r>
            <a:endParaRPr lang="es-MX" sz="1200" b="1" dirty="0">
              <a:solidFill>
                <a:schemeClr val="tx2">
                  <a:lumMod val="50000"/>
                </a:schemeClr>
              </a:solidFill>
            </a:endParaRPr>
          </a:p>
        </p:txBody>
      </p:sp>
      <p:sp>
        <p:nvSpPr>
          <p:cNvPr id="4" name="3 Flecha derecha"/>
          <p:cNvSpPr/>
          <p:nvPr/>
        </p:nvSpPr>
        <p:spPr>
          <a:xfrm>
            <a:off x="3857620" y="463660"/>
            <a:ext cx="288032" cy="292340"/>
          </a:xfrm>
          <a:prstGeom prst="rightArrow">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s-MX" dirty="0"/>
          </a:p>
        </p:txBody>
      </p:sp>
      <p:sp>
        <p:nvSpPr>
          <p:cNvPr id="5" name="4 CuadroTexto"/>
          <p:cNvSpPr txBox="1"/>
          <p:nvPr/>
        </p:nvSpPr>
        <p:spPr>
          <a:xfrm>
            <a:off x="4235085" y="307777"/>
            <a:ext cx="4786346" cy="646331"/>
          </a:xfrm>
          <a:prstGeom prst="rect">
            <a:avLst/>
          </a:prstGeom>
          <a:solidFill>
            <a:schemeClr val="accent3">
              <a:lumMod val="20000"/>
              <a:lumOff val="80000"/>
            </a:schemeClr>
          </a:solidFill>
        </p:spPr>
        <p:style>
          <a:lnRef idx="1">
            <a:schemeClr val="accent3"/>
          </a:lnRef>
          <a:fillRef idx="2">
            <a:schemeClr val="accent3"/>
          </a:fillRef>
          <a:effectRef idx="1">
            <a:schemeClr val="accent3"/>
          </a:effectRef>
          <a:fontRef idx="minor">
            <a:schemeClr val="dk1"/>
          </a:fontRef>
        </p:style>
        <p:txBody>
          <a:bodyPr wrap="square" rtlCol="0">
            <a:spAutoFit/>
          </a:bodyPr>
          <a:lstStyle/>
          <a:p>
            <a:pPr algn="just"/>
            <a:r>
              <a:rPr lang="es-MX" sz="1200" b="1" dirty="0" smtClean="0">
                <a:solidFill>
                  <a:schemeClr val="tx2">
                    <a:lumMod val="50000"/>
                  </a:schemeClr>
                </a:solidFill>
              </a:rPr>
              <a:t>Debido a las condiciones típicas en las MC, </a:t>
            </a:r>
            <a:r>
              <a:rPr lang="es-MX" sz="1200" b="1" dirty="0" smtClean="0">
                <a:solidFill>
                  <a:srgbClr val="C00000"/>
                </a:solidFill>
              </a:rPr>
              <a:t>las líneas moleculares</a:t>
            </a:r>
            <a:r>
              <a:rPr lang="es-MX" sz="1200" b="1" dirty="0" smtClean="0">
                <a:solidFill>
                  <a:schemeClr val="tx2">
                    <a:lumMod val="50000"/>
                  </a:schemeClr>
                </a:solidFill>
              </a:rPr>
              <a:t> son las únicas que se pueden excitar</a:t>
            </a:r>
            <a:r>
              <a:rPr lang="es-MX" sz="1200" b="1" dirty="0" smtClean="0">
                <a:solidFill>
                  <a:schemeClr val="tx2">
                    <a:lumMod val="50000"/>
                  </a:schemeClr>
                </a:solidFill>
                <a:sym typeface="Wingdings" pitchFamily="2" charset="2"/>
              </a:rPr>
              <a:t> </a:t>
            </a:r>
            <a:r>
              <a:rPr lang="es-MX" sz="1200" b="1" dirty="0" smtClean="0">
                <a:solidFill>
                  <a:srgbClr val="C00000"/>
                </a:solidFill>
                <a:sym typeface="Wingdings" pitchFamily="2" charset="2"/>
              </a:rPr>
              <a:t>Única información que tenemos sobre las condiciones físico-químicas del gas.</a:t>
            </a:r>
            <a:endParaRPr lang="es-MX" sz="1200" b="1" dirty="0">
              <a:solidFill>
                <a:srgbClr val="C00000"/>
              </a:solidFill>
            </a:endParaRPr>
          </a:p>
        </p:txBody>
      </p:sp>
      <p:pic>
        <p:nvPicPr>
          <p:cNvPr id="66563" name="Picture 3"/>
          <p:cNvPicPr>
            <a:picLocks noChangeAspect="1" noChangeArrowheads="1"/>
          </p:cNvPicPr>
          <p:nvPr/>
        </p:nvPicPr>
        <p:blipFill>
          <a:blip r:embed="rId3" cstate="print"/>
          <a:srcRect/>
          <a:stretch>
            <a:fillRect/>
          </a:stretch>
        </p:blipFill>
        <p:spPr bwMode="auto">
          <a:xfrm>
            <a:off x="6628258" y="1032365"/>
            <a:ext cx="2198048" cy="2396635"/>
          </a:xfrm>
          <a:prstGeom prst="rect">
            <a:avLst/>
          </a:prstGeom>
          <a:noFill/>
          <a:ln w="9525">
            <a:noFill/>
            <a:miter lim="800000"/>
            <a:headEnd/>
            <a:tailEnd/>
          </a:ln>
        </p:spPr>
      </p:pic>
      <p:grpSp>
        <p:nvGrpSpPr>
          <p:cNvPr id="9" name="8 Grupo"/>
          <p:cNvGrpSpPr/>
          <p:nvPr/>
        </p:nvGrpSpPr>
        <p:grpSpPr>
          <a:xfrm>
            <a:off x="91461" y="764704"/>
            <a:ext cx="2316796" cy="2726279"/>
            <a:chOff x="285720" y="1785926"/>
            <a:chExt cx="2714644" cy="4595813"/>
          </a:xfrm>
        </p:grpSpPr>
        <p:pic>
          <p:nvPicPr>
            <p:cNvPr id="66562" name="Picture 2"/>
            <p:cNvPicPr>
              <a:picLocks noChangeAspect="1" noChangeArrowheads="1"/>
            </p:cNvPicPr>
            <p:nvPr/>
          </p:nvPicPr>
          <p:blipFill>
            <a:blip r:embed="rId4" cstate="print"/>
            <a:srcRect/>
            <a:stretch>
              <a:fillRect/>
            </a:stretch>
          </p:blipFill>
          <p:spPr bwMode="auto">
            <a:xfrm>
              <a:off x="285720" y="1857364"/>
              <a:ext cx="2562225" cy="4524375"/>
            </a:xfrm>
            <a:prstGeom prst="rect">
              <a:avLst/>
            </a:prstGeom>
            <a:noFill/>
            <a:ln w="9525">
              <a:noFill/>
              <a:miter lim="800000"/>
              <a:headEnd/>
              <a:tailEnd/>
            </a:ln>
          </p:spPr>
        </p:pic>
        <p:sp>
          <p:nvSpPr>
            <p:cNvPr id="8" name="7 Rectángulo"/>
            <p:cNvSpPr/>
            <p:nvPr/>
          </p:nvSpPr>
          <p:spPr>
            <a:xfrm>
              <a:off x="1857356" y="1785926"/>
              <a:ext cx="1143008" cy="3571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sp>
        <p:nvSpPr>
          <p:cNvPr id="10" name="9 CuadroTexto"/>
          <p:cNvSpPr txBox="1"/>
          <p:nvPr/>
        </p:nvSpPr>
        <p:spPr>
          <a:xfrm>
            <a:off x="2464707" y="2023356"/>
            <a:ext cx="1891269" cy="1015663"/>
          </a:xfrm>
          <a:prstGeom prst="rect">
            <a:avLst/>
          </a:prstGeom>
          <a:solidFill>
            <a:schemeClr val="accent5">
              <a:lumMod val="20000"/>
              <a:lumOff val="80000"/>
            </a:schemeClr>
          </a:solidFill>
        </p:spPr>
        <p:style>
          <a:lnRef idx="1">
            <a:schemeClr val="accent5"/>
          </a:lnRef>
          <a:fillRef idx="2">
            <a:schemeClr val="accent5"/>
          </a:fillRef>
          <a:effectRef idx="1">
            <a:schemeClr val="accent5"/>
          </a:effectRef>
          <a:fontRef idx="minor">
            <a:schemeClr val="dk1"/>
          </a:fontRef>
        </p:style>
        <p:txBody>
          <a:bodyPr wrap="square" rtlCol="0">
            <a:spAutoFit/>
          </a:bodyPr>
          <a:lstStyle/>
          <a:p>
            <a:pPr algn="just"/>
            <a:r>
              <a:rPr lang="es-MX" sz="1200" b="1" u="sng" dirty="0" smtClean="0">
                <a:solidFill>
                  <a:schemeClr val="tx2">
                    <a:lumMod val="50000"/>
                  </a:schemeClr>
                </a:solidFill>
              </a:rPr>
              <a:t>COLISIONES</a:t>
            </a:r>
            <a:r>
              <a:rPr lang="es-MX" sz="1200" b="1" dirty="0" smtClean="0">
                <a:solidFill>
                  <a:srgbClr val="C00000"/>
                </a:solidFill>
              </a:rPr>
              <a:t> </a:t>
            </a:r>
            <a:r>
              <a:rPr lang="es-MX" sz="1200" b="1" dirty="0" smtClean="0">
                <a:solidFill>
                  <a:srgbClr val="C00000"/>
                </a:solidFill>
                <a:sym typeface="Wingdings" pitchFamily="2" charset="2"/>
              </a:rPr>
              <a:t> pueden poblar-despoblar diversos niveles, dependiendo de la E</a:t>
            </a:r>
            <a:r>
              <a:rPr lang="es-MX" sz="1200" b="1" baseline="-25000" dirty="0" smtClean="0">
                <a:solidFill>
                  <a:srgbClr val="C00000"/>
                </a:solidFill>
                <a:sym typeface="Wingdings" pitchFamily="2" charset="2"/>
              </a:rPr>
              <a:t>K</a:t>
            </a:r>
            <a:r>
              <a:rPr lang="es-MX" sz="1200" b="1" dirty="0" smtClean="0">
                <a:solidFill>
                  <a:srgbClr val="C00000"/>
                </a:solidFill>
                <a:sym typeface="Wingdings" pitchFamily="2" charset="2"/>
              </a:rPr>
              <a:t> del colisionador  </a:t>
            </a:r>
            <a:r>
              <a:rPr lang="es-MX" sz="1200" b="1" dirty="0" smtClean="0">
                <a:solidFill>
                  <a:srgbClr val="C00000"/>
                </a:solidFill>
                <a:sym typeface="Symbol"/>
              </a:rPr>
              <a:t>J  variable</a:t>
            </a:r>
            <a:endParaRPr lang="es-MX" sz="1200" b="1" dirty="0">
              <a:solidFill>
                <a:srgbClr val="C00000"/>
              </a:solidFill>
            </a:endParaRPr>
          </a:p>
        </p:txBody>
      </p:sp>
      <p:sp>
        <p:nvSpPr>
          <p:cNvPr id="11" name="10 CuadroTexto"/>
          <p:cNvSpPr txBox="1"/>
          <p:nvPr/>
        </p:nvSpPr>
        <p:spPr>
          <a:xfrm>
            <a:off x="4839991" y="2022612"/>
            <a:ext cx="1761025" cy="646331"/>
          </a:xfrm>
          <a:prstGeom prst="rect">
            <a:avLst/>
          </a:prstGeom>
          <a:solidFill>
            <a:schemeClr val="accent5">
              <a:lumMod val="20000"/>
              <a:lumOff val="80000"/>
            </a:schemeClr>
          </a:solidFill>
        </p:spPr>
        <p:style>
          <a:lnRef idx="1">
            <a:schemeClr val="accent5"/>
          </a:lnRef>
          <a:fillRef idx="2">
            <a:schemeClr val="accent5"/>
          </a:fillRef>
          <a:effectRef idx="1">
            <a:schemeClr val="accent5"/>
          </a:effectRef>
          <a:fontRef idx="minor">
            <a:schemeClr val="dk1"/>
          </a:fontRef>
        </p:style>
        <p:txBody>
          <a:bodyPr wrap="square" rtlCol="0">
            <a:spAutoFit/>
          </a:bodyPr>
          <a:lstStyle/>
          <a:p>
            <a:pPr algn="just"/>
            <a:r>
              <a:rPr lang="es-MX" sz="1200" b="1" u="sng" dirty="0" smtClean="0">
                <a:solidFill>
                  <a:schemeClr val="tx2">
                    <a:lumMod val="50000"/>
                  </a:schemeClr>
                </a:solidFill>
              </a:rPr>
              <a:t>RADIACION</a:t>
            </a:r>
            <a:r>
              <a:rPr lang="es-MX" sz="1200" b="1" dirty="0" smtClean="0">
                <a:solidFill>
                  <a:srgbClr val="009E00"/>
                </a:solidFill>
                <a:sym typeface="Wingdings" pitchFamily="2" charset="2"/>
              </a:rPr>
              <a:t> sólo se pueblan-despueblan de uno en uno  </a:t>
            </a:r>
            <a:r>
              <a:rPr lang="es-MX" sz="1200" b="1" dirty="0" smtClean="0">
                <a:solidFill>
                  <a:srgbClr val="009E00"/>
                </a:solidFill>
                <a:sym typeface="Symbol"/>
              </a:rPr>
              <a:t>J =1</a:t>
            </a:r>
            <a:endParaRPr lang="es-MX" sz="1200" b="1" dirty="0">
              <a:solidFill>
                <a:srgbClr val="009E00"/>
              </a:solidFill>
            </a:endParaRPr>
          </a:p>
        </p:txBody>
      </p:sp>
      <p:sp>
        <p:nvSpPr>
          <p:cNvPr id="12" name="11 CuadroTexto"/>
          <p:cNvSpPr txBox="1"/>
          <p:nvPr/>
        </p:nvSpPr>
        <p:spPr>
          <a:xfrm>
            <a:off x="2536016" y="1108236"/>
            <a:ext cx="3700101" cy="738664"/>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just"/>
            <a:r>
              <a:rPr lang="es-MX" sz="1400" b="1" dirty="0" smtClean="0">
                <a:solidFill>
                  <a:schemeClr val="tx2">
                    <a:lumMod val="50000"/>
                  </a:schemeClr>
                </a:solidFill>
              </a:rPr>
              <a:t>Los niveles de energía pueden ser excitados bajo condiciones muy diferentes del ISM, bien sea por colisiones o por transiciones radiativas.</a:t>
            </a:r>
            <a:endParaRPr lang="es-MX" sz="1400" b="1" dirty="0">
              <a:solidFill>
                <a:schemeClr val="tx2">
                  <a:lumMod val="50000"/>
                </a:schemeClr>
              </a:solidFill>
            </a:endParaRPr>
          </a:p>
        </p:txBody>
      </p:sp>
      <p:sp>
        <p:nvSpPr>
          <p:cNvPr id="13" name="38 CuadroTexto"/>
          <p:cNvSpPr txBox="1"/>
          <p:nvPr/>
        </p:nvSpPr>
        <p:spPr>
          <a:xfrm>
            <a:off x="167625" y="3501008"/>
            <a:ext cx="2143140" cy="307777"/>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s-MX" sz="1400" b="1" dirty="0" smtClean="0">
                <a:solidFill>
                  <a:srgbClr val="C00000"/>
                </a:solidFill>
              </a:rPr>
              <a:t>Variación con la n</a:t>
            </a:r>
            <a:endParaRPr lang="es-MX" sz="1400" b="1" baseline="-25000" dirty="0">
              <a:solidFill>
                <a:srgbClr val="C00000"/>
              </a:solidFill>
            </a:endParaRPr>
          </a:p>
        </p:txBody>
      </p:sp>
      <p:grpSp>
        <p:nvGrpSpPr>
          <p:cNvPr id="14" name="22 Grupo"/>
          <p:cNvGrpSpPr/>
          <p:nvPr/>
        </p:nvGrpSpPr>
        <p:grpSpPr>
          <a:xfrm>
            <a:off x="-84067" y="3864092"/>
            <a:ext cx="2620083" cy="1449934"/>
            <a:chOff x="3445235" y="826315"/>
            <a:chExt cx="2858272" cy="1450924"/>
          </a:xfrm>
        </p:grpSpPr>
        <p:cxnSp>
          <p:nvCxnSpPr>
            <p:cNvPr id="15" name="6 Conector recto"/>
            <p:cNvCxnSpPr/>
            <p:nvPr/>
          </p:nvCxnSpPr>
          <p:spPr>
            <a:xfrm>
              <a:off x="3798031" y="1001010"/>
              <a:ext cx="4991" cy="999230"/>
            </a:xfrm>
            <a:prstGeom prst="line">
              <a:avLst/>
            </a:prstGeom>
            <a:ln w="25400">
              <a:headEnd type="arrow"/>
              <a:tailEnd type="none"/>
            </a:ln>
          </p:spPr>
          <p:style>
            <a:lnRef idx="1">
              <a:schemeClr val="accent1"/>
            </a:lnRef>
            <a:fillRef idx="0">
              <a:schemeClr val="accent1"/>
            </a:fillRef>
            <a:effectRef idx="0">
              <a:schemeClr val="accent1"/>
            </a:effectRef>
            <a:fontRef idx="minor">
              <a:schemeClr val="tx1"/>
            </a:fontRef>
          </p:style>
        </p:cxnSp>
        <p:cxnSp>
          <p:nvCxnSpPr>
            <p:cNvPr id="16" name="8 Conector recto"/>
            <p:cNvCxnSpPr/>
            <p:nvPr/>
          </p:nvCxnSpPr>
          <p:spPr>
            <a:xfrm>
              <a:off x="3785388" y="2000240"/>
              <a:ext cx="2149901" cy="0"/>
            </a:xfrm>
            <a:prstGeom prst="line">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17" name="10 Conector recto"/>
            <p:cNvCxnSpPr/>
            <p:nvPr/>
          </p:nvCxnSpPr>
          <p:spPr>
            <a:xfrm rot="5400000" flipH="1" flipV="1">
              <a:off x="4002949" y="1639803"/>
              <a:ext cx="715174" cy="7288"/>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12 Conector recto"/>
            <p:cNvCxnSpPr/>
            <p:nvPr/>
          </p:nvCxnSpPr>
          <p:spPr>
            <a:xfrm rot="5400000" flipH="1" flipV="1">
              <a:off x="4970609" y="1671481"/>
              <a:ext cx="642942" cy="14577"/>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sp>
          <p:nvSpPr>
            <p:cNvPr id="19" name="16 CuadroTexto"/>
            <p:cNvSpPr txBox="1"/>
            <p:nvPr/>
          </p:nvSpPr>
          <p:spPr>
            <a:xfrm>
              <a:off x="5374813" y="1632069"/>
              <a:ext cx="928694" cy="307777"/>
            </a:xfrm>
            <a:prstGeom prst="rect">
              <a:avLst/>
            </a:prstGeom>
            <a:noFill/>
          </p:spPr>
          <p:txBody>
            <a:bodyPr wrap="square" rtlCol="0">
              <a:spAutoFit/>
            </a:bodyPr>
            <a:lstStyle/>
            <a:p>
              <a:r>
                <a:rPr lang="es-MX" sz="1400" b="1" dirty="0" smtClean="0">
                  <a:solidFill>
                    <a:schemeClr val="tx2">
                      <a:lumMod val="60000"/>
                      <a:lumOff val="40000"/>
                    </a:schemeClr>
                  </a:solidFill>
                  <a:sym typeface="Symbol"/>
                </a:rPr>
                <a:t> (GHz)</a:t>
              </a:r>
              <a:endParaRPr lang="es-MX" sz="1400" b="1" dirty="0">
                <a:solidFill>
                  <a:schemeClr val="tx2">
                    <a:lumMod val="60000"/>
                    <a:lumOff val="40000"/>
                  </a:schemeClr>
                </a:solidFill>
              </a:endParaRPr>
            </a:p>
          </p:txBody>
        </p:sp>
        <p:sp>
          <p:nvSpPr>
            <p:cNvPr id="20" name="17 CuadroTexto"/>
            <p:cNvSpPr txBox="1"/>
            <p:nvPr/>
          </p:nvSpPr>
          <p:spPr>
            <a:xfrm>
              <a:off x="3929058" y="2000240"/>
              <a:ext cx="785818" cy="276999"/>
            </a:xfrm>
            <a:prstGeom prst="rect">
              <a:avLst/>
            </a:prstGeom>
            <a:noFill/>
          </p:spPr>
          <p:txBody>
            <a:bodyPr wrap="square" rtlCol="0">
              <a:spAutoFit/>
            </a:bodyPr>
            <a:lstStyle/>
            <a:p>
              <a:r>
                <a:rPr lang="es-MX" sz="1200" b="1" dirty="0" smtClean="0">
                  <a:solidFill>
                    <a:schemeClr val="tx2">
                      <a:lumMod val="60000"/>
                      <a:lumOff val="40000"/>
                    </a:schemeClr>
                  </a:solidFill>
                </a:rPr>
                <a:t>J=1</a:t>
              </a:r>
              <a:r>
                <a:rPr lang="es-MX" sz="1200" b="1" dirty="0" smtClean="0">
                  <a:solidFill>
                    <a:schemeClr val="tx2">
                      <a:lumMod val="60000"/>
                      <a:lumOff val="40000"/>
                    </a:schemeClr>
                  </a:solidFill>
                  <a:sym typeface="Wingdings" pitchFamily="2" charset="2"/>
                </a:rPr>
                <a:t>0</a:t>
              </a:r>
              <a:endParaRPr lang="es-MX" sz="1200" b="1" dirty="0">
                <a:solidFill>
                  <a:schemeClr val="tx2">
                    <a:lumMod val="60000"/>
                    <a:lumOff val="40000"/>
                  </a:schemeClr>
                </a:solidFill>
              </a:endParaRPr>
            </a:p>
          </p:txBody>
        </p:sp>
        <p:sp>
          <p:nvSpPr>
            <p:cNvPr id="21" name="18 CuadroTexto"/>
            <p:cNvSpPr txBox="1"/>
            <p:nvPr/>
          </p:nvSpPr>
          <p:spPr>
            <a:xfrm>
              <a:off x="4500562" y="2000240"/>
              <a:ext cx="785818" cy="276999"/>
            </a:xfrm>
            <a:prstGeom prst="rect">
              <a:avLst/>
            </a:prstGeom>
            <a:noFill/>
          </p:spPr>
          <p:txBody>
            <a:bodyPr wrap="square" rtlCol="0">
              <a:spAutoFit/>
            </a:bodyPr>
            <a:lstStyle/>
            <a:p>
              <a:r>
                <a:rPr lang="es-MX" sz="1200" b="1" dirty="0" smtClean="0">
                  <a:solidFill>
                    <a:schemeClr val="tx2">
                      <a:lumMod val="60000"/>
                      <a:lumOff val="40000"/>
                    </a:schemeClr>
                  </a:solidFill>
                </a:rPr>
                <a:t>J=2</a:t>
              </a:r>
              <a:r>
                <a:rPr lang="es-MX" sz="1200" b="1" dirty="0" smtClean="0">
                  <a:solidFill>
                    <a:schemeClr val="tx2">
                      <a:lumMod val="60000"/>
                      <a:lumOff val="40000"/>
                    </a:schemeClr>
                  </a:solidFill>
                  <a:sym typeface="Wingdings" pitchFamily="2" charset="2"/>
                </a:rPr>
                <a:t>1</a:t>
              </a:r>
              <a:endParaRPr lang="es-MX" sz="1200" b="1" dirty="0">
                <a:solidFill>
                  <a:schemeClr val="tx2">
                    <a:lumMod val="60000"/>
                    <a:lumOff val="40000"/>
                  </a:schemeClr>
                </a:solidFill>
              </a:endParaRPr>
            </a:p>
          </p:txBody>
        </p:sp>
        <p:sp>
          <p:nvSpPr>
            <p:cNvPr id="22" name="19 CuadroTexto"/>
            <p:cNvSpPr txBox="1"/>
            <p:nvPr/>
          </p:nvSpPr>
          <p:spPr>
            <a:xfrm>
              <a:off x="5072066" y="2000240"/>
              <a:ext cx="785818" cy="276999"/>
            </a:xfrm>
            <a:prstGeom prst="rect">
              <a:avLst/>
            </a:prstGeom>
            <a:noFill/>
          </p:spPr>
          <p:txBody>
            <a:bodyPr wrap="square" rtlCol="0">
              <a:spAutoFit/>
            </a:bodyPr>
            <a:lstStyle/>
            <a:p>
              <a:r>
                <a:rPr lang="es-MX" sz="1200" b="1" dirty="0" smtClean="0">
                  <a:solidFill>
                    <a:schemeClr val="tx2">
                      <a:lumMod val="60000"/>
                      <a:lumOff val="40000"/>
                    </a:schemeClr>
                  </a:solidFill>
                </a:rPr>
                <a:t>J=3</a:t>
              </a:r>
              <a:r>
                <a:rPr lang="es-MX" sz="1200" b="1" dirty="0" smtClean="0">
                  <a:solidFill>
                    <a:schemeClr val="tx2">
                      <a:lumMod val="60000"/>
                      <a:lumOff val="40000"/>
                    </a:schemeClr>
                  </a:solidFill>
                  <a:sym typeface="Wingdings" pitchFamily="2" charset="2"/>
                </a:rPr>
                <a:t>2</a:t>
              </a:r>
              <a:endParaRPr lang="es-MX" sz="1200" b="1" dirty="0">
                <a:solidFill>
                  <a:schemeClr val="tx2">
                    <a:lumMod val="60000"/>
                    <a:lumOff val="40000"/>
                  </a:schemeClr>
                </a:solidFill>
              </a:endParaRPr>
            </a:p>
          </p:txBody>
        </p:sp>
        <p:sp>
          <p:nvSpPr>
            <p:cNvPr id="23" name="20 CuadroTexto"/>
            <p:cNvSpPr txBox="1"/>
            <p:nvPr/>
          </p:nvSpPr>
          <p:spPr>
            <a:xfrm>
              <a:off x="3445235" y="1089052"/>
              <a:ext cx="428628" cy="369332"/>
            </a:xfrm>
            <a:prstGeom prst="rect">
              <a:avLst/>
            </a:prstGeom>
            <a:noFill/>
          </p:spPr>
          <p:txBody>
            <a:bodyPr wrap="square" rtlCol="0">
              <a:spAutoFit/>
            </a:bodyPr>
            <a:lstStyle/>
            <a:p>
              <a:r>
                <a:rPr lang="es-MX" dirty="0" smtClean="0">
                  <a:solidFill>
                    <a:schemeClr val="tx2">
                      <a:lumMod val="60000"/>
                      <a:lumOff val="40000"/>
                    </a:schemeClr>
                  </a:solidFill>
                </a:rPr>
                <a:t>T</a:t>
              </a:r>
              <a:r>
                <a:rPr lang="es-MX" sz="1600" b="1" baseline="-25000" dirty="0" smtClean="0">
                  <a:solidFill>
                    <a:schemeClr val="tx2">
                      <a:lumMod val="60000"/>
                      <a:lumOff val="40000"/>
                    </a:schemeClr>
                  </a:solidFill>
                </a:rPr>
                <a:t>L</a:t>
              </a:r>
              <a:endParaRPr lang="es-MX" sz="1600" b="1" baseline="-25000" dirty="0">
                <a:solidFill>
                  <a:schemeClr val="tx2">
                    <a:lumMod val="60000"/>
                    <a:lumOff val="40000"/>
                  </a:schemeClr>
                </a:solidFill>
              </a:endParaRPr>
            </a:p>
          </p:txBody>
        </p:sp>
        <p:sp>
          <p:nvSpPr>
            <p:cNvPr id="24" name="21 CuadroTexto"/>
            <p:cNvSpPr txBox="1"/>
            <p:nvPr/>
          </p:nvSpPr>
          <p:spPr>
            <a:xfrm>
              <a:off x="3937493" y="826315"/>
              <a:ext cx="2084734" cy="400110"/>
            </a:xfrm>
            <a:prstGeom prst="rect">
              <a:avLst/>
            </a:prstGeom>
            <a:solidFill>
              <a:schemeClr val="accent3">
                <a:lumMod val="20000"/>
                <a:lumOff val="80000"/>
              </a:schemeClr>
            </a:solidFill>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s-MX" sz="1000" b="1" dirty="0" smtClean="0">
                  <a:solidFill>
                    <a:srgbClr val="009E00"/>
                  </a:solidFill>
                </a:rPr>
                <a:t>Alta densidad de colisionadores </a:t>
              </a:r>
              <a:r>
                <a:rPr lang="es-MX" sz="1000" b="1" dirty="0" smtClean="0">
                  <a:solidFill>
                    <a:srgbClr val="009E00"/>
                  </a:solidFill>
                  <a:sym typeface="Wingdings" pitchFamily="2" charset="2"/>
                </a:rPr>
                <a:t> muchas colisiones</a:t>
              </a:r>
              <a:endParaRPr lang="es-MX" sz="1000" b="1" dirty="0">
                <a:solidFill>
                  <a:srgbClr val="009E00"/>
                </a:solidFill>
              </a:endParaRPr>
            </a:p>
          </p:txBody>
        </p:sp>
      </p:grpSp>
      <p:cxnSp>
        <p:nvCxnSpPr>
          <p:cNvPr id="26" name="24 Conector recto"/>
          <p:cNvCxnSpPr/>
          <p:nvPr/>
        </p:nvCxnSpPr>
        <p:spPr>
          <a:xfrm flipH="1">
            <a:off x="301401" y="5696794"/>
            <a:ext cx="675" cy="916670"/>
          </a:xfrm>
          <a:prstGeom prst="line">
            <a:avLst/>
          </a:prstGeom>
          <a:ln w="25400">
            <a:headEnd type="arrow"/>
            <a:tailEnd type="none"/>
          </a:ln>
        </p:spPr>
        <p:style>
          <a:lnRef idx="1">
            <a:schemeClr val="accent1"/>
          </a:lnRef>
          <a:fillRef idx="0">
            <a:schemeClr val="accent1"/>
          </a:fillRef>
          <a:effectRef idx="0">
            <a:schemeClr val="accent1"/>
          </a:effectRef>
          <a:fontRef idx="minor">
            <a:schemeClr val="tx1"/>
          </a:fontRef>
        </p:style>
      </p:cxnSp>
      <p:cxnSp>
        <p:nvCxnSpPr>
          <p:cNvPr id="27" name="25 Conector recto"/>
          <p:cNvCxnSpPr/>
          <p:nvPr/>
        </p:nvCxnSpPr>
        <p:spPr>
          <a:xfrm flipV="1">
            <a:off x="302076" y="6611884"/>
            <a:ext cx="1760931" cy="790"/>
          </a:xfrm>
          <a:prstGeom prst="line">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8" name="26 Conector recto"/>
          <p:cNvCxnSpPr/>
          <p:nvPr/>
        </p:nvCxnSpPr>
        <p:spPr>
          <a:xfrm flipV="1">
            <a:off x="787175" y="5787457"/>
            <a:ext cx="1" cy="826009"/>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9" name="27 Conector recto"/>
          <p:cNvCxnSpPr/>
          <p:nvPr/>
        </p:nvCxnSpPr>
        <p:spPr>
          <a:xfrm rot="5400000" flipH="1" flipV="1">
            <a:off x="1009272" y="6469765"/>
            <a:ext cx="284467" cy="1350"/>
          </a:xfrm>
          <a:prstGeom prst="line">
            <a:avLst/>
          </a:prstGeom>
          <a:ln w="317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0" name="28 Conector recto"/>
          <p:cNvCxnSpPr/>
          <p:nvPr/>
        </p:nvCxnSpPr>
        <p:spPr>
          <a:xfrm rot="5400000" flipH="1" flipV="1">
            <a:off x="1541000" y="6576441"/>
            <a:ext cx="71117" cy="1350"/>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sp>
        <p:nvSpPr>
          <p:cNvPr id="31" name="29 CuadroTexto"/>
          <p:cNvSpPr txBox="1"/>
          <p:nvPr/>
        </p:nvSpPr>
        <p:spPr>
          <a:xfrm>
            <a:off x="1334345" y="6090178"/>
            <a:ext cx="789383" cy="380262"/>
          </a:xfrm>
          <a:prstGeom prst="rect">
            <a:avLst/>
          </a:prstGeom>
          <a:noFill/>
        </p:spPr>
        <p:txBody>
          <a:bodyPr wrap="square" rtlCol="0">
            <a:spAutoFit/>
          </a:bodyPr>
          <a:lstStyle/>
          <a:p>
            <a:r>
              <a:rPr lang="es-MX" sz="1400" b="1" dirty="0" smtClean="0">
                <a:solidFill>
                  <a:schemeClr val="tx2">
                    <a:lumMod val="60000"/>
                    <a:lumOff val="40000"/>
                  </a:schemeClr>
                </a:solidFill>
                <a:sym typeface="Symbol"/>
              </a:rPr>
              <a:t> (GHz)</a:t>
            </a:r>
            <a:endParaRPr lang="es-MX" sz="1400" b="1" dirty="0">
              <a:solidFill>
                <a:schemeClr val="tx2">
                  <a:lumMod val="60000"/>
                  <a:lumOff val="40000"/>
                </a:schemeClr>
              </a:solidFill>
            </a:endParaRPr>
          </a:p>
        </p:txBody>
      </p:sp>
      <p:sp>
        <p:nvSpPr>
          <p:cNvPr id="32" name="30 CuadroTexto"/>
          <p:cNvSpPr txBox="1"/>
          <p:nvPr/>
        </p:nvSpPr>
        <p:spPr>
          <a:xfrm>
            <a:off x="423519" y="6612674"/>
            <a:ext cx="667939" cy="275754"/>
          </a:xfrm>
          <a:prstGeom prst="rect">
            <a:avLst/>
          </a:prstGeom>
          <a:noFill/>
        </p:spPr>
        <p:txBody>
          <a:bodyPr wrap="square" rtlCol="0">
            <a:spAutoFit/>
          </a:bodyPr>
          <a:lstStyle/>
          <a:p>
            <a:r>
              <a:rPr lang="es-MX" sz="1200" b="1" dirty="0" smtClean="0">
                <a:solidFill>
                  <a:schemeClr val="tx2">
                    <a:lumMod val="60000"/>
                    <a:lumOff val="40000"/>
                  </a:schemeClr>
                </a:solidFill>
              </a:rPr>
              <a:t>J=1</a:t>
            </a:r>
            <a:r>
              <a:rPr lang="es-MX" sz="1200" b="1" dirty="0" smtClean="0">
                <a:solidFill>
                  <a:schemeClr val="tx2">
                    <a:lumMod val="60000"/>
                    <a:lumOff val="40000"/>
                  </a:schemeClr>
                </a:solidFill>
                <a:sym typeface="Wingdings" pitchFamily="2" charset="2"/>
              </a:rPr>
              <a:t>0</a:t>
            </a:r>
            <a:endParaRPr lang="es-MX" sz="1200" b="1" dirty="0">
              <a:solidFill>
                <a:schemeClr val="tx2">
                  <a:lumMod val="60000"/>
                  <a:lumOff val="40000"/>
                </a:schemeClr>
              </a:solidFill>
            </a:endParaRPr>
          </a:p>
        </p:txBody>
      </p:sp>
      <p:sp>
        <p:nvSpPr>
          <p:cNvPr id="33" name="31 CuadroTexto"/>
          <p:cNvSpPr txBox="1"/>
          <p:nvPr/>
        </p:nvSpPr>
        <p:spPr>
          <a:xfrm>
            <a:off x="909294" y="6612674"/>
            <a:ext cx="667939" cy="275754"/>
          </a:xfrm>
          <a:prstGeom prst="rect">
            <a:avLst/>
          </a:prstGeom>
          <a:noFill/>
        </p:spPr>
        <p:txBody>
          <a:bodyPr wrap="square" rtlCol="0">
            <a:spAutoFit/>
          </a:bodyPr>
          <a:lstStyle/>
          <a:p>
            <a:r>
              <a:rPr lang="es-MX" sz="1200" b="1" dirty="0" smtClean="0">
                <a:solidFill>
                  <a:schemeClr val="tx2">
                    <a:lumMod val="60000"/>
                    <a:lumOff val="40000"/>
                  </a:schemeClr>
                </a:solidFill>
              </a:rPr>
              <a:t>J=2</a:t>
            </a:r>
            <a:r>
              <a:rPr lang="es-MX" sz="1200" b="1" dirty="0" smtClean="0">
                <a:solidFill>
                  <a:schemeClr val="tx2">
                    <a:lumMod val="60000"/>
                    <a:lumOff val="40000"/>
                  </a:schemeClr>
                </a:solidFill>
                <a:sym typeface="Wingdings" pitchFamily="2" charset="2"/>
              </a:rPr>
              <a:t>1</a:t>
            </a:r>
            <a:endParaRPr lang="es-MX" sz="1200" b="1" dirty="0">
              <a:solidFill>
                <a:schemeClr val="tx2">
                  <a:lumMod val="60000"/>
                  <a:lumOff val="40000"/>
                </a:schemeClr>
              </a:solidFill>
            </a:endParaRPr>
          </a:p>
        </p:txBody>
      </p:sp>
      <p:sp>
        <p:nvSpPr>
          <p:cNvPr id="34" name="32 CuadroTexto"/>
          <p:cNvSpPr txBox="1"/>
          <p:nvPr/>
        </p:nvSpPr>
        <p:spPr>
          <a:xfrm>
            <a:off x="1395068" y="6612674"/>
            <a:ext cx="667939" cy="275754"/>
          </a:xfrm>
          <a:prstGeom prst="rect">
            <a:avLst/>
          </a:prstGeom>
          <a:noFill/>
        </p:spPr>
        <p:txBody>
          <a:bodyPr wrap="square" rtlCol="0">
            <a:spAutoFit/>
          </a:bodyPr>
          <a:lstStyle/>
          <a:p>
            <a:r>
              <a:rPr lang="es-MX" sz="1200" b="1" dirty="0" smtClean="0">
                <a:solidFill>
                  <a:schemeClr val="tx2">
                    <a:lumMod val="60000"/>
                    <a:lumOff val="40000"/>
                  </a:schemeClr>
                </a:solidFill>
              </a:rPr>
              <a:t>J=3</a:t>
            </a:r>
            <a:r>
              <a:rPr lang="es-MX" sz="1200" b="1" dirty="0" smtClean="0">
                <a:solidFill>
                  <a:schemeClr val="tx2">
                    <a:lumMod val="60000"/>
                    <a:lumOff val="40000"/>
                  </a:schemeClr>
                </a:solidFill>
                <a:sym typeface="Wingdings" pitchFamily="2" charset="2"/>
              </a:rPr>
              <a:t>2</a:t>
            </a:r>
            <a:endParaRPr lang="es-MX" sz="1200" b="1" dirty="0">
              <a:solidFill>
                <a:schemeClr val="tx2">
                  <a:lumMod val="60000"/>
                  <a:lumOff val="40000"/>
                </a:schemeClr>
              </a:solidFill>
            </a:endParaRPr>
          </a:p>
        </p:txBody>
      </p:sp>
      <p:sp>
        <p:nvSpPr>
          <p:cNvPr id="35" name="33 CuadroTexto"/>
          <p:cNvSpPr txBox="1"/>
          <p:nvPr/>
        </p:nvSpPr>
        <p:spPr>
          <a:xfrm>
            <a:off x="-62930" y="5787457"/>
            <a:ext cx="364331" cy="367672"/>
          </a:xfrm>
          <a:prstGeom prst="rect">
            <a:avLst/>
          </a:prstGeom>
          <a:noFill/>
        </p:spPr>
        <p:txBody>
          <a:bodyPr wrap="square" rtlCol="0">
            <a:spAutoFit/>
          </a:bodyPr>
          <a:lstStyle/>
          <a:p>
            <a:r>
              <a:rPr lang="es-MX" dirty="0" smtClean="0">
                <a:solidFill>
                  <a:schemeClr val="tx2">
                    <a:lumMod val="60000"/>
                    <a:lumOff val="40000"/>
                  </a:schemeClr>
                </a:solidFill>
              </a:rPr>
              <a:t>T</a:t>
            </a:r>
            <a:r>
              <a:rPr lang="es-MX" sz="1600" b="1" baseline="-25000" dirty="0" smtClean="0">
                <a:solidFill>
                  <a:schemeClr val="tx2">
                    <a:lumMod val="60000"/>
                    <a:lumOff val="40000"/>
                  </a:schemeClr>
                </a:solidFill>
              </a:rPr>
              <a:t>L</a:t>
            </a:r>
            <a:endParaRPr lang="es-MX" sz="1600" b="1" baseline="-25000" dirty="0">
              <a:solidFill>
                <a:schemeClr val="tx2">
                  <a:lumMod val="60000"/>
                  <a:lumOff val="40000"/>
                </a:schemeClr>
              </a:solidFill>
            </a:endParaRPr>
          </a:p>
        </p:txBody>
      </p:sp>
      <p:sp>
        <p:nvSpPr>
          <p:cNvPr id="36" name="34 CuadroTexto"/>
          <p:cNvSpPr txBox="1"/>
          <p:nvPr/>
        </p:nvSpPr>
        <p:spPr>
          <a:xfrm>
            <a:off x="227740" y="5324051"/>
            <a:ext cx="2000123" cy="400110"/>
          </a:xfrm>
          <a:prstGeom prst="rect">
            <a:avLst/>
          </a:prstGeom>
          <a:solidFill>
            <a:schemeClr val="accent3">
              <a:lumMod val="20000"/>
              <a:lumOff val="80000"/>
            </a:schemeClr>
          </a:solidFill>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s-MX" sz="1000" b="1" dirty="0" smtClean="0">
                <a:solidFill>
                  <a:srgbClr val="009E00"/>
                </a:solidFill>
              </a:rPr>
              <a:t>Baja densidad de </a:t>
            </a:r>
            <a:r>
              <a:rPr lang="es-MX" sz="1000" b="1" dirty="0" err="1" smtClean="0">
                <a:solidFill>
                  <a:srgbClr val="009E00"/>
                </a:solidFill>
              </a:rPr>
              <a:t>colisionadores</a:t>
            </a:r>
            <a:r>
              <a:rPr lang="es-MX" sz="1000" b="1" dirty="0" smtClean="0">
                <a:solidFill>
                  <a:srgbClr val="009E00"/>
                </a:solidFill>
              </a:rPr>
              <a:t> </a:t>
            </a:r>
            <a:r>
              <a:rPr lang="es-MX" sz="1000" b="1" dirty="0" smtClean="0">
                <a:solidFill>
                  <a:srgbClr val="009E00"/>
                </a:solidFill>
                <a:sym typeface="Wingdings" pitchFamily="2" charset="2"/>
              </a:rPr>
              <a:t> pocas colisiones</a:t>
            </a:r>
            <a:endParaRPr lang="es-MX" sz="1000" b="1" dirty="0">
              <a:solidFill>
                <a:srgbClr val="009E00"/>
              </a:solidFill>
            </a:endParaRPr>
          </a:p>
        </p:txBody>
      </p:sp>
      <p:cxnSp>
        <p:nvCxnSpPr>
          <p:cNvPr id="37" name="71 Conector recto"/>
          <p:cNvCxnSpPr/>
          <p:nvPr/>
        </p:nvCxnSpPr>
        <p:spPr>
          <a:xfrm flipV="1">
            <a:off x="1187624" y="4433171"/>
            <a:ext cx="13452" cy="579759"/>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sp>
        <p:nvSpPr>
          <p:cNvPr id="49" name="55 CuadroTexto"/>
          <p:cNvSpPr txBox="1"/>
          <p:nvPr/>
        </p:nvSpPr>
        <p:spPr>
          <a:xfrm>
            <a:off x="2930066" y="3553271"/>
            <a:ext cx="2143140" cy="307777"/>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s-MX" sz="1400" b="1" dirty="0" smtClean="0">
                <a:solidFill>
                  <a:srgbClr val="C00000"/>
                </a:solidFill>
              </a:rPr>
              <a:t>Variación con la T</a:t>
            </a:r>
            <a:r>
              <a:rPr lang="es-MX" sz="1400" b="1" baseline="-25000" dirty="0" smtClean="0">
                <a:solidFill>
                  <a:srgbClr val="C00000"/>
                </a:solidFill>
              </a:rPr>
              <a:t>K</a:t>
            </a:r>
            <a:endParaRPr lang="es-MX" sz="1400" b="1" baseline="-25000" dirty="0">
              <a:solidFill>
                <a:srgbClr val="C00000"/>
              </a:solidFill>
            </a:endParaRPr>
          </a:p>
        </p:txBody>
      </p:sp>
      <p:sp>
        <p:nvSpPr>
          <p:cNvPr id="51" name="51 CuadroTexto"/>
          <p:cNvSpPr txBox="1"/>
          <p:nvPr/>
        </p:nvSpPr>
        <p:spPr>
          <a:xfrm>
            <a:off x="2899041" y="3931276"/>
            <a:ext cx="2193816" cy="646331"/>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buFont typeface="Wingdings" pitchFamily="2" charset="2"/>
              <a:buChar char="ü"/>
            </a:pPr>
            <a:r>
              <a:rPr lang="es-MX" sz="1200" b="1" dirty="0" smtClean="0">
                <a:solidFill>
                  <a:schemeClr val="tx2">
                    <a:lumMod val="50000"/>
                  </a:schemeClr>
                </a:solidFill>
              </a:rPr>
              <a:t>Alta temperatura significa mayor velocidad o energía de colisionadores.</a:t>
            </a:r>
          </a:p>
        </p:txBody>
      </p:sp>
      <p:sp>
        <p:nvSpPr>
          <p:cNvPr id="52" name="54 CuadroTexto"/>
          <p:cNvSpPr txBox="1"/>
          <p:nvPr/>
        </p:nvSpPr>
        <p:spPr>
          <a:xfrm>
            <a:off x="2892848" y="4648407"/>
            <a:ext cx="2236178" cy="1015663"/>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just">
              <a:buFont typeface="Wingdings" pitchFamily="2" charset="2"/>
              <a:buChar char="ü"/>
            </a:pPr>
            <a:r>
              <a:rPr lang="es-MX" sz="1200" b="1" dirty="0" smtClean="0">
                <a:solidFill>
                  <a:schemeClr val="tx2">
                    <a:lumMod val="50000"/>
                  </a:schemeClr>
                </a:solidFill>
              </a:rPr>
              <a:t>Los niveles excitados de mayor energía estarán más poblados que a baja T.</a:t>
            </a:r>
          </a:p>
          <a:p>
            <a:pPr algn="just">
              <a:buFont typeface="Wingdings" pitchFamily="2" charset="2"/>
              <a:buChar char="ü"/>
            </a:pPr>
            <a:r>
              <a:rPr lang="es-MX" sz="1200" b="1" dirty="0" smtClean="0">
                <a:solidFill>
                  <a:schemeClr val="tx2">
                    <a:lumMod val="50000"/>
                  </a:schemeClr>
                </a:solidFill>
              </a:rPr>
              <a:t>Las intensidades relativas nos informan de la T.</a:t>
            </a:r>
          </a:p>
        </p:txBody>
      </p:sp>
      <p:graphicFrame>
        <p:nvGraphicFramePr>
          <p:cNvPr id="53" name="Object 4"/>
          <p:cNvGraphicFramePr>
            <a:graphicFrameLocks noChangeAspect="1"/>
          </p:cNvGraphicFramePr>
          <p:nvPr>
            <p:extLst>
              <p:ext uri="{D42A27DB-BD31-4B8C-83A1-F6EECF244321}">
                <p14:modId xmlns:p14="http://schemas.microsoft.com/office/powerpoint/2010/main" val="353671174"/>
              </p:ext>
            </p:extLst>
          </p:nvPr>
        </p:nvGraphicFramePr>
        <p:xfrm>
          <a:off x="3410341" y="6005171"/>
          <a:ext cx="2733363" cy="642942"/>
        </p:xfrm>
        <a:graphic>
          <a:graphicData uri="http://schemas.openxmlformats.org/presentationml/2006/ole">
            <mc:AlternateContent xmlns:mc="http://schemas.openxmlformats.org/markup-compatibility/2006">
              <mc:Choice xmlns:v="urn:schemas-microsoft-com:vml" Requires="v">
                <p:oleObj spid="_x0000_s91191" name="Ecuación" r:id="rId5" imgW="2095200" imgH="571320" progId="Equation.3">
                  <p:embed/>
                </p:oleObj>
              </mc:Choice>
              <mc:Fallback>
                <p:oleObj name="Ecuación" r:id="rId5" imgW="2095200" imgH="571320" progId="Equation.3">
                  <p:embed/>
                  <p:pic>
                    <p:nvPicPr>
                      <p:cNvPr id="67588"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10341" y="6005171"/>
                        <a:ext cx="2733363" cy="642942"/>
                      </a:xfrm>
                      <a:prstGeom prst="rect">
                        <a:avLst/>
                      </a:prstGeom>
                      <a:noFill/>
                      <a:ln w="9525">
                        <a:solidFill>
                          <a:srgbClr val="800000"/>
                        </a:solidFill>
                        <a:miter lim="800000"/>
                        <a:headEnd/>
                        <a:tailEnd/>
                      </a:ln>
                      <a:extLst/>
                    </p:spPr>
                  </p:pic>
                </p:oleObj>
              </mc:Fallback>
            </mc:AlternateContent>
          </a:graphicData>
        </a:graphic>
      </p:graphicFrame>
      <p:cxnSp>
        <p:nvCxnSpPr>
          <p:cNvPr id="55" name="40 Conector recto"/>
          <p:cNvCxnSpPr/>
          <p:nvPr/>
        </p:nvCxnSpPr>
        <p:spPr>
          <a:xfrm flipH="1">
            <a:off x="5532155" y="4324251"/>
            <a:ext cx="7773" cy="988784"/>
          </a:xfrm>
          <a:prstGeom prst="line">
            <a:avLst/>
          </a:prstGeom>
          <a:ln w="25400">
            <a:headEnd type="arrow"/>
            <a:tailEnd type="none"/>
          </a:ln>
        </p:spPr>
        <p:style>
          <a:lnRef idx="1">
            <a:schemeClr val="accent1"/>
          </a:lnRef>
          <a:fillRef idx="0">
            <a:schemeClr val="accent1"/>
          </a:fillRef>
          <a:effectRef idx="0">
            <a:schemeClr val="accent1"/>
          </a:effectRef>
          <a:fontRef idx="minor">
            <a:schemeClr val="tx1"/>
          </a:fontRef>
        </p:style>
      </p:cxnSp>
      <p:cxnSp>
        <p:nvCxnSpPr>
          <p:cNvPr id="56" name="41 Conector recto"/>
          <p:cNvCxnSpPr/>
          <p:nvPr/>
        </p:nvCxnSpPr>
        <p:spPr>
          <a:xfrm>
            <a:off x="5509006" y="5312241"/>
            <a:ext cx="1536773" cy="0"/>
          </a:xfrm>
          <a:prstGeom prst="line">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57" name="42 Conector recto"/>
          <p:cNvCxnSpPr/>
          <p:nvPr/>
        </p:nvCxnSpPr>
        <p:spPr>
          <a:xfrm rot="5400000" flipH="1" flipV="1">
            <a:off x="5410779" y="4919398"/>
            <a:ext cx="785818" cy="1456"/>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8" name="43 Conector recto"/>
          <p:cNvCxnSpPr/>
          <p:nvPr/>
        </p:nvCxnSpPr>
        <p:spPr>
          <a:xfrm rot="5400000" flipH="1" flipV="1">
            <a:off x="5874398" y="4990042"/>
            <a:ext cx="642942" cy="1456"/>
          </a:xfrm>
          <a:prstGeom prst="line">
            <a:avLst/>
          </a:prstGeom>
          <a:ln w="317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9" name="44 Conector recto"/>
          <p:cNvCxnSpPr/>
          <p:nvPr/>
        </p:nvCxnSpPr>
        <p:spPr>
          <a:xfrm rot="5400000" flipH="1" flipV="1">
            <a:off x="6404230" y="5061480"/>
            <a:ext cx="500066" cy="1456"/>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sp>
        <p:nvSpPr>
          <p:cNvPr id="60" name="45 CuadroTexto"/>
          <p:cNvSpPr txBox="1"/>
          <p:nvPr/>
        </p:nvSpPr>
        <p:spPr>
          <a:xfrm>
            <a:off x="6601017" y="4960881"/>
            <a:ext cx="851303" cy="261610"/>
          </a:xfrm>
          <a:prstGeom prst="rect">
            <a:avLst/>
          </a:prstGeom>
          <a:noFill/>
        </p:spPr>
        <p:txBody>
          <a:bodyPr wrap="square" rtlCol="0">
            <a:spAutoFit/>
          </a:bodyPr>
          <a:lstStyle/>
          <a:p>
            <a:r>
              <a:rPr lang="es-MX" sz="1100" b="1" dirty="0" smtClean="0">
                <a:solidFill>
                  <a:schemeClr val="tx2">
                    <a:lumMod val="60000"/>
                    <a:lumOff val="40000"/>
                  </a:schemeClr>
                </a:solidFill>
                <a:sym typeface="Symbol"/>
              </a:rPr>
              <a:t> (GHz)</a:t>
            </a:r>
            <a:endParaRPr lang="es-MX" sz="1100" b="1" dirty="0">
              <a:solidFill>
                <a:schemeClr val="tx2">
                  <a:lumMod val="60000"/>
                  <a:lumOff val="40000"/>
                </a:schemeClr>
              </a:solidFill>
            </a:endParaRPr>
          </a:p>
        </p:txBody>
      </p:sp>
      <p:sp>
        <p:nvSpPr>
          <p:cNvPr id="61" name="46 CuadroTexto"/>
          <p:cNvSpPr txBox="1"/>
          <p:nvPr/>
        </p:nvSpPr>
        <p:spPr>
          <a:xfrm>
            <a:off x="5410779" y="5312241"/>
            <a:ext cx="720333" cy="276999"/>
          </a:xfrm>
          <a:prstGeom prst="rect">
            <a:avLst/>
          </a:prstGeom>
          <a:noFill/>
        </p:spPr>
        <p:txBody>
          <a:bodyPr wrap="square" rtlCol="0">
            <a:spAutoFit/>
          </a:bodyPr>
          <a:lstStyle/>
          <a:p>
            <a:r>
              <a:rPr lang="es-MX" sz="1200" b="1" dirty="0" smtClean="0">
                <a:solidFill>
                  <a:schemeClr val="tx2">
                    <a:lumMod val="60000"/>
                    <a:lumOff val="40000"/>
                  </a:schemeClr>
                </a:solidFill>
              </a:rPr>
              <a:t>J=1</a:t>
            </a:r>
            <a:r>
              <a:rPr lang="es-MX" sz="1200" b="1" dirty="0" smtClean="0">
                <a:solidFill>
                  <a:schemeClr val="tx2">
                    <a:lumMod val="60000"/>
                    <a:lumOff val="40000"/>
                  </a:schemeClr>
                </a:solidFill>
                <a:sym typeface="Wingdings" pitchFamily="2" charset="2"/>
              </a:rPr>
              <a:t>0</a:t>
            </a:r>
            <a:endParaRPr lang="es-MX" sz="1200" b="1" dirty="0">
              <a:solidFill>
                <a:schemeClr val="tx2">
                  <a:lumMod val="60000"/>
                  <a:lumOff val="40000"/>
                </a:schemeClr>
              </a:solidFill>
            </a:endParaRPr>
          </a:p>
        </p:txBody>
      </p:sp>
      <p:sp>
        <p:nvSpPr>
          <p:cNvPr id="62" name="47 CuadroTexto"/>
          <p:cNvSpPr txBox="1"/>
          <p:nvPr/>
        </p:nvSpPr>
        <p:spPr>
          <a:xfrm>
            <a:off x="5934658" y="5312241"/>
            <a:ext cx="720333" cy="276999"/>
          </a:xfrm>
          <a:prstGeom prst="rect">
            <a:avLst/>
          </a:prstGeom>
          <a:noFill/>
        </p:spPr>
        <p:txBody>
          <a:bodyPr wrap="square" rtlCol="0">
            <a:spAutoFit/>
          </a:bodyPr>
          <a:lstStyle/>
          <a:p>
            <a:r>
              <a:rPr lang="es-MX" sz="1200" b="1" dirty="0" smtClean="0">
                <a:solidFill>
                  <a:schemeClr val="tx2">
                    <a:lumMod val="60000"/>
                    <a:lumOff val="40000"/>
                  </a:schemeClr>
                </a:solidFill>
              </a:rPr>
              <a:t>J=2</a:t>
            </a:r>
            <a:r>
              <a:rPr lang="es-MX" sz="1200" b="1" dirty="0" smtClean="0">
                <a:solidFill>
                  <a:schemeClr val="tx2">
                    <a:lumMod val="60000"/>
                    <a:lumOff val="40000"/>
                  </a:schemeClr>
                </a:solidFill>
                <a:sym typeface="Wingdings" pitchFamily="2" charset="2"/>
              </a:rPr>
              <a:t>1</a:t>
            </a:r>
            <a:endParaRPr lang="es-MX" sz="1200" b="1" dirty="0">
              <a:solidFill>
                <a:schemeClr val="tx2">
                  <a:lumMod val="60000"/>
                  <a:lumOff val="40000"/>
                </a:schemeClr>
              </a:solidFill>
            </a:endParaRPr>
          </a:p>
        </p:txBody>
      </p:sp>
      <p:sp>
        <p:nvSpPr>
          <p:cNvPr id="63" name="48 CuadroTexto"/>
          <p:cNvSpPr txBox="1"/>
          <p:nvPr/>
        </p:nvSpPr>
        <p:spPr>
          <a:xfrm>
            <a:off x="6458536" y="5312241"/>
            <a:ext cx="720333" cy="276999"/>
          </a:xfrm>
          <a:prstGeom prst="rect">
            <a:avLst/>
          </a:prstGeom>
          <a:noFill/>
        </p:spPr>
        <p:txBody>
          <a:bodyPr wrap="square" rtlCol="0">
            <a:spAutoFit/>
          </a:bodyPr>
          <a:lstStyle/>
          <a:p>
            <a:r>
              <a:rPr lang="es-MX" sz="1200" b="1" dirty="0" smtClean="0">
                <a:solidFill>
                  <a:schemeClr val="tx2">
                    <a:lumMod val="60000"/>
                    <a:lumOff val="40000"/>
                  </a:schemeClr>
                </a:solidFill>
              </a:rPr>
              <a:t>J=3</a:t>
            </a:r>
            <a:r>
              <a:rPr lang="es-MX" sz="1200" b="1" dirty="0" smtClean="0">
                <a:solidFill>
                  <a:schemeClr val="tx2">
                    <a:lumMod val="60000"/>
                    <a:lumOff val="40000"/>
                  </a:schemeClr>
                </a:solidFill>
                <a:sym typeface="Wingdings" pitchFamily="2" charset="2"/>
              </a:rPr>
              <a:t>2</a:t>
            </a:r>
            <a:endParaRPr lang="es-MX" sz="1200" b="1" dirty="0">
              <a:solidFill>
                <a:schemeClr val="tx2">
                  <a:lumMod val="60000"/>
                  <a:lumOff val="40000"/>
                </a:schemeClr>
              </a:solidFill>
            </a:endParaRPr>
          </a:p>
        </p:txBody>
      </p:sp>
      <p:sp>
        <p:nvSpPr>
          <p:cNvPr id="64" name="49 CuadroTexto"/>
          <p:cNvSpPr txBox="1"/>
          <p:nvPr/>
        </p:nvSpPr>
        <p:spPr>
          <a:xfrm>
            <a:off x="5200556" y="4365731"/>
            <a:ext cx="392909" cy="369332"/>
          </a:xfrm>
          <a:prstGeom prst="rect">
            <a:avLst/>
          </a:prstGeom>
          <a:noFill/>
        </p:spPr>
        <p:txBody>
          <a:bodyPr wrap="square" rtlCol="0">
            <a:spAutoFit/>
          </a:bodyPr>
          <a:lstStyle/>
          <a:p>
            <a:r>
              <a:rPr lang="es-MX" dirty="0" smtClean="0">
                <a:solidFill>
                  <a:schemeClr val="tx2">
                    <a:lumMod val="60000"/>
                    <a:lumOff val="40000"/>
                  </a:schemeClr>
                </a:solidFill>
              </a:rPr>
              <a:t>T</a:t>
            </a:r>
            <a:r>
              <a:rPr lang="es-MX" sz="1600" b="1" baseline="-25000" dirty="0" smtClean="0">
                <a:solidFill>
                  <a:schemeClr val="tx2">
                    <a:lumMod val="60000"/>
                    <a:lumOff val="40000"/>
                  </a:schemeClr>
                </a:solidFill>
              </a:rPr>
              <a:t>L</a:t>
            </a:r>
            <a:endParaRPr lang="es-MX" sz="1600" b="1" baseline="-25000" dirty="0">
              <a:solidFill>
                <a:schemeClr val="tx2">
                  <a:lumMod val="60000"/>
                  <a:lumOff val="40000"/>
                </a:schemeClr>
              </a:solidFill>
            </a:endParaRPr>
          </a:p>
        </p:txBody>
      </p:sp>
      <p:sp>
        <p:nvSpPr>
          <p:cNvPr id="65" name="50 CuadroTexto"/>
          <p:cNvSpPr txBox="1"/>
          <p:nvPr/>
        </p:nvSpPr>
        <p:spPr>
          <a:xfrm>
            <a:off x="5509006" y="3780993"/>
            <a:ext cx="1443383" cy="430887"/>
          </a:xfrm>
          <a:prstGeom prst="rect">
            <a:avLst/>
          </a:prstGeom>
          <a:solidFill>
            <a:schemeClr val="accent3">
              <a:lumMod val="20000"/>
              <a:lumOff val="80000"/>
            </a:schemeClr>
          </a:solidFill>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s-MX" sz="1100" b="1" dirty="0" smtClean="0">
                <a:solidFill>
                  <a:srgbClr val="009E00"/>
                </a:solidFill>
              </a:rPr>
              <a:t>Alta T</a:t>
            </a:r>
            <a:r>
              <a:rPr lang="es-MX" sz="1100" b="1" baseline="-25000" dirty="0" smtClean="0">
                <a:solidFill>
                  <a:srgbClr val="009E00"/>
                </a:solidFill>
              </a:rPr>
              <a:t>K</a:t>
            </a:r>
            <a:r>
              <a:rPr lang="es-MX" sz="1100" b="1" dirty="0" smtClean="0">
                <a:solidFill>
                  <a:srgbClr val="009E00"/>
                </a:solidFill>
              </a:rPr>
              <a:t> </a:t>
            </a:r>
            <a:r>
              <a:rPr lang="es-MX" sz="1100" b="1" dirty="0" smtClean="0">
                <a:solidFill>
                  <a:srgbClr val="009E00"/>
                </a:solidFill>
                <a:sym typeface="Wingdings" pitchFamily="2" charset="2"/>
              </a:rPr>
              <a:t> muchos estados excitados</a:t>
            </a:r>
            <a:endParaRPr lang="es-MX" sz="1100" b="1" dirty="0">
              <a:solidFill>
                <a:srgbClr val="009E00"/>
              </a:solidFill>
            </a:endParaRPr>
          </a:p>
        </p:txBody>
      </p:sp>
      <p:cxnSp>
        <p:nvCxnSpPr>
          <p:cNvPr id="70" name="57 Conector recto"/>
          <p:cNvCxnSpPr/>
          <p:nvPr/>
        </p:nvCxnSpPr>
        <p:spPr>
          <a:xfrm>
            <a:off x="7212507" y="5450072"/>
            <a:ext cx="8665" cy="1047886"/>
          </a:xfrm>
          <a:prstGeom prst="line">
            <a:avLst/>
          </a:prstGeom>
          <a:ln w="25400">
            <a:headEnd type="arrow"/>
            <a:tailEnd type="none"/>
          </a:ln>
        </p:spPr>
        <p:style>
          <a:lnRef idx="1">
            <a:schemeClr val="accent1"/>
          </a:lnRef>
          <a:fillRef idx="0">
            <a:schemeClr val="accent1"/>
          </a:fillRef>
          <a:effectRef idx="0">
            <a:schemeClr val="accent1"/>
          </a:effectRef>
          <a:fontRef idx="minor">
            <a:schemeClr val="tx1"/>
          </a:fontRef>
        </p:style>
      </p:cxnSp>
      <p:cxnSp>
        <p:nvCxnSpPr>
          <p:cNvPr id="71" name="58 Conector recto"/>
          <p:cNvCxnSpPr/>
          <p:nvPr/>
        </p:nvCxnSpPr>
        <p:spPr>
          <a:xfrm>
            <a:off x="7164288" y="6510843"/>
            <a:ext cx="1318990" cy="9632"/>
          </a:xfrm>
          <a:prstGeom prst="line">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72" name="59 Conector recto"/>
          <p:cNvCxnSpPr/>
          <p:nvPr/>
        </p:nvCxnSpPr>
        <p:spPr>
          <a:xfrm rot="16200000" flipV="1">
            <a:off x="6994913" y="5976590"/>
            <a:ext cx="1065618" cy="2888"/>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3" name="60 Conector recto"/>
          <p:cNvCxnSpPr/>
          <p:nvPr/>
        </p:nvCxnSpPr>
        <p:spPr>
          <a:xfrm rot="5400000" flipH="1" flipV="1">
            <a:off x="7789488" y="6375985"/>
            <a:ext cx="284468" cy="1350"/>
          </a:xfrm>
          <a:prstGeom prst="line">
            <a:avLst/>
          </a:prstGeom>
          <a:ln w="317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4" name="61 Conector recto"/>
          <p:cNvCxnSpPr/>
          <p:nvPr/>
        </p:nvCxnSpPr>
        <p:spPr>
          <a:xfrm>
            <a:off x="8210031" y="6371046"/>
            <a:ext cx="2" cy="147850"/>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sp>
        <p:nvSpPr>
          <p:cNvPr id="75" name="62 CuadroTexto"/>
          <p:cNvSpPr txBox="1"/>
          <p:nvPr/>
        </p:nvSpPr>
        <p:spPr>
          <a:xfrm>
            <a:off x="8266915" y="6220959"/>
            <a:ext cx="789383" cy="276999"/>
          </a:xfrm>
          <a:prstGeom prst="rect">
            <a:avLst/>
          </a:prstGeom>
          <a:noFill/>
        </p:spPr>
        <p:txBody>
          <a:bodyPr wrap="square" rtlCol="0">
            <a:spAutoFit/>
          </a:bodyPr>
          <a:lstStyle/>
          <a:p>
            <a:r>
              <a:rPr lang="es-MX" sz="1200" b="1" dirty="0" smtClean="0">
                <a:solidFill>
                  <a:schemeClr val="tx2">
                    <a:lumMod val="60000"/>
                    <a:lumOff val="40000"/>
                  </a:schemeClr>
                </a:solidFill>
                <a:sym typeface="Symbol"/>
              </a:rPr>
              <a:t> (GHz)</a:t>
            </a:r>
            <a:endParaRPr lang="es-MX" sz="1200" b="1" dirty="0">
              <a:solidFill>
                <a:schemeClr val="tx2">
                  <a:lumMod val="60000"/>
                  <a:lumOff val="40000"/>
                </a:schemeClr>
              </a:solidFill>
            </a:endParaRPr>
          </a:p>
        </p:txBody>
      </p:sp>
      <p:sp>
        <p:nvSpPr>
          <p:cNvPr id="76" name="63 CuadroTexto"/>
          <p:cNvSpPr txBox="1"/>
          <p:nvPr/>
        </p:nvSpPr>
        <p:spPr>
          <a:xfrm>
            <a:off x="7180984" y="6510236"/>
            <a:ext cx="667939" cy="275754"/>
          </a:xfrm>
          <a:prstGeom prst="rect">
            <a:avLst/>
          </a:prstGeom>
          <a:noFill/>
        </p:spPr>
        <p:txBody>
          <a:bodyPr wrap="square" rtlCol="0">
            <a:spAutoFit/>
          </a:bodyPr>
          <a:lstStyle/>
          <a:p>
            <a:r>
              <a:rPr lang="es-MX" sz="1200" b="1" dirty="0" smtClean="0">
                <a:solidFill>
                  <a:schemeClr val="tx2">
                    <a:lumMod val="60000"/>
                    <a:lumOff val="40000"/>
                  </a:schemeClr>
                </a:solidFill>
              </a:rPr>
              <a:t>J=1</a:t>
            </a:r>
            <a:r>
              <a:rPr lang="es-MX" sz="1200" b="1" dirty="0" smtClean="0">
                <a:solidFill>
                  <a:schemeClr val="tx2">
                    <a:lumMod val="60000"/>
                    <a:lumOff val="40000"/>
                  </a:schemeClr>
                </a:solidFill>
                <a:sym typeface="Wingdings" pitchFamily="2" charset="2"/>
              </a:rPr>
              <a:t>0</a:t>
            </a:r>
            <a:endParaRPr lang="es-MX" sz="1200" b="1" dirty="0">
              <a:solidFill>
                <a:schemeClr val="tx2">
                  <a:lumMod val="60000"/>
                  <a:lumOff val="40000"/>
                </a:schemeClr>
              </a:solidFill>
            </a:endParaRPr>
          </a:p>
        </p:txBody>
      </p:sp>
      <p:sp>
        <p:nvSpPr>
          <p:cNvPr id="77" name="64 CuadroTexto"/>
          <p:cNvSpPr txBox="1"/>
          <p:nvPr/>
        </p:nvSpPr>
        <p:spPr>
          <a:xfrm>
            <a:off x="7666759" y="6510236"/>
            <a:ext cx="667939" cy="275754"/>
          </a:xfrm>
          <a:prstGeom prst="rect">
            <a:avLst/>
          </a:prstGeom>
          <a:noFill/>
        </p:spPr>
        <p:txBody>
          <a:bodyPr wrap="square" rtlCol="0">
            <a:spAutoFit/>
          </a:bodyPr>
          <a:lstStyle/>
          <a:p>
            <a:r>
              <a:rPr lang="es-MX" sz="1200" b="1" dirty="0" smtClean="0">
                <a:solidFill>
                  <a:schemeClr val="tx2">
                    <a:lumMod val="60000"/>
                    <a:lumOff val="40000"/>
                  </a:schemeClr>
                </a:solidFill>
              </a:rPr>
              <a:t>J=2</a:t>
            </a:r>
            <a:r>
              <a:rPr lang="es-MX" sz="1200" b="1" dirty="0" smtClean="0">
                <a:solidFill>
                  <a:schemeClr val="tx2">
                    <a:lumMod val="60000"/>
                    <a:lumOff val="40000"/>
                  </a:schemeClr>
                </a:solidFill>
                <a:sym typeface="Wingdings" pitchFamily="2" charset="2"/>
              </a:rPr>
              <a:t>1</a:t>
            </a:r>
            <a:endParaRPr lang="es-MX" sz="1200" b="1" dirty="0">
              <a:solidFill>
                <a:schemeClr val="tx2">
                  <a:lumMod val="60000"/>
                  <a:lumOff val="40000"/>
                </a:schemeClr>
              </a:solidFill>
            </a:endParaRPr>
          </a:p>
        </p:txBody>
      </p:sp>
      <p:sp>
        <p:nvSpPr>
          <p:cNvPr id="78" name="65 CuadroTexto"/>
          <p:cNvSpPr txBox="1"/>
          <p:nvPr/>
        </p:nvSpPr>
        <p:spPr>
          <a:xfrm>
            <a:off x="8152533" y="6510236"/>
            <a:ext cx="667939" cy="275754"/>
          </a:xfrm>
          <a:prstGeom prst="rect">
            <a:avLst/>
          </a:prstGeom>
          <a:noFill/>
        </p:spPr>
        <p:txBody>
          <a:bodyPr wrap="square" rtlCol="0">
            <a:spAutoFit/>
          </a:bodyPr>
          <a:lstStyle/>
          <a:p>
            <a:r>
              <a:rPr lang="es-MX" sz="1200" b="1" dirty="0" smtClean="0">
                <a:solidFill>
                  <a:schemeClr val="tx2">
                    <a:lumMod val="60000"/>
                    <a:lumOff val="40000"/>
                  </a:schemeClr>
                </a:solidFill>
              </a:rPr>
              <a:t>J=3</a:t>
            </a:r>
            <a:r>
              <a:rPr lang="es-MX" sz="1200" b="1" dirty="0" smtClean="0">
                <a:solidFill>
                  <a:schemeClr val="tx2">
                    <a:lumMod val="60000"/>
                    <a:lumOff val="40000"/>
                  </a:schemeClr>
                </a:solidFill>
                <a:sym typeface="Wingdings" pitchFamily="2" charset="2"/>
              </a:rPr>
              <a:t>2</a:t>
            </a:r>
            <a:endParaRPr lang="es-MX" sz="1200" b="1" dirty="0">
              <a:solidFill>
                <a:schemeClr val="tx2">
                  <a:lumMod val="60000"/>
                  <a:lumOff val="40000"/>
                </a:schemeClr>
              </a:solidFill>
            </a:endParaRPr>
          </a:p>
        </p:txBody>
      </p:sp>
      <p:sp>
        <p:nvSpPr>
          <p:cNvPr id="79" name="66 CuadroTexto"/>
          <p:cNvSpPr txBox="1"/>
          <p:nvPr/>
        </p:nvSpPr>
        <p:spPr>
          <a:xfrm>
            <a:off x="6876318" y="5641799"/>
            <a:ext cx="364331" cy="367672"/>
          </a:xfrm>
          <a:prstGeom prst="rect">
            <a:avLst/>
          </a:prstGeom>
          <a:noFill/>
        </p:spPr>
        <p:txBody>
          <a:bodyPr wrap="square" rtlCol="0">
            <a:spAutoFit/>
          </a:bodyPr>
          <a:lstStyle/>
          <a:p>
            <a:r>
              <a:rPr lang="es-MX" dirty="0" smtClean="0">
                <a:solidFill>
                  <a:schemeClr val="tx2">
                    <a:lumMod val="60000"/>
                    <a:lumOff val="40000"/>
                  </a:schemeClr>
                </a:solidFill>
              </a:rPr>
              <a:t>T</a:t>
            </a:r>
            <a:r>
              <a:rPr lang="es-MX" sz="1600" b="1" baseline="-25000" dirty="0" smtClean="0">
                <a:solidFill>
                  <a:schemeClr val="tx2">
                    <a:lumMod val="60000"/>
                    <a:lumOff val="40000"/>
                  </a:schemeClr>
                </a:solidFill>
              </a:rPr>
              <a:t>L</a:t>
            </a:r>
            <a:endParaRPr lang="es-MX" sz="1600" b="1" baseline="-25000" dirty="0">
              <a:solidFill>
                <a:schemeClr val="tx2">
                  <a:lumMod val="60000"/>
                  <a:lumOff val="40000"/>
                </a:schemeClr>
              </a:solidFill>
            </a:endParaRPr>
          </a:p>
        </p:txBody>
      </p:sp>
      <p:sp>
        <p:nvSpPr>
          <p:cNvPr id="80" name="67 CuadroTexto"/>
          <p:cNvSpPr txBox="1"/>
          <p:nvPr/>
        </p:nvSpPr>
        <p:spPr>
          <a:xfrm>
            <a:off x="7666759" y="5233183"/>
            <a:ext cx="1428187" cy="430887"/>
          </a:xfrm>
          <a:prstGeom prst="rect">
            <a:avLst/>
          </a:prstGeom>
          <a:solidFill>
            <a:schemeClr val="accent3">
              <a:lumMod val="20000"/>
              <a:lumOff val="80000"/>
            </a:schemeClr>
          </a:solidFill>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s-MX" sz="1100" b="1" dirty="0" smtClean="0">
                <a:solidFill>
                  <a:srgbClr val="009E00"/>
                </a:solidFill>
              </a:rPr>
              <a:t>Baja T</a:t>
            </a:r>
            <a:r>
              <a:rPr lang="es-MX" sz="1100" b="1" baseline="-25000" dirty="0" smtClean="0">
                <a:solidFill>
                  <a:srgbClr val="009E00"/>
                </a:solidFill>
              </a:rPr>
              <a:t>K</a:t>
            </a:r>
            <a:r>
              <a:rPr lang="es-MX" sz="1100" b="1" dirty="0" smtClean="0">
                <a:solidFill>
                  <a:srgbClr val="009E00"/>
                </a:solidFill>
              </a:rPr>
              <a:t> </a:t>
            </a:r>
            <a:r>
              <a:rPr lang="es-MX" sz="1100" b="1" dirty="0" smtClean="0">
                <a:solidFill>
                  <a:srgbClr val="009E00"/>
                </a:solidFill>
                <a:sym typeface="Wingdings" pitchFamily="2" charset="2"/>
              </a:rPr>
              <a:t></a:t>
            </a:r>
            <a:r>
              <a:rPr lang="es-MX" sz="1100" b="1" dirty="0" smtClean="0">
                <a:solidFill>
                  <a:srgbClr val="009E00"/>
                </a:solidFill>
              </a:rPr>
              <a:t> pocos estados excitados</a:t>
            </a:r>
            <a:endParaRPr lang="es-MX" sz="1100" b="1" baseline="-25000" dirty="0">
              <a:solidFill>
                <a:srgbClr val="009E00"/>
              </a:solidFill>
            </a:endParaRPr>
          </a:p>
        </p:txBody>
      </p:sp>
      <p:cxnSp>
        <p:nvCxnSpPr>
          <p:cNvPr id="84" name="Conector recto 83"/>
          <p:cNvCxnSpPr/>
          <p:nvPr/>
        </p:nvCxnSpPr>
        <p:spPr>
          <a:xfrm>
            <a:off x="-38620" y="3429000"/>
            <a:ext cx="9182620" cy="0"/>
          </a:xfrm>
          <a:prstGeom prst="line">
            <a:avLst/>
          </a:prstGeom>
          <a:ln w="38100">
            <a:prstDash val="dash"/>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14 Rectángulo"/>
          <p:cNvSpPr/>
          <p:nvPr/>
        </p:nvSpPr>
        <p:spPr>
          <a:xfrm>
            <a:off x="2843808" y="731605"/>
            <a:ext cx="4248472" cy="216024"/>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GB"/>
          </a:p>
        </p:txBody>
      </p:sp>
      <p:sp>
        <p:nvSpPr>
          <p:cNvPr id="14" name="13 Rectángulo"/>
          <p:cNvSpPr/>
          <p:nvPr/>
        </p:nvSpPr>
        <p:spPr>
          <a:xfrm>
            <a:off x="1403648" y="731605"/>
            <a:ext cx="216024" cy="216024"/>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GB"/>
          </a:p>
        </p:txBody>
      </p:sp>
      <p:sp>
        <p:nvSpPr>
          <p:cNvPr id="13" name="12 Rectángulo"/>
          <p:cNvSpPr/>
          <p:nvPr/>
        </p:nvSpPr>
        <p:spPr>
          <a:xfrm>
            <a:off x="6588224" y="443573"/>
            <a:ext cx="2304256" cy="216024"/>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GB"/>
          </a:p>
        </p:txBody>
      </p:sp>
      <p:sp>
        <p:nvSpPr>
          <p:cNvPr id="11" name="10 Rectángulo"/>
          <p:cNvSpPr/>
          <p:nvPr/>
        </p:nvSpPr>
        <p:spPr>
          <a:xfrm>
            <a:off x="5004048" y="443573"/>
            <a:ext cx="432048" cy="216024"/>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GB"/>
          </a:p>
        </p:txBody>
      </p:sp>
      <p:sp>
        <p:nvSpPr>
          <p:cNvPr id="10" name="9 Rectángulo"/>
          <p:cNvSpPr/>
          <p:nvPr/>
        </p:nvSpPr>
        <p:spPr>
          <a:xfrm>
            <a:off x="395536" y="443573"/>
            <a:ext cx="4536504" cy="216024"/>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GB"/>
          </a:p>
        </p:txBody>
      </p:sp>
      <p:sp>
        <p:nvSpPr>
          <p:cNvPr id="2" name="1 CuadroTexto"/>
          <p:cNvSpPr txBox="1"/>
          <p:nvPr/>
        </p:nvSpPr>
        <p:spPr>
          <a:xfrm>
            <a:off x="179512" y="44624"/>
            <a:ext cx="2500330" cy="338554"/>
          </a:xfrm>
          <a:prstGeom prst="rect">
            <a:avLst/>
          </a:prstGeom>
          <a:solidFill>
            <a:schemeClr val="accent5">
              <a:lumMod val="20000"/>
              <a:lumOff val="80000"/>
            </a:schemeClr>
          </a:solidFill>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s-MX" sz="1600" b="1" dirty="0" smtClean="0">
                <a:solidFill>
                  <a:srgbClr val="009E00"/>
                </a:solidFill>
              </a:rPr>
              <a:t>La molécula de CO</a:t>
            </a:r>
            <a:endParaRPr lang="es-MX" sz="1600" b="1" dirty="0">
              <a:solidFill>
                <a:srgbClr val="009E00"/>
              </a:solidFill>
            </a:endParaRPr>
          </a:p>
        </p:txBody>
      </p:sp>
      <p:sp>
        <p:nvSpPr>
          <p:cNvPr id="3" name="2 CuadroTexto"/>
          <p:cNvSpPr txBox="1"/>
          <p:nvPr/>
        </p:nvSpPr>
        <p:spPr>
          <a:xfrm>
            <a:off x="142844" y="404664"/>
            <a:ext cx="8786874" cy="830997"/>
          </a:xfrm>
          <a:prstGeom prst="rect">
            <a:avLst/>
          </a:prstGeom>
          <a:noFill/>
        </p:spPr>
        <p:style>
          <a:lnRef idx="2">
            <a:schemeClr val="accent2"/>
          </a:lnRef>
          <a:fillRef idx="1">
            <a:schemeClr val="lt1"/>
          </a:fillRef>
          <a:effectRef idx="0">
            <a:schemeClr val="accent2"/>
          </a:effectRef>
          <a:fontRef idx="minor">
            <a:schemeClr val="dk1"/>
          </a:fontRef>
        </p:style>
        <p:txBody>
          <a:bodyPr wrap="square" rtlCol="0">
            <a:spAutoFit/>
          </a:bodyPr>
          <a:lstStyle/>
          <a:p>
            <a:pPr algn="just"/>
            <a:r>
              <a:rPr lang="es-MX" sz="1600" b="1" dirty="0" smtClean="0">
                <a:solidFill>
                  <a:schemeClr val="tx2">
                    <a:lumMod val="50000"/>
                  </a:schemeClr>
                </a:solidFill>
              </a:rPr>
              <a:t>La molécula de H</a:t>
            </a:r>
            <a:r>
              <a:rPr lang="es-MX" sz="1600" b="1" baseline="-25000" dirty="0" smtClean="0">
                <a:solidFill>
                  <a:schemeClr val="tx2">
                    <a:lumMod val="50000"/>
                  </a:schemeClr>
                </a:solidFill>
              </a:rPr>
              <a:t>2</a:t>
            </a:r>
            <a:r>
              <a:rPr lang="es-MX" sz="1600" b="1" dirty="0" smtClean="0">
                <a:solidFill>
                  <a:schemeClr val="tx2">
                    <a:lumMod val="50000"/>
                  </a:schemeClr>
                </a:solidFill>
              </a:rPr>
              <a:t> es el componente principal de las MC, pero debido a que no tiene momento dipolar permanente, no es fácilmente observable en las condiciones típicas de las MC. </a:t>
            </a:r>
            <a:r>
              <a:rPr lang="es-MX" sz="1600" b="1" dirty="0" smtClean="0">
                <a:solidFill>
                  <a:schemeClr val="tx2">
                    <a:lumMod val="50000"/>
                  </a:schemeClr>
                </a:solidFill>
                <a:sym typeface="Wingdings" pitchFamily="2" charset="2"/>
              </a:rPr>
              <a:t> No es adecuada para el estudio directo de las MC.</a:t>
            </a:r>
            <a:endParaRPr lang="es-MX" sz="1600" b="1" dirty="0">
              <a:solidFill>
                <a:schemeClr val="tx2">
                  <a:lumMod val="50000"/>
                </a:schemeClr>
              </a:solidFill>
            </a:endParaRPr>
          </a:p>
        </p:txBody>
      </p:sp>
      <p:sp>
        <p:nvSpPr>
          <p:cNvPr id="4" name="3 CuadroTexto"/>
          <p:cNvSpPr txBox="1"/>
          <p:nvPr/>
        </p:nvSpPr>
        <p:spPr>
          <a:xfrm>
            <a:off x="107504" y="1384427"/>
            <a:ext cx="8784976" cy="584775"/>
          </a:xfrm>
          <a:prstGeom prst="rect">
            <a:avLst/>
          </a:prstGeom>
          <a:solidFill>
            <a:schemeClr val="accent5">
              <a:lumMod val="20000"/>
              <a:lumOff val="80000"/>
            </a:schemeClr>
          </a:solidFill>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s-MX" sz="1600" b="1" dirty="0" smtClean="0">
                <a:solidFill>
                  <a:srgbClr val="C00000"/>
                </a:solidFill>
              </a:rPr>
              <a:t>La molécula más adecuada para estudiar el medio molecular es el  CO ¡¡¡¡¡¡ </a:t>
            </a:r>
            <a:r>
              <a:rPr lang="es-MX" sz="1600" b="1" dirty="0" smtClean="0">
                <a:solidFill>
                  <a:srgbClr val="C00000"/>
                </a:solidFill>
                <a:sym typeface="Wingdings" pitchFamily="2" charset="2"/>
              </a:rPr>
              <a:t> Debido a 5 razones principalmente:</a:t>
            </a:r>
            <a:endParaRPr lang="es-MX" sz="1600" b="1" dirty="0">
              <a:solidFill>
                <a:srgbClr val="C00000"/>
              </a:solidFill>
            </a:endParaRPr>
          </a:p>
        </p:txBody>
      </p:sp>
      <p:sp>
        <p:nvSpPr>
          <p:cNvPr id="5" name="4 CuadroTexto"/>
          <p:cNvSpPr txBox="1"/>
          <p:nvPr/>
        </p:nvSpPr>
        <p:spPr>
          <a:xfrm>
            <a:off x="0" y="2023100"/>
            <a:ext cx="9144000" cy="3108543"/>
          </a:xfrm>
          <a:prstGeom prst="rect">
            <a:avLst/>
          </a:prstGeom>
          <a:solidFill>
            <a:schemeClr val="accent3">
              <a:lumMod val="20000"/>
              <a:lumOff val="80000"/>
            </a:schemeClr>
          </a:solidFill>
          <a:ln/>
        </p:spPr>
        <p:style>
          <a:lnRef idx="1">
            <a:schemeClr val="accent3"/>
          </a:lnRef>
          <a:fillRef idx="2">
            <a:schemeClr val="accent3"/>
          </a:fillRef>
          <a:effectRef idx="1">
            <a:schemeClr val="accent3"/>
          </a:effectRef>
          <a:fontRef idx="minor">
            <a:schemeClr val="dk1"/>
          </a:fontRef>
        </p:style>
        <p:txBody>
          <a:bodyPr wrap="square" rtlCol="0">
            <a:spAutoFit/>
          </a:bodyPr>
          <a:lstStyle/>
          <a:p>
            <a:pPr marL="342900" indent="-342900" algn="just">
              <a:buFont typeface="+mj-lt"/>
              <a:buAutoNum type="arabicPeriod"/>
            </a:pPr>
            <a:r>
              <a:rPr lang="es-MX" sz="1400" b="1" dirty="0" smtClean="0">
                <a:solidFill>
                  <a:schemeClr val="accent1">
                    <a:lumMod val="50000"/>
                  </a:schemeClr>
                </a:solidFill>
              </a:rPr>
              <a:t>Es la molécula más abundante después de la de H</a:t>
            </a:r>
            <a:r>
              <a:rPr lang="es-MX" sz="1400" b="1" baseline="-25000" dirty="0" smtClean="0">
                <a:solidFill>
                  <a:schemeClr val="accent1">
                    <a:lumMod val="50000"/>
                  </a:schemeClr>
                </a:solidFill>
              </a:rPr>
              <a:t>2</a:t>
            </a:r>
            <a:r>
              <a:rPr lang="es-MX" sz="1400" b="1" dirty="0" smtClean="0">
                <a:solidFill>
                  <a:schemeClr val="accent1">
                    <a:lumMod val="50000"/>
                  </a:schemeClr>
                </a:solidFill>
              </a:rPr>
              <a:t> (CO/H</a:t>
            </a:r>
            <a:r>
              <a:rPr lang="es-MX" sz="1400" b="1" baseline="-25000" dirty="0" smtClean="0">
                <a:solidFill>
                  <a:schemeClr val="accent1">
                    <a:lumMod val="50000"/>
                  </a:schemeClr>
                </a:solidFill>
              </a:rPr>
              <a:t>2</a:t>
            </a:r>
            <a:r>
              <a:rPr lang="es-MX" sz="1400" b="1" dirty="0" smtClean="0">
                <a:solidFill>
                  <a:schemeClr val="accent1">
                    <a:lumMod val="50000"/>
                  </a:schemeClr>
                </a:solidFill>
              </a:rPr>
              <a:t> ~ 5.6 x 10</a:t>
            </a:r>
            <a:r>
              <a:rPr lang="es-MX" sz="1400" b="1" baseline="30000" dirty="0" smtClean="0">
                <a:solidFill>
                  <a:schemeClr val="accent1">
                    <a:lumMod val="50000"/>
                  </a:schemeClr>
                </a:solidFill>
              </a:rPr>
              <a:t>-5</a:t>
            </a:r>
            <a:r>
              <a:rPr lang="es-MX" sz="1400" b="1" dirty="0" smtClean="0">
                <a:solidFill>
                  <a:schemeClr val="accent1">
                    <a:lumMod val="50000"/>
                  </a:schemeClr>
                </a:solidFill>
              </a:rPr>
              <a:t>) y es además fácilmente excitable en las condiciones típicas de las MC.</a:t>
            </a:r>
          </a:p>
          <a:p>
            <a:pPr marL="342900" indent="-342900" algn="just">
              <a:buFont typeface="+mj-lt"/>
              <a:buAutoNum type="arabicPeriod"/>
            </a:pPr>
            <a:endParaRPr lang="es-MX" sz="1400" b="1" dirty="0" smtClean="0">
              <a:solidFill>
                <a:schemeClr val="accent1">
                  <a:lumMod val="50000"/>
                </a:schemeClr>
              </a:solidFill>
            </a:endParaRPr>
          </a:p>
          <a:p>
            <a:pPr marL="342900" indent="-342900" algn="just">
              <a:buFont typeface="+mj-lt"/>
              <a:buAutoNum type="arabicPeriod"/>
            </a:pPr>
            <a:r>
              <a:rPr lang="es-MX" sz="1400" b="1" dirty="0">
                <a:solidFill>
                  <a:schemeClr val="accent1">
                    <a:lumMod val="50000"/>
                  </a:schemeClr>
                </a:solidFill>
                <a:sym typeface="Wingdings" pitchFamily="2" charset="2"/>
              </a:rPr>
              <a:t>La T característica de sus 2 transiciones rotacionales  mas bajas (J=1 0, J=21) , T=h</a:t>
            </a:r>
            <a:r>
              <a:rPr lang="es-MX" sz="1400" b="1" dirty="0">
                <a:solidFill>
                  <a:schemeClr val="accent1">
                    <a:lumMod val="50000"/>
                  </a:schemeClr>
                </a:solidFill>
                <a:sym typeface="Symbol"/>
              </a:rPr>
              <a:t>/K ~ 5.5 y  11 K . Es del orden de las T</a:t>
            </a:r>
            <a:r>
              <a:rPr lang="es-MX" sz="1400" b="1" baseline="-25000" dirty="0">
                <a:solidFill>
                  <a:schemeClr val="accent1">
                    <a:lumMod val="50000"/>
                  </a:schemeClr>
                </a:solidFill>
                <a:sym typeface="Symbol"/>
              </a:rPr>
              <a:t>K</a:t>
            </a:r>
            <a:r>
              <a:rPr lang="es-MX" sz="1400" b="1" dirty="0">
                <a:solidFill>
                  <a:schemeClr val="accent1">
                    <a:lumMod val="50000"/>
                  </a:schemeClr>
                </a:solidFill>
                <a:sym typeface="Symbol"/>
              </a:rPr>
              <a:t> típicas de las MC ~ 10-15 K </a:t>
            </a:r>
            <a:r>
              <a:rPr lang="es-MX" sz="1400" b="1" dirty="0">
                <a:solidFill>
                  <a:schemeClr val="accent1">
                    <a:lumMod val="50000"/>
                  </a:schemeClr>
                </a:solidFill>
                <a:sym typeface="Wingdings" pitchFamily="2" charset="2"/>
              </a:rPr>
              <a:t> las colisiones a esas T</a:t>
            </a:r>
            <a:r>
              <a:rPr lang="es-MX" sz="1400" b="1" baseline="-25000" dirty="0">
                <a:solidFill>
                  <a:schemeClr val="accent1">
                    <a:lumMod val="50000"/>
                  </a:schemeClr>
                </a:solidFill>
                <a:sym typeface="Wingdings" pitchFamily="2" charset="2"/>
              </a:rPr>
              <a:t>K</a:t>
            </a:r>
            <a:r>
              <a:rPr lang="es-MX" sz="1400" b="1" dirty="0">
                <a:solidFill>
                  <a:schemeClr val="accent1">
                    <a:lumMod val="50000"/>
                  </a:schemeClr>
                </a:solidFill>
                <a:sym typeface="Wingdings" pitchFamily="2" charset="2"/>
              </a:rPr>
              <a:t> pueden excitar fácilmente esas transiciones</a:t>
            </a:r>
            <a:r>
              <a:rPr lang="es-MX" sz="1400" b="1" dirty="0" smtClean="0">
                <a:solidFill>
                  <a:schemeClr val="accent1">
                    <a:lumMod val="50000"/>
                  </a:schemeClr>
                </a:solidFill>
                <a:sym typeface="Wingdings" pitchFamily="2" charset="2"/>
              </a:rPr>
              <a:t>.</a:t>
            </a:r>
          </a:p>
          <a:p>
            <a:pPr marL="342900" indent="-342900" algn="just">
              <a:buFont typeface="+mj-lt"/>
              <a:buAutoNum type="arabicPeriod"/>
            </a:pPr>
            <a:endParaRPr lang="es-MX" sz="1400" b="1" dirty="0">
              <a:solidFill>
                <a:schemeClr val="accent1">
                  <a:lumMod val="50000"/>
                </a:schemeClr>
              </a:solidFill>
              <a:sym typeface="Wingdings" pitchFamily="2" charset="2"/>
            </a:endParaRPr>
          </a:p>
          <a:p>
            <a:pPr marL="342900" indent="-342900" algn="just">
              <a:buFont typeface="+mj-lt"/>
              <a:buAutoNum type="arabicPeriod"/>
            </a:pPr>
            <a:r>
              <a:rPr lang="es-MX" sz="1400" b="1" dirty="0">
                <a:solidFill>
                  <a:schemeClr val="accent1">
                    <a:lumMod val="50000"/>
                  </a:schemeClr>
                </a:solidFill>
                <a:sym typeface="Wingdings" pitchFamily="2" charset="2"/>
              </a:rPr>
              <a:t>Su momento dipolar permanente es pequeño (</a:t>
            </a:r>
            <a:r>
              <a:rPr lang="es-MX" sz="1400" b="1" dirty="0">
                <a:solidFill>
                  <a:schemeClr val="accent1">
                    <a:lumMod val="50000"/>
                  </a:schemeClr>
                </a:solidFill>
                <a:sym typeface="Symbol"/>
              </a:rPr>
              <a:t>=0.11Debyes</a:t>
            </a:r>
            <a:r>
              <a:rPr lang="es-MX" sz="1400" b="1" dirty="0">
                <a:solidFill>
                  <a:schemeClr val="accent1">
                    <a:lumMod val="50000"/>
                  </a:schemeClr>
                </a:solidFill>
                <a:sym typeface="Wingdings" pitchFamily="2" charset="2"/>
              </a:rPr>
              <a:t>)  las </a:t>
            </a:r>
            <a:r>
              <a:rPr lang="es-MX" sz="1400" b="1" dirty="0" err="1">
                <a:solidFill>
                  <a:schemeClr val="accent1">
                    <a:lumMod val="50000"/>
                  </a:schemeClr>
                </a:solidFill>
                <a:sym typeface="Wingdings" pitchFamily="2" charset="2"/>
              </a:rPr>
              <a:t>A</a:t>
            </a:r>
            <a:r>
              <a:rPr lang="es-MX" sz="1400" b="1" baseline="-25000" dirty="0" err="1">
                <a:solidFill>
                  <a:schemeClr val="accent1">
                    <a:lumMod val="50000"/>
                  </a:schemeClr>
                </a:solidFill>
                <a:sym typeface="Wingdings" pitchFamily="2" charset="2"/>
              </a:rPr>
              <a:t>ij</a:t>
            </a:r>
            <a:r>
              <a:rPr lang="es-MX" sz="1400" b="1" dirty="0">
                <a:solidFill>
                  <a:schemeClr val="accent1">
                    <a:lumMod val="50000"/>
                  </a:schemeClr>
                </a:solidFill>
                <a:sym typeface="Wingdings" pitchFamily="2" charset="2"/>
              </a:rPr>
              <a:t> son también pequeñas las transiciones </a:t>
            </a:r>
            <a:r>
              <a:rPr lang="es-MX" sz="1400" b="1" dirty="0" err="1">
                <a:solidFill>
                  <a:schemeClr val="accent1">
                    <a:lumMod val="50000"/>
                  </a:schemeClr>
                </a:solidFill>
                <a:sym typeface="Wingdings" pitchFamily="2" charset="2"/>
              </a:rPr>
              <a:t>termalizan</a:t>
            </a:r>
            <a:r>
              <a:rPr lang="es-MX" sz="1400" b="1" dirty="0">
                <a:solidFill>
                  <a:schemeClr val="accent1">
                    <a:lumMod val="50000"/>
                  </a:schemeClr>
                </a:solidFill>
                <a:sym typeface="Wingdings" pitchFamily="2" charset="2"/>
              </a:rPr>
              <a:t> fácilmente  los niveles están poblados </a:t>
            </a:r>
            <a:r>
              <a:rPr lang="es-MX" sz="1400" b="1" dirty="0" err="1">
                <a:solidFill>
                  <a:schemeClr val="accent1">
                    <a:lumMod val="50000"/>
                  </a:schemeClr>
                </a:solidFill>
                <a:sym typeface="Wingdings" pitchFamily="2" charset="2"/>
              </a:rPr>
              <a:t>colisionalmente</a:t>
            </a:r>
            <a:r>
              <a:rPr lang="es-MX" sz="1400" b="1" dirty="0">
                <a:solidFill>
                  <a:schemeClr val="accent1">
                    <a:lumMod val="50000"/>
                  </a:schemeClr>
                </a:solidFill>
                <a:sym typeface="Wingdings" pitchFamily="2" charset="2"/>
              </a:rPr>
              <a:t> la T</a:t>
            </a:r>
            <a:r>
              <a:rPr lang="es-MX" sz="1400" b="1" baseline="-25000" dirty="0">
                <a:solidFill>
                  <a:schemeClr val="accent1">
                    <a:lumMod val="50000"/>
                  </a:schemeClr>
                </a:solidFill>
                <a:sym typeface="Wingdings" pitchFamily="2" charset="2"/>
              </a:rPr>
              <a:t>ext </a:t>
            </a:r>
            <a:r>
              <a:rPr lang="es-MX" sz="1400" b="1" dirty="0">
                <a:solidFill>
                  <a:schemeClr val="accent1">
                    <a:lumMod val="50000"/>
                  </a:schemeClr>
                </a:solidFill>
                <a:sym typeface="Wingdings" pitchFamily="2" charset="2"/>
              </a:rPr>
              <a:t>será cercana a la T</a:t>
            </a:r>
            <a:r>
              <a:rPr lang="es-MX" sz="1400" b="1" baseline="-25000" dirty="0">
                <a:solidFill>
                  <a:schemeClr val="accent1">
                    <a:lumMod val="50000"/>
                  </a:schemeClr>
                </a:solidFill>
                <a:sym typeface="Wingdings" pitchFamily="2" charset="2"/>
              </a:rPr>
              <a:t>K</a:t>
            </a:r>
            <a:r>
              <a:rPr lang="es-MX" sz="1400" b="1" dirty="0">
                <a:solidFill>
                  <a:schemeClr val="accent1">
                    <a:lumMod val="50000"/>
                  </a:schemeClr>
                </a:solidFill>
                <a:sym typeface="Wingdings" pitchFamily="2" charset="2"/>
              </a:rPr>
              <a:t> y no a la </a:t>
            </a:r>
            <a:r>
              <a:rPr lang="es-MX" sz="1400" b="1" dirty="0" err="1">
                <a:solidFill>
                  <a:schemeClr val="accent1">
                    <a:lumMod val="50000"/>
                  </a:schemeClr>
                </a:solidFill>
                <a:sym typeface="Wingdings" pitchFamily="2" charset="2"/>
              </a:rPr>
              <a:t>T</a:t>
            </a:r>
            <a:r>
              <a:rPr lang="es-MX" sz="1400" b="1" baseline="-25000" dirty="0" err="1">
                <a:solidFill>
                  <a:schemeClr val="accent1">
                    <a:lumMod val="50000"/>
                  </a:schemeClr>
                </a:solidFill>
                <a:sym typeface="Wingdings" pitchFamily="2" charset="2"/>
              </a:rPr>
              <a:t>bg</a:t>
            </a:r>
            <a:r>
              <a:rPr lang="es-MX" sz="1400" b="1" dirty="0" smtClean="0">
                <a:solidFill>
                  <a:schemeClr val="accent1">
                    <a:lumMod val="50000"/>
                  </a:schemeClr>
                </a:solidFill>
                <a:sym typeface="Wingdings" pitchFamily="2" charset="2"/>
              </a:rPr>
              <a:t>.</a:t>
            </a:r>
            <a:endParaRPr lang="es-MX" sz="1400" b="1" dirty="0" smtClean="0">
              <a:solidFill>
                <a:schemeClr val="accent1">
                  <a:lumMod val="50000"/>
                </a:schemeClr>
              </a:solidFill>
            </a:endParaRPr>
          </a:p>
          <a:p>
            <a:pPr marL="342900" indent="-342900" algn="just">
              <a:buFont typeface="+mj-lt"/>
              <a:buAutoNum type="arabicPeriod"/>
            </a:pPr>
            <a:endParaRPr lang="es-MX" sz="1400" b="1" dirty="0" smtClean="0">
              <a:solidFill>
                <a:schemeClr val="accent1">
                  <a:lumMod val="50000"/>
                </a:schemeClr>
              </a:solidFill>
            </a:endParaRPr>
          </a:p>
          <a:p>
            <a:pPr marL="342900" indent="-342900" algn="just">
              <a:buFont typeface="+mj-lt"/>
              <a:buAutoNum type="arabicPeriod"/>
            </a:pPr>
            <a:r>
              <a:rPr lang="es-MX" sz="1400" b="1" dirty="0" smtClean="0">
                <a:solidFill>
                  <a:schemeClr val="accent1">
                    <a:lumMod val="50000"/>
                  </a:schemeClr>
                </a:solidFill>
              </a:rPr>
              <a:t>Es una molécula muy resistente </a:t>
            </a:r>
            <a:r>
              <a:rPr lang="es-MX" sz="1400" b="1" dirty="0" smtClean="0">
                <a:solidFill>
                  <a:schemeClr val="accent1">
                    <a:lumMod val="50000"/>
                  </a:schemeClr>
                </a:solidFill>
                <a:sym typeface="Wingdings" pitchFamily="2" charset="2"/>
              </a:rPr>
              <a:t> Su energía de disociación es alta ~ 11.2 eV no penetra en las MC ”auto-shielding”  y además es una molécula con una alta estabilidad Si hay C y O  habrá CO.</a:t>
            </a:r>
          </a:p>
          <a:p>
            <a:pPr marL="342900" indent="-342900" algn="just">
              <a:buFont typeface="+mj-lt"/>
              <a:buAutoNum type="arabicPeriod"/>
            </a:pPr>
            <a:endParaRPr lang="es-MX" sz="1400" b="1" dirty="0" smtClean="0">
              <a:solidFill>
                <a:schemeClr val="accent1">
                  <a:lumMod val="50000"/>
                </a:schemeClr>
              </a:solidFill>
              <a:sym typeface="Wingdings" pitchFamily="2" charset="2"/>
            </a:endParaRPr>
          </a:p>
          <a:p>
            <a:pPr marL="342900" indent="-342900" algn="just">
              <a:buFont typeface="+mj-lt"/>
              <a:buAutoNum type="arabicPeriod"/>
            </a:pPr>
            <a:r>
              <a:rPr lang="es-MX" sz="1400" b="1" dirty="0" smtClean="0">
                <a:solidFill>
                  <a:schemeClr val="accent1">
                    <a:lumMod val="50000"/>
                  </a:schemeClr>
                </a:solidFill>
                <a:sym typeface="Wingdings" pitchFamily="2" charset="2"/>
              </a:rPr>
              <a:t>La molécula de CO tiene variables isotópicas con transiciones observables en las MC y que son ópticamente delgadas  permiten obtener fácilmente las densidades columnales.</a:t>
            </a:r>
            <a:endParaRPr lang="es-MX" sz="1400" b="1" dirty="0" smtClean="0">
              <a:solidFill>
                <a:schemeClr val="accent1">
                  <a:lumMod val="50000"/>
                </a:schemeClr>
              </a:solidFill>
              <a:sym typeface="Symbol"/>
            </a:endParaRPr>
          </a:p>
        </p:txBody>
      </p:sp>
      <p:graphicFrame>
        <p:nvGraphicFramePr>
          <p:cNvPr id="6" name="5 Objeto"/>
          <p:cNvGraphicFramePr>
            <a:graphicFrameLocks noChangeAspect="1"/>
          </p:cNvGraphicFramePr>
          <p:nvPr/>
        </p:nvGraphicFramePr>
        <p:xfrm>
          <a:off x="251520" y="5301208"/>
          <a:ext cx="2592288" cy="1500198"/>
        </p:xfrm>
        <a:graphic>
          <a:graphicData uri="http://schemas.openxmlformats.org/presentationml/2006/ole">
            <mc:AlternateContent xmlns:mc="http://schemas.openxmlformats.org/markup-compatibility/2006">
              <mc:Choice xmlns:v="urn:schemas-microsoft-com:vml" Requires="v">
                <p:oleObj spid="_x0000_s69715" name="Ecuación" r:id="rId3" imgW="876240" imgH="1257120" progId="Equation.3">
                  <p:embed/>
                </p:oleObj>
              </mc:Choice>
              <mc:Fallback>
                <p:oleObj name="Ecuación" r:id="rId3" imgW="876240" imgH="1257120" progId="Equation.3">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1520" y="5301208"/>
                        <a:ext cx="2592288" cy="1500198"/>
                      </a:xfrm>
                      <a:prstGeom prst="rect">
                        <a:avLst/>
                      </a:prstGeom>
                      <a:noFill/>
                      <a:ln w="9525">
                        <a:solidFill>
                          <a:srgbClr val="00800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6 Flecha derecha"/>
          <p:cNvSpPr/>
          <p:nvPr/>
        </p:nvSpPr>
        <p:spPr>
          <a:xfrm>
            <a:off x="2987824" y="5805264"/>
            <a:ext cx="490946" cy="449148"/>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s-MX" dirty="0"/>
          </a:p>
        </p:txBody>
      </p:sp>
      <p:sp>
        <p:nvSpPr>
          <p:cNvPr id="9" name="8 CuadroTexto"/>
          <p:cNvSpPr txBox="1"/>
          <p:nvPr/>
        </p:nvSpPr>
        <p:spPr>
          <a:xfrm>
            <a:off x="3643306" y="5429264"/>
            <a:ext cx="5105158" cy="1077218"/>
          </a:xfrm>
          <a:prstGeom prst="rect">
            <a:avLst/>
          </a:prstGeom>
          <a:solidFill>
            <a:schemeClr val="accent5">
              <a:lumMod val="20000"/>
              <a:lumOff val="80000"/>
            </a:schemeClr>
          </a:solidFill>
          <a:ln/>
        </p:spPr>
        <p:style>
          <a:lnRef idx="1">
            <a:schemeClr val="accent5"/>
          </a:lnRef>
          <a:fillRef idx="2">
            <a:schemeClr val="accent5"/>
          </a:fillRef>
          <a:effectRef idx="1">
            <a:schemeClr val="accent5"/>
          </a:effectRef>
          <a:fontRef idx="minor">
            <a:schemeClr val="dk1"/>
          </a:fontRef>
        </p:style>
        <p:txBody>
          <a:bodyPr wrap="square" rtlCol="0">
            <a:spAutoFit/>
          </a:bodyPr>
          <a:lstStyle/>
          <a:p>
            <a:pPr algn="just"/>
            <a:r>
              <a:rPr lang="es-MX" sz="1600" b="1" dirty="0" smtClean="0">
                <a:solidFill>
                  <a:srgbClr val="009E00"/>
                </a:solidFill>
              </a:rPr>
              <a:t>Esta diferencia de abundancias hace mientras que la líneas de </a:t>
            </a:r>
            <a:r>
              <a:rPr lang="es-MX" sz="1600" b="1" baseline="30000" dirty="0" smtClean="0">
                <a:solidFill>
                  <a:srgbClr val="009E00"/>
                </a:solidFill>
              </a:rPr>
              <a:t>12</a:t>
            </a:r>
            <a:r>
              <a:rPr lang="es-MX" sz="1600" b="1" dirty="0" smtClean="0">
                <a:solidFill>
                  <a:srgbClr val="009E00"/>
                </a:solidFill>
              </a:rPr>
              <a:t>CO suelen ser ópticamente muy gruesas , las de </a:t>
            </a:r>
            <a:r>
              <a:rPr lang="es-MX" sz="1600" b="1" baseline="30000" dirty="0" smtClean="0">
                <a:solidFill>
                  <a:srgbClr val="009E00"/>
                </a:solidFill>
              </a:rPr>
              <a:t>13</a:t>
            </a:r>
            <a:r>
              <a:rPr lang="es-MX" sz="1600" b="1" dirty="0" smtClean="0">
                <a:solidFill>
                  <a:srgbClr val="009E00"/>
                </a:solidFill>
              </a:rPr>
              <a:t>CO, al ser 100 veces menos abundante, serán ópticamente delgadas.</a:t>
            </a:r>
            <a:endParaRPr lang="es-MX" sz="1600" b="1" dirty="0">
              <a:solidFill>
                <a:srgbClr val="009E00"/>
              </a:solidFill>
            </a:endParaRP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CuadroTexto"/>
          <p:cNvSpPr txBox="1"/>
          <p:nvPr/>
        </p:nvSpPr>
        <p:spPr>
          <a:xfrm>
            <a:off x="214282" y="95698"/>
            <a:ext cx="6357982" cy="338554"/>
          </a:xfrm>
          <a:prstGeom prst="rect">
            <a:avLst/>
          </a:prstGeom>
          <a:solidFill>
            <a:schemeClr val="accent5">
              <a:lumMod val="20000"/>
              <a:lumOff val="80000"/>
            </a:schemeClr>
          </a:solidFill>
        </p:spPr>
        <p:style>
          <a:lnRef idx="1">
            <a:schemeClr val="accent5"/>
          </a:lnRef>
          <a:fillRef idx="2">
            <a:schemeClr val="accent5"/>
          </a:fillRef>
          <a:effectRef idx="1">
            <a:schemeClr val="accent5"/>
          </a:effectRef>
          <a:fontRef idx="minor">
            <a:schemeClr val="dk1"/>
          </a:fontRef>
        </p:style>
        <p:txBody>
          <a:bodyPr wrap="square" rtlCol="0">
            <a:spAutoFit/>
          </a:bodyPr>
          <a:lstStyle/>
          <a:p>
            <a:r>
              <a:rPr lang="es-MX" sz="1600" b="1" dirty="0" smtClean="0">
                <a:solidFill>
                  <a:srgbClr val="009E00"/>
                </a:solidFill>
              </a:rPr>
              <a:t>Obtención de parámetros físicos  de las MC a partir de las líneas del CO</a:t>
            </a:r>
            <a:endParaRPr lang="es-MX" sz="1600" b="1" dirty="0">
              <a:solidFill>
                <a:srgbClr val="009E00"/>
              </a:solidFill>
            </a:endParaRPr>
          </a:p>
        </p:txBody>
      </p:sp>
      <p:sp>
        <p:nvSpPr>
          <p:cNvPr id="3" name="2 CuadroTexto"/>
          <p:cNvSpPr txBox="1"/>
          <p:nvPr/>
        </p:nvSpPr>
        <p:spPr>
          <a:xfrm>
            <a:off x="214282" y="571480"/>
            <a:ext cx="8643998" cy="954107"/>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pPr algn="just"/>
            <a:r>
              <a:rPr lang="es-MX" sz="1400" b="1" dirty="0" smtClean="0">
                <a:solidFill>
                  <a:schemeClr val="tx2">
                    <a:lumMod val="50000"/>
                  </a:schemeClr>
                </a:solidFill>
              </a:rPr>
              <a:t>El método estándar para determinar las condiciones físicas en las MC (temperatura, densidad columnal, etc.) a partir de observaciones de CO, consiste en la observación de una misma transición (por ejemplo la J=1</a:t>
            </a:r>
            <a:r>
              <a:rPr lang="es-MX" sz="1400" b="1" dirty="0" smtClean="0">
                <a:solidFill>
                  <a:schemeClr val="tx2">
                    <a:lumMod val="50000"/>
                  </a:schemeClr>
                </a:solidFill>
                <a:sym typeface="Wingdings" pitchFamily="2" charset="2"/>
              </a:rPr>
              <a:t>0</a:t>
            </a:r>
            <a:r>
              <a:rPr lang="es-MX" sz="1400" b="1" dirty="0" smtClean="0">
                <a:solidFill>
                  <a:schemeClr val="tx2">
                    <a:lumMod val="50000"/>
                  </a:schemeClr>
                </a:solidFill>
              </a:rPr>
              <a:t>)  del CO y al menos uno de sus isotopos, normalmente </a:t>
            </a:r>
            <a:r>
              <a:rPr lang="es-MX" sz="1400" b="1" baseline="30000" dirty="0" smtClean="0">
                <a:solidFill>
                  <a:schemeClr val="tx2">
                    <a:lumMod val="50000"/>
                  </a:schemeClr>
                </a:solidFill>
              </a:rPr>
              <a:t>13</a:t>
            </a:r>
            <a:r>
              <a:rPr lang="es-MX" sz="1400" b="1" dirty="0" smtClean="0">
                <a:solidFill>
                  <a:schemeClr val="tx2">
                    <a:lumMod val="50000"/>
                  </a:schemeClr>
                </a:solidFill>
              </a:rPr>
              <a:t>CO, aunque el C</a:t>
            </a:r>
            <a:r>
              <a:rPr lang="es-MX" sz="1400" b="1" baseline="30000" dirty="0" smtClean="0">
                <a:solidFill>
                  <a:schemeClr val="tx2">
                    <a:lumMod val="50000"/>
                  </a:schemeClr>
                </a:solidFill>
              </a:rPr>
              <a:t>18</a:t>
            </a:r>
            <a:r>
              <a:rPr lang="es-MX" sz="1400" b="1" dirty="0" smtClean="0">
                <a:solidFill>
                  <a:schemeClr val="tx2">
                    <a:lumMod val="50000"/>
                  </a:schemeClr>
                </a:solidFill>
              </a:rPr>
              <a:t>O también es válido si la transición es suficientemente intensa.</a:t>
            </a:r>
            <a:endParaRPr lang="es-MX" sz="1400" b="1" dirty="0">
              <a:solidFill>
                <a:schemeClr val="tx2">
                  <a:lumMod val="50000"/>
                </a:schemeClr>
              </a:solidFill>
            </a:endParaRPr>
          </a:p>
        </p:txBody>
      </p:sp>
      <p:sp>
        <p:nvSpPr>
          <p:cNvPr id="4" name="3 Flecha abajo"/>
          <p:cNvSpPr/>
          <p:nvPr/>
        </p:nvSpPr>
        <p:spPr>
          <a:xfrm>
            <a:off x="2285984" y="1299130"/>
            <a:ext cx="285752" cy="303259"/>
          </a:xfrm>
          <a:prstGeom prst="down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s-MX" dirty="0"/>
          </a:p>
        </p:txBody>
      </p:sp>
      <p:sp>
        <p:nvSpPr>
          <p:cNvPr id="5" name="4 CuadroTexto"/>
          <p:cNvSpPr txBox="1"/>
          <p:nvPr/>
        </p:nvSpPr>
        <p:spPr>
          <a:xfrm>
            <a:off x="214282" y="1624872"/>
            <a:ext cx="8501122" cy="400110"/>
          </a:xfrm>
          <a:prstGeom prst="rect">
            <a:avLst/>
          </a:prstGeom>
          <a:noFill/>
        </p:spPr>
        <p:txBody>
          <a:bodyPr wrap="square" rtlCol="0">
            <a:spAutoFit/>
          </a:bodyPr>
          <a:lstStyle/>
          <a:p>
            <a:r>
              <a:rPr lang="es-MX" sz="1600" b="1" dirty="0" smtClean="0">
                <a:solidFill>
                  <a:schemeClr val="accent1">
                    <a:lumMod val="50000"/>
                  </a:schemeClr>
                </a:solidFill>
              </a:rPr>
              <a:t>Sin embargo se deben hacer algunas </a:t>
            </a:r>
            <a:r>
              <a:rPr lang="es-MX" sz="2000" b="1" dirty="0" smtClean="0">
                <a:solidFill>
                  <a:srgbClr val="C00000"/>
                </a:solidFill>
              </a:rPr>
              <a:t>suposiciones</a:t>
            </a:r>
            <a:r>
              <a:rPr lang="es-MX" sz="2000" b="1" dirty="0" smtClean="0">
                <a:solidFill>
                  <a:schemeClr val="accent1">
                    <a:lumMod val="50000"/>
                  </a:schemeClr>
                </a:solidFill>
              </a:rPr>
              <a:t> bastante</a:t>
            </a:r>
            <a:r>
              <a:rPr lang="es-MX" sz="2000" b="1" dirty="0" smtClean="0">
                <a:solidFill>
                  <a:srgbClr val="C00000"/>
                </a:solidFill>
              </a:rPr>
              <a:t> fuertes</a:t>
            </a:r>
            <a:r>
              <a:rPr lang="es-MX" sz="1600" b="1" dirty="0" smtClean="0">
                <a:solidFill>
                  <a:schemeClr val="accent1">
                    <a:lumMod val="50000"/>
                  </a:schemeClr>
                </a:solidFill>
              </a:rPr>
              <a:t>:</a:t>
            </a:r>
            <a:endParaRPr lang="es-MX" sz="1600" b="1" dirty="0">
              <a:solidFill>
                <a:schemeClr val="accent1">
                  <a:lumMod val="50000"/>
                </a:schemeClr>
              </a:solidFill>
            </a:endParaRPr>
          </a:p>
        </p:txBody>
      </p:sp>
      <p:sp>
        <p:nvSpPr>
          <p:cNvPr id="6" name="5 CuadroTexto"/>
          <p:cNvSpPr txBox="1"/>
          <p:nvPr/>
        </p:nvSpPr>
        <p:spPr>
          <a:xfrm>
            <a:off x="214282" y="2063383"/>
            <a:ext cx="8643998" cy="923330"/>
          </a:xfrm>
          <a:prstGeom prst="rect">
            <a:avLst/>
          </a:prstGeom>
          <a:solidFill>
            <a:schemeClr val="accent3">
              <a:lumMod val="20000"/>
              <a:lumOff val="80000"/>
            </a:schemeClr>
          </a:solidFill>
        </p:spPr>
        <p:style>
          <a:lnRef idx="1">
            <a:schemeClr val="accent3"/>
          </a:lnRef>
          <a:fillRef idx="2">
            <a:schemeClr val="accent3"/>
          </a:fillRef>
          <a:effectRef idx="1">
            <a:schemeClr val="accent3"/>
          </a:effectRef>
          <a:fontRef idx="minor">
            <a:schemeClr val="dk1"/>
          </a:fontRef>
        </p:style>
        <p:txBody>
          <a:bodyPr wrap="square" rtlCol="0">
            <a:spAutoFit/>
          </a:bodyPr>
          <a:lstStyle/>
          <a:p>
            <a:pPr marL="342900" indent="-342900">
              <a:buFont typeface="+mj-lt"/>
              <a:buAutoNum type="arabicPeriod"/>
            </a:pPr>
            <a:r>
              <a:rPr lang="es-MX" b="1" dirty="0" smtClean="0">
                <a:solidFill>
                  <a:srgbClr val="C00000"/>
                </a:solidFill>
              </a:rPr>
              <a:t>Se supone que las líneas están </a:t>
            </a:r>
            <a:r>
              <a:rPr lang="es-MX" b="1" dirty="0" err="1" smtClean="0">
                <a:solidFill>
                  <a:srgbClr val="C00000"/>
                </a:solidFill>
              </a:rPr>
              <a:t>termalizadas</a:t>
            </a:r>
            <a:r>
              <a:rPr lang="es-MX" b="1" dirty="0" smtClean="0">
                <a:solidFill>
                  <a:srgbClr val="C00000"/>
                </a:solidFill>
                <a:sym typeface="Wingdings" pitchFamily="2" charset="2"/>
              </a:rPr>
              <a:t> T</a:t>
            </a:r>
            <a:r>
              <a:rPr lang="es-MX" b="1" baseline="-25000" dirty="0" smtClean="0">
                <a:solidFill>
                  <a:srgbClr val="C00000"/>
                </a:solidFill>
                <a:sym typeface="Wingdings" pitchFamily="2" charset="2"/>
              </a:rPr>
              <a:t>K</a:t>
            </a:r>
            <a:r>
              <a:rPr lang="es-MX" b="1" dirty="0" smtClean="0">
                <a:solidFill>
                  <a:srgbClr val="C00000"/>
                </a:solidFill>
                <a:sym typeface="Wingdings" pitchFamily="2" charset="2"/>
              </a:rPr>
              <a:t>=T</a:t>
            </a:r>
            <a:r>
              <a:rPr lang="es-MX" b="1" baseline="-25000" dirty="0" smtClean="0">
                <a:solidFill>
                  <a:srgbClr val="C00000"/>
                </a:solidFill>
                <a:sym typeface="Wingdings" pitchFamily="2" charset="2"/>
              </a:rPr>
              <a:t>ext</a:t>
            </a:r>
            <a:r>
              <a:rPr lang="es-MX" b="1" dirty="0" smtClean="0">
                <a:solidFill>
                  <a:srgbClr val="C00000"/>
                </a:solidFill>
                <a:sym typeface="Wingdings" pitchFamily="2" charset="2"/>
              </a:rPr>
              <a:t>(</a:t>
            </a:r>
            <a:r>
              <a:rPr lang="es-MX" b="1" baseline="30000" dirty="0" smtClean="0">
                <a:solidFill>
                  <a:srgbClr val="C00000"/>
                </a:solidFill>
                <a:sym typeface="Wingdings" pitchFamily="2" charset="2"/>
              </a:rPr>
              <a:t>12</a:t>
            </a:r>
            <a:r>
              <a:rPr lang="es-MX" b="1" dirty="0" smtClean="0">
                <a:solidFill>
                  <a:srgbClr val="C00000"/>
                </a:solidFill>
                <a:sym typeface="Wingdings" pitchFamily="2" charset="2"/>
              </a:rPr>
              <a:t>CO)=T</a:t>
            </a:r>
            <a:r>
              <a:rPr lang="es-MX" b="1" baseline="-25000" dirty="0" smtClean="0">
                <a:solidFill>
                  <a:srgbClr val="C00000"/>
                </a:solidFill>
                <a:sym typeface="Wingdings" pitchFamily="2" charset="2"/>
              </a:rPr>
              <a:t>ext</a:t>
            </a:r>
            <a:r>
              <a:rPr lang="es-MX" b="1" dirty="0" smtClean="0">
                <a:solidFill>
                  <a:srgbClr val="C00000"/>
                </a:solidFill>
                <a:sym typeface="Wingdings" pitchFamily="2" charset="2"/>
              </a:rPr>
              <a:t>(</a:t>
            </a:r>
            <a:r>
              <a:rPr lang="es-MX" b="1" baseline="30000" dirty="0" smtClean="0">
                <a:solidFill>
                  <a:srgbClr val="C00000"/>
                </a:solidFill>
                <a:sym typeface="Wingdings" pitchFamily="2" charset="2"/>
              </a:rPr>
              <a:t>13</a:t>
            </a:r>
            <a:r>
              <a:rPr lang="es-MX" b="1" dirty="0" smtClean="0">
                <a:solidFill>
                  <a:srgbClr val="C00000"/>
                </a:solidFill>
                <a:sym typeface="Wingdings" pitchFamily="2" charset="2"/>
              </a:rPr>
              <a:t>CO)=T</a:t>
            </a:r>
            <a:r>
              <a:rPr lang="es-MX" b="1" baseline="-25000" dirty="0" smtClean="0">
                <a:solidFill>
                  <a:srgbClr val="C00000"/>
                </a:solidFill>
                <a:sym typeface="Wingdings" pitchFamily="2" charset="2"/>
              </a:rPr>
              <a:t>ext</a:t>
            </a:r>
          </a:p>
          <a:p>
            <a:pPr marL="342900" indent="-342900">
              <a:buFont typeface="+mj-lt"/>
              <a:buAutoNum type="arabicPeriod"/>
            </a:pPr>
            <a:r>
              <a:rPr lang="es-MX" b="1" dirty="0" smtClean="0">
                <a:solidFill>
                  <a:srgbClr val="009E00"/>
                </a:solidFill>
                <a:sym typeface="Wingdings" pitchFamily="2" charset="2"/>
              </a:rPr>
              <a:t>La transición del </a:t>
            </a:r>
            <a:r>
              <a:rPr lang="es-MX" b="1" baseline="30000" dirty="0" smtClean="0">
                <a:solidFill>
                  <a:srgbClr val="009E00"/>
                </a:solidFill>
                <a:sym typeface="Wingdings" pitchFamily="2" charset="2"/>
              </a:rPr>
              <a:t>12</a:t>
            </a:r>
            <a:r>
              <a:rPr lang="es-MX" b="1" dirty="0" smtClean="0">
                <a:solidFill>
                  <a:srgbClr val="009E00"/>
                </a:solidFill>
                <a:sym typeface="Wingdings" pitchFamily="2" charset="2"/>
              </a:rPr>
              <a:t>CO es ópticamente grueso</a:t>
            </a:r>
            <a:r>
              <a:rPr lang="es-MX" b="1" dirty="0" smtClean="0">
                <a:solidFill>
                  <a:srgbClr val="009E00"/>
                </a:solidFill>
                <a:sym typeface="Symbol"/>
              </a:rPr>
              <a:t></a:t>
            </a:r>
            <a:r>
              <a:rPr lang="es-MX" b="1" baseline="30000" dirty="0" smtClean="0">
                <a:solidFill>
                  <a:srgbClr val="009E00"/>
                </a:solidFill>
                <a:sym typeface="Symbol"/>
              </a:rPr>
              <a:t>12</a:t>
            </a:r>
            <a:r>
              <a:rPr lang="es-MX" b="1" dirty="0" smtClean="0">
                <a:solidFill>
                  <a:srgbClr val="009E00"/>
                </a:solidFill>
                <a:sym typeface="Symbol"/>
              </a:rPr>
              <a:t>&gt;&gt;1</a:t>
            </a:r>
            <a:r>
              <a:rPr lang="es-MX" b="1" dirty="0" smtClean="0">
                <a:solidFill>
                  <a:srgbClr val="009E00"/>
                </a:solidFill>
                <a:sym typeface="Wingdings" pitchFamily="2" charset="2"/>
              </a:rPr>
              <a:t>.</a:t>
            </a:r>
          </a:p>
          <a:p>
            <a:pPr marL="342900" indent="-342900">
              <a:buFont typeface="+mj-lt"/>
              <a:buAutoNum type="arabicPeriod"/>
            </a:pPr>
            <a:r>
              <a:rPr lang="es-MX" b="1" dirty="0" smtClean="0">
                <a:solidFill>
                  <a:srgbClr val="009E00"/>
                </a:solidFill>
                <a:sym typeface="Wingdings" pitchFamily="2" charset="2"/>
              </a:rPr>
              <a:t>La transición del </a:t>
            </a:r>
            <a:r>
              <a:rPr lang="es-MX" b="1" baseline="30000" dirty="0" smtClean="0">
                <a:solidFill>
                  <a:srgbClr val="009E00"/>
                </a:solidFill>
                <a:sym typeface="Wingdings" pitchFamily="2" charset="2"/>
              </a:rPr>
              <a:t>13</a:t>
            </a:r>
            <a:r>
              <a:rPr lang="es-MX" b="1" dirty="0" smtClean="0">
                <a:solidFill>
                  <a:srgbClr val="009E00"/>
                </a:solidFill>
                <a:sym typeface="Wingdings" pitchFamily="2" charset="2"/>
              </a:rPr>
              <a:t>CO es ópticamente delgada </a:t>
            </a:r>
            <a:r>
              <a:rPr lang="es-MX" b="1" dirty="0" smtClean="0">
                <a:solidFill>
                  <a:srgbClr val="009E00"/>
                </a:solidFill>
                <a:sym typeface="Symbol"/>
              </a:rPr>
              <a:t></a:t>
            </a:r>
            <a:r>
              <a:rPr lang="es-MX" b="1" baseline="30000" dirty="0" smtClean="0">
                <a:solidFill>
                  <a:srgbClr val="009E00"/>
                </a:solidFill>
                <a:sym typeface="Symbol"/>
              </a:rPr>
              <a:t>13</a:t>
            </a:r>
            <a:r>
              <a:rPr lang="es-MX" b="1" dirty="0" smtClean="0">
                <a:solidFill>
                  <a:srgbClr val="009E00"/>
                </a:solidFill>
                <a:sym typeface="Symbol"/>
              </a:rPr>
              <a:t>&lt;1</a:t>
            </a:r>
            <a:r>
              <a:rPr lang="es-MX" b="1" dirty="0" smtClean="0">
                <a:solidFill>
                  <a:srgbClr val="009E00"/>
                </a:solidFill>
                <a:sym typeface="Wingdings" pitchFamily="2" charset="2"/>
              </a:rPr>
              <a:t>.</a:t>
            </a:r>
            <a:endParaRPr lang="es-MX" b="1" dirty="0">
              <a:solidFill>
                <a:srgbClr val="009E00"/>
              </a:solidFill>
            </a:endParaRPr>
          </a:p>
        </p:txBody>
      </p:sp>
      <p:pic>
        <p:nvPicPr>
          <p:cNvPr id="7" name="Picture 3"/>
          <p:cNvPicPr>
            <a:picLocks noChangeAspect="1" noChangeArrowheads="1"/>
          </p:cNvPicPr>
          <p:nvPr/>
        </p:nvPicPr>
        <p:blipFill>
          <a:blip r:embed="rId3" cstate="print"/>
          <a:srcRect/>
          <a:stretch>
            <a:fillRect/>
          </a:stretch>
        </p:blipFill>
        <p:spPr bwMode="auto">
          <a:xfrm>
            <a:off x="5357818" y="3456360"/>
            <a:ext cx="3857652" cy="3429024"/>
          </a:xfrm>
          <a:prstGeom prst="rect">
            <a:avLst/>
          </a:prstGeom>
          <a:noFill/>
          <a:ln w="9525">
            <a:noFill/>
            <a:miter lim="800000"/>
            <a:headEnd/>
            <a:tailEnd/>
          </a:ln>
        </p:spPr>
      </p:pic>
      <p:sp>
        <p:nvSpPr>
          <p:cNvPr id="8" name="7 CuadroTexto"/>
          <p:cNvSpPr txBox="1"/>
          <p:nvPr/>
        </p:nvSpPr>
        <p:spPr>
          <a:xfrm>
            <a:off x="6084168" y="3110211"/>
            <a:ext cx="2916988" cy="461665"/>
          </a:xfrm>
          <a:prstGeom prst="rect">
            <a:avLst/>
          </a:prstGeom>
          <a:solidFill>
            <a:schemeClr val="accent5">
              <a:lumMod val="20000"/>
              <a:lumOff val="80000"/>
            </a:schemeClr>
          </a:solidFill>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s-MX" sz="1200" b="1" dirty="0" smtClean="0">
                <a:solidFill>
                  <a:srgbClr val="00B400"/>
                </a:solidFill>
              </a:rPr>
              <a:t>Perfiles de los tres isótropos de CO (J=1</a:t>
            </a:r>
            <a:r>
              <a:rPr lang="es-MX" sz="1200" b="1" dirty="0" smtClean="0">
                <a:solidFill>
                  <a:srgbClr val="00B400"/>
                </a:solidFill>
                <a:sym typeface="Wingdings" pitchFamily="2" charset="2"/>
              </a:rPr>
              <a:t>0</a:t>
            </a:r>
            <a:r>
              <a:rPr lang="es-MX" sz="1200" b="1" dirty="0" smtClean="0">
                <a:solidFill>
                  <a:srgbClr val="00B400"/>
                </a:solidFill>
              </a:rPr>
              <a:t>)  observados hacia  Taurus</a:t>
            </a:r>
            <a:endParaRPr lang="es-MX" sz="1200" b="1" dirty="0">
              <a:solidFill>
                <a:srgbClr val="00B400"/>
              </a:solidFill>
            </a:endParaRPr>
          </a:p>
        </p:txBody>
      </p:sp>
      <p:sp>
        <p:nvSpPr>
          <p:cNvPr id="9" name="8 Flecha abajo"/>
          <p:cNvSpPr/>
          <p:nvPr/>
        </p:nvSpPr>
        <p:spPr>
          <a:xfrm>
            <a:off x="2250265" y="2993541"/>
            <a:ext cx="357190" cy="305853"/>
          </a:xfrm>
          <a:prstGeom prst="downArrow">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s-MX" dirty="0"/>
          </a:p>
        </p:txBody>
      </p:sp>
      <p:sp>
        <p:nvSpPr>
          <p:cNvPr id="10" name="9 CuadroTexto"/>
          <p:cNvSpPr txBox="1"/>
          <p:nvPr/>
        </p:nvSpPr>
        <p:spPr>
          <a:xfrm>
            <a:off x="210088" y="3358550"/>
            <a:ext cx="5092493" cy="523220"/>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s-MX" sz="1400" b="1" dirty="0" smtClean="0">
                <a:solidFill>
                  <a:schemeClr val="tx2">
                    <a:lumMod val="50000"/>
                  </a:schemeClr>
                </a:solidFill>
              </a:rPr>
              <a:t>La solución de la ecuación de transporte en el centro de la línea queda:</a:t>
            </a:r>
            <a:endParaRPr lang="es-MX" sz="1400" b="1" dirty="0">
              <a:solidFill>
                <a:schemeClr val="tx2">
                  <a:lumMod val="50000"/>
                </a:schemeClr>
              </a:solidFill>
            </a:endParaRPr>
          </a:p>
        </p:txBody>
      </p:sp>
      <p:graphicFrame>
        <p:nvGraphicFramePr>
          <p:cNvPr id="11" name="10 Objeto"/>
          <p:cNvGraphicFramePr>
            <a:graphicFrameLocks noChangeAspect="1"/>
          </p:cNvGraphicFramePr>
          <p:nvPr>
            <p:extLst>
              <p:ext uri="{D42A27DB-BD31-4B8C-83A1-F6EECF244321}">
                <p14:modId xmlns:p14="http://schemas.microsoft.com/office/powerpoint/2010/main" val="1103657570"/>
              </p:ext>
            </p:extLst>
          </p:nvPr>
        </p:nvGraphicFramePr>
        <p:xfrm>
          <a:off x="162452" y="4014570"/>
          <a:ext cx="4911333" cy="571504"/>
        </p:xfrm>
        <a:graphic>
          <a:graphicData uri="http://schemas.openxmlformats.org/presentationml/2006/ole">
            <mc:AlternateContent xmlns:mc="http://schemas.openxmlformats.org/markup-compatibility/2006">
              <mc:Choice xmlns:v="urn:schemas-microsoft-com:vml" Requires="v">
                <p:oleObj spid="_x0000_s70820" name="Ecuación" r:id="rId4" imgW="2095200" imgH="253800" progId="Equation.3">
                  <p:embed/>
                </p:oleObj>
              </mc:Choice>
              <mc:Fallback>
                <p:oleObj name="Ecuación" r:id="rId4" imgW="2095200" imgH="253800" progId="Equation.3">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2452" y="4014570"/>
                        <a:ext cx="4911333" cy="571504"/>
                      </a:xfrm>
                      <a:prstGeom prst="rect">
                        <a:avLst/>
                      </a:prstGeom>
                      <a:noFill/>
                      <a:ln w="9525">
                        <a:solidFill>
                          <a:srgbClr val="800000"/>
                        </a:solidFill>
                        <a:miter lim="800000"/>
                        <a:headEnd/>
                        <a:tailEnd/>
                      </a:ln>
                      <a:extLst/>
                    </p:spPr>
                  </p:pic>
                </p:oleObj>
              </mc:Fallback>
            </mc:AlternateContent>
          </a:graphicData>
        </a:graphic>
      </p:graphicFrame>
      <p:cxnSp>
        <p:nvCxnSpPr>
          <p:cNvPr id="13" name="12 Conector recto de flecha"/>
          <p:cNvCxnSpPr/>
          <p:nvPr/>
        </p:nvCxnSpPr>
        <p:spPr>
          <a:xfrm flipV="1">
            <a:off x="1691680" y="4657141"/>
            <a:ext cx="66" cy="15963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4" name="13 CuadroTexto"/>
          <p:cNvSpPr txBox="1"/>
          <p:nvPr/>
        </p:nvSpPr>
        <p:spPr>
          <a:xfrm>
            <a:off x="690786" y="4839583"/>
            <a:ext cx="2293776" cy="523220"/>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s-MX" sz="1400" b="1" dirty="0" smtClean="0">
                <a:solidFill>
                  <a:srgbClr val="009E00"/>
                </a:solidFill>
              </a:rPr>
              <a:t>R-J no es valido a estas longitudes de onda.</a:t>
            </a:r>
            <a:endParaRPr lang="es-MX" sz="1400" b="1" dirty="0">
              <a:solidFill>
                <a:srgbClr val="009E00"/>
              </a:solidFill>
            </a:endParaRPr>
          </a:p>
        </p:txBody>
      </p:sp>
      <p:graphicFrame>
        <p:nvGraphicFramePr>
          <p:cNvPr id="70659" name="Object 3"/>
          <p:cNvGraphicFramePr>
            <a:graphicFrameLocks noChangeAspect="1"/>
          </p:cNvGraphicFramePr>
          <p:nvPr>
            <p:extLst>
              <p:ext uri="{D42A27DB-BD31-4B8C-83A1-F6EECF244321}">
                <p14:modId xmlns:p14="http://schemas.microsoft.com/office/powerpoint/2010/main" val="3954567333"/>
              </p:ext>
            </p:extLst>
          </p:nvPr>
        </p:nvGraphicFramePr>
        <p:xfrm>
          <a:off x="3644225" y="4744006"/>
          <a:ext cx="1658356" cy="714373"/>
        </p:xfrm>
        <a:graphic>
          <a:graphicData uri="http://schemas.openxmlformats.org/presentationml/2006/ole">
            <mc:AlternateContent xmlns:mc="http://schemas.openxmlformats.org/markup-compatibility/2006">
              <mc:Choice xmlns:v="urn:schemas-microsoft-com:vml" Requires="v">
                <p:oleObj spid="_x0000_s70821" name="Ecuación" r:id="rId6" imgW="990360" imgH="444240" progId="Equation.3">
                  <p:embed/>
                </p:oleObj>
              </mc:Choice>
              <mc:Fallback>
                <p:oleObj name="Ecuación" r:id="rId6" imgW="990360" imgH="444240" progId="Equation.3">
                  <p:embed/>
                  <p:pic>
                    <p:nvPicPr>
                      <p:cNvPr id="0"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644225" y="4744006"/>
                        <a:ext cx="1658356" cy="714373"/>
                      </a:xfrm>
                      <a:prstGeom prst="rect">
                        <a:avLst/>
                      </a:prstGeom>
                      <a:noFill/>
                      <a:ln w="9525">
                        <a:solidFill>
                          <a:schemeClr val="accent1"/>
                        </a:solidFill>
                        <a:miter lim="800000"/>
                        <a:headEnd/>
                        <a:tailEnd/>
                      </a:ln>
                      <a:extLst/>
                    </p:spPr>
                  </p:pic>
                </p:oleObj>
              </mc:Fallback>
            </mc:AlternateContent>
          </a:graphicData>
        </a:graphic>
      </p:graphicFrame>
      <p:sp>
        <p:nvSpPr>
          <p:cNvPr id="17" name="16 CuadroTexto"/>
          <p:cNvSpPr txBox="1"/>
          <p:nvPr/>
        </p:nvSpPr>
        <p:spPr>
          <a:xfrm>
            <a:off x="0" y="5658131"/>
            <a:ext cx="5580112" cy="523220"/>
          </a:xfrm>
          <a:prstGeom prst="rect">
            <a:avLst/>
          </a:prstGeom>
          <a:solidFill>
            <a:schemeClr val="accent5">
              <a:lumMod val="20000"/>
              <a:lumOff val="80000"/>
            </a:schemeClr>
          </a:solidFill>
          <a:ln/>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s-MX" sz="1400" b="1" dirty="0" smtClean="0">
                <a:solidFill>
                  <a:schemeClr val="accent1">
                    <a:lumMod val="50000"/>
                  </a:schemeClr>
                </a:solidFill>
              </a:rPr>
              <a:t>Los pasos para llegar a la obtención de los parámetros físicos  de las MC usando CO son:</a:t>
            </a:r>
            <a:endParaRPr lang="es-MX" sz="1400" b="1" dirty="0">
              <a:solidFill>
                <a:schemeClr val="accent1">
                  <a:lumMod val="50000"/>
                </a:schemeClr>
              </a:solidFill>
            </a:endParaRPr>
          </a:p>
        </p:txBody>
      </p:sp>
      <p:sp>
        <p:nvSpPr>
          <p:cNvPr id="18" name="17 Flecha abajo"/>
          <p:cNvSpPr/>
          <p:nvPr/>
        </p:nvSpPr>
        <p:spPr>
          <a:xfrm>
            <a:off x="2560684" y="6341104"/>
            <a:ext cx="428628" cy="357166"/>
          </a:xfrm>
          <a:prstGeom prst="downArrow">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s-MX" dirty="0"/>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CuadroTexto"/>
          <p:cNvSpPr txBox="1"/>
          <p:nvPr/>
        </p:nvSpPr>
        <p:spPr>
          <a:xfrm>
            <a:off x="208974" y="63731"/>
            <a:ext cx="2058770" cy="307777"/>
          </a:xfrm>
          <a:prstGeom prst="rect">
            <a:avLst/>
          </a:prstGeom>
          <a:solidFill>
            <a:schemeClr val="accent5">
              <a:lumMod val="20000"/>
              <a:lumOff val="80000"/>
            </a:schemeClr>
          </a:solidFill>
        </p:spPr>
        <p:style>
          <a:lnRef idx="1">
            <a:schemeClr val="accent5"/>
          </a:lnRef>
          <a:fillRef idx="2">
            <a:schemeClr val="accent5"/>
          </a:fillRef>
          <a:effectRef idx="1">
            <a:schemeClr val="accent5"/>
          </a:effectRef>
          <a:fontRef idx="minor">
            <a:schemeClr val="dk1"/>
          </a:fontRef>
        </p:style>
        <p:txBody>
          <a:bodyPr wrap="square" rtlCol="0">
            <a:spAutoFit/>
          </a:bodyPr>
          <a:lstStyle/>
          <a:p>
            <a:r>
              <a:rPr lang="es-MX" sz="1400" b="1" dirty="0" smtClean="0">
                <a:solidFill>
                  <a:srgbClr val="009E00"/>
                </a:solidFill>
              </a:rPr>
              <a:t>1.- Obtención de la T</a:t>
            </a:r>
            <a:r>
              <a:rPr lang="es-MX" sz="1400" b="1" baseline="-25000" dirty="0" smtClean="0">
                <a:solidFill>
                  <a:srgbClr val="009E00"/>
                </a:solidFill>
              </a:rPr>
              <a:t>ext</a:t>
            </a:r>
            <a:endParaRPr lang="es-MX" sz="1400" b="1" baseline="-25000" dirty="0">
              <a:solidFill>
                <a:srgbClr val="009E00"/>
              </a:solidFill>
            </a:endParaRPr>
          </a:p>
        </p:txBody>
      </p:sp>
      <p:sp>
        <p:nvSpPr>
          <p:cNvPr id="3" name="2 CuadroTexto"/>
          <p:cNvSpPr txBox="1"/>
          <p:nvPr/>
        </p:nvSpPr>
        <p:spPr>
          <a:xfrm>
            <a:off x="157900" y="495229"/>
            <a:ext cx="8643998" cy="307777"/>
          </a:xfrm>
          <a:prstGeom prst="rect">
            <a:avLst/>
          </a:prstGeom>
          <a:noFill/>
        </p:spPr>
        <p:txBody>
          <a:bodyPr wrap="square" rtlCol="0">
            <a:spAutoFit/>
          </a:bodyPr>
          <a:lstStyle/>
          <a:p>
            <a:r>
              <a:rPr lang="es-MX" sz="1400" b="1" dirty="0" smtClean="0">
                <a:solidFill>
                  <a:schemeClr val="tx2">
                    <a:lumMod val="50000"/>
                  </a:schemeClr>
                </a:solidFill>
              </a:rPr>
              <a:t>Como el </a:t>
            </a:r>
            <a:r>
              <a:rPr lang="es-MX" sz="1400" b="1" baseline="30000" dirty="0" smtClean="0">
                <a:solidFill>
                  <a:schemeClr val="tx2">
                    <a:lumMod val="50000"/>
                  </a:schemeClr>
                </a:solidFill>
              </a:rPr>
              <a:t>12</a:t>
            </a:r>
            <a:r>
              <a:rPr lang="es-MX" sz="1400" b="1" dirty="0" smtClean="0">
                <a:solidFill>
                  <a:schemeClr val="tx2">
                    <a:lumMod val="50000"/>
                  </a:schemeClr>
                </a:solidFill>
              </a:rPr>
              <a:t>CO es ópticamente grueso:</a:t>
            </a:r>
            <a:endParaRPr lang="es-MX" sz="1400" b="1" dirty="0">
              <a:solidFill>
                <a:schemeClr val="tx2">
                  <a:lumMod val="50000"/>
                </a:schemeClr>
              </a:solidFill>
            </a:endParaRPr>
          </a:p>
        </p:txBody>
      </p:sp>
      <p:graphicFrame>
        <p:nvGraphicFramePr>
          <p:cNvPr id="71682" name="Object 2"/>
          <p:cNvGraphicFramePr>
            <a:graphicFrameLocks noChangeAspect="1"/>
          </p:cNvGraphicFramePr>
          <p:nvPr>
            <p:extLst>
              <p:ext uri="{D42A27DB-BD31-4B8C-83A1-F6EECF244321}">
                <p14:modId xmlns:p14="http://schemas.microsoft.com/office/powerpoint/2010/main" val="4267097424"/>
              </p:ext>
            </p:extLst>
          </p:nvPr>
        </p:nvGraphicFramePr>
        <p:xfrm>
          <a:off x="3311021" y="187601"/>
          <a:ext cx="3530070" cy="525755"/>
        </p:xfrm>
        <a:graphic>
          <a:graphicData uri="http://schemas.openxmlformats.org/presentationml/2006/ole">
            <mc:AlternateContent xmlns:mc="http://schemas.openxmlformats.org/markup-compatibility/2006">
              <mc:Choice xmlns:v="urn:schemas-microsoft-com:vml" Requires="v">
                <p:oleObj spid="_x0000_s72436" name="Ecuación" r:id="rId3" imgW="1790640" imgH="266400" progId="Equation.3">
                  <p:embed/>
                </p:oleObj>
              </mc:Choice>
              <mc:Fallback>
                <p:oleObj name="Ecuación" r:id="rId3" imgW="1790640" imgH="266400" progId="Equation.3">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11021" y="187601"/>
                        <a:ext cx="3530070" cy="525755"/>
                      </a:xfrm>
                      <a:prstGeom prst="rect">
                        <a:avLst/>
                      </a:prstGeom>
                      <a:noFill/>
                      <a:ln w="9525">
                        <a:solidFill>
                          <a:srgbClr val="800000"/>
                        </a:solidFill>
                        <a:miter lim="800000"/>
                        <a:headEnd/>
                        <a:tailEnd/>
                      </a:ln>
                      <a:extLst/>
                    </p:spPr>
                  </p:pic>
                </p:oleObj>
              </mc:Fallback>
            </mc:AlternateContent>
          </a:graphicData>
        </a:graphic>
      </p:graphicFrame>
      <p:graphicFrame>
        <p:nvGraphicFramePr>
          <p:cNvPr id="71683" name="Object 3"/>
          <p:cNvGraphicFramePr>
            <a:graphicFrameLocks noChangeAspect="1"/>
          </p:cNvGraphicFramePr>
          <p:nvPr>
            <p:extLst>
              <p:ext uri="{D42A27DB-BD31-4B8C-83A1-F6EECF244321}">
                <p14:modId xmlns:p14="http://schemas.microsoft.com/office/powerpoint/2010/main" val="2896636048"/>
              </p:ext>
            </p:extLst>
          </p:nvPr>
        </p:nvGraphicFramePr>
        <p:xfrm>
          <a:off x="285720" y="994604"/>
          <a:ext cx="3374063" cy="928313"/>
        </p:xfrm>
        <a:graphic>
          <a:graphicData uri="http://schemas.openxmlformats.org/presentationml/2006/ole">
            <mc:AlternateContent xmlns:mc="http://schemas.openxmlformats.org/markup-compatibility/2006">
              <mc:Choice xmlns:v="urn:schemas-microsoft-com:vml" Requires="v">
                <p:oleObj spid="_x0000_s72437" name="Ecuación" r:id="rId5" imgW="2400120" imgH="660240" progId="Equation.3">
                  <p:embed/>
                </p:oleObj>
              </mc:Choice>
              <mc:Fallback>
                <p:oleObj name="Ecuación" r:id="rId5" imgW="2400120" imgH="660240" progId="Equation.3">
                  <p:embed/>
                  <p:pic>
                    <p:nvPicPr>
                      <p:cNvPr id="0"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5720" y="994604"/>
                        <a:ext cx="3374063" cy="928313"/>
                      </a:xfrm>
                      <a:prstGeom prst="rect">
                        <a:avLst/>
                      </a:prstGeom>
                      <a:noFill/>
                      <a:ln w="9525">
                        <a:solidFill>
                          <a:srgbClr val="800000"/>
                        </a:solidFill>
                        <a:miter lim="800000"/>
                        <a:headEnd/>
                        <a:tailEnd/>
                      </a:ln>
                      <a:extLst/>
                    </p:spPr>
                  </p:pic>
                </p:oleObj>
              </mc:Fallback>
            </mc:AlternateContent>
          </a:graphicData>
        </a:graphic>
      </p:graphicFrame>
      <p:sp>
        <p:nvSpPr>
          <p:cNvPr id="6" name="5 Flecha abajo"/>
          <p:cNvSpPr/>
          <p:nvPr/>
        </p:nvSpPr>
        <p:spPr>
          <a:xfrm>
            <a:off x="3690708" y="758427"/>
            <a:ext cx="352630" cy="374860"/>
          </a:xfrm>
          <a:prstGeom prst="downArrow">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s-MX" dirty="0"/>
          </a:p>
        </p:txBody>
      </p:sp>
      <p:sp>
        <p:nvSpPr>
          <p:cNvPr id="7" name="6 Flecha derecha"/>
          <p:cNvSpPr/>
          <p:nvPr/>
        </p:nvSpPr>
        <p:spPr>
          <a:xfrm>
            <a:off x="3787555" y="1323022"/>
            <a:ext cx="285182" cy="348070"/>
          </a:xfrm>
          <a:prstGeom prst="rightArrow">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s-MX" dirty="0"/>
          </a:p>
        </p:txBody>
      </p:sp>
      <p:graphicFrame>
        <p:nvGraphicFramePr>
          <p:cNvPr id="71684" name="Object 4"/>
          <p:cNvGraphicFramePr>
            <a:graphicFrameLocks noChangeAspect="1"/>
          </p:cNvGraphicFramePr>
          <p:nvPr>
            <p:extLst>
              <p:ext uri="{D42A27DB-BD31-4B8C-83A1-F6EECF244321}">
                <p14:modId xmlns:p14="http://schemas.microsoft.com/office/powerpoint/2010/main" val="1206504026"/>
              </p:ext>
            </p:extLst>
          </p:nvPr>
        </p:nvGraphicFramePr>
        <p:xfrm>
          <a:off x="4358428" y="771524"/>
          <a:ext cx="3957987" cy="923696"/>
        </p:xfrm>
        <a:graphic>
          <a:graphicData uri="http://schemas.openxmlformats.org/presentationml/2006/ole">
            <mc:AlternateContent xmlns:mc="http://schemas.openxmlformats.org/markup-compatibility/2006">
              <mc:Choice xmlns:v="urn:schemas-microsoft-com:vml" Requires="v">
                <p:oleObj spid="_x0000_s72438" name="Ecuación" r:id="rId7" imgW="2552400" imgH="698400" progId="Equation.3">
                  <p:embed/>
                </p:oleObj>
              </mc:Choice>
              <mc:Fallback>
                <p:oleObj name="Ecuación" r:id="rId7" imgW="2552400" imgH="698400" progId="Equation.3">
                  <p:embed/>
                  <p:pic>
                    <p:nvPicPr>
                      <p:cNvPr id="0" name="Picture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358428" y="771524"/>
                        <a:ext cx="3957987" cy="923696"/>
                      </a:xfrm>
                      <a:prstGeom prst="rect">
                        <a:avLst/>
                      </a:prstGeom>
                      <a:noFill/>
                      <a:ln w="9525">
                        <a:solidFill>
                          <a:srgbClr val="800000"/>
                        </a:solidFill>
                        <a:miter lim="800000"/>
                        <a:headEnd/>
                        <a:tailEnd/>
                      </a:ln>
                      <a:extLst/>
                    </p:spPr>
                  </p:pic>
                </p:oleObj>
              </mc:Fallback>
            </mc:AlternateContent>
          </a:graphicData>
        </a:graphic>
      </p:graphicFrame>
      <p:graphicFrame>
        <p:nvGraphicFramePr>
          <p:cNvPr id="71685" name="Object 5"/>
          <p:cNvGraphicFramePr>
            <a:graphicFrameLocks noChangeAspect="1"/>
          </p:cNvGraphicFramePr>
          <p:nvPr>
            <p:extLst>
              <p:ext uri="{D42A27DB-BD31-4B8C-83A1-F6EECF244321}">
                <p14:modId xmlns:p14="http://schemas.microsoft.com/office/powerpoint/2010/main" val="805602165"/>
              </p:ext>
            </p:extLst>
          </p:nvPr>
        </p:nvGraphicFramePr>
        <p:xfrm>
          <a:off x="4383886" y="1731699"/>
          <a:ext cx="3932529" cy="915872"/>
        </p:xfrm>
        <a:graphic>
          <a:graphicData uri="http://schemas.openxmlformats.org/presentationml/2006/ole">
            <mc:AlternateContent xmlns:mc="http://schemas.openxmlformats.org/markup-compatibility/2006">
              <mc:Choice xmlns:v="urn:schemas-microsoft-com:vml" Requires="v">
                <p:oleObj spid="_x0000_s72439" name="Ecuación" r:id="rId9" imgW="2552400" imgH="698400" progId="Equation.3">
                  <p:embed/>
                </p:oleObj>
              </mc:Choice>
              <mc:Fallback>
                <p:oleObj name="Ecuación" r:id="rId9" imgW="2552400" imgH="698400" progId="Equation.3">
                  <p:embed/>
                  <p:pic>
                    <p:nvPicPr>
                      <p:cNvPr id="0" name="Picture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383886" y="1731699"/>
                        <a:ext cx="3932529" cy="915872"/>
                      </a:xfrm>
                      <a:prstGeom prst="rect">
                        <a:avLst/>
                      </a:prstGeom>
                      <a:noFill/>
                      <a:ln w="9525">
                        <a:solidFill>
                          <a:srgbClr val="800000"/>
                        </a:solidFill>
                        <a:miter lim="800000"/>
                        <a:headEnd/>
                        <a:tailEnd/>
                      </a:ln>
                      <a:extLst/>
                    </p:spPr>
                  </p:pic>
                </p:oleObj>
              </mc:Fallback>
            </mc:AlternateContent>
          </a:graphicData>
        </a:graphic>
      </p:graphicFrame>
      <p:cxnSp>
        <p:nvCxnSpPr>
          <p:cNvPr id="11" name="10 Conector recto de flecha"/>
          <p:cNvCxnSpPr/>
          <p:nvPr/>
        </p:nvCxnSpPr>
        <p:spPr>
          <a:xfrm rot="5400000">
            <a:off x="3144622" y="2027725"/>
            <a:ext cx="285752"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2" name="11 CuadroTexto"/>
          <p:cNvSpPr txBox="1"/>
          <p:nvPr/>
        </p:nvSpPr>
        <p:spPr>
          <a:xfrm>
            <a:off x="3382798" y="1975574"/>
            <a:ext cx="370888" cy="276999"/>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s-MX" sz="1200" b="1" dirty="0" smtClean="0">
                <a:solidFill>
                  <a:srgbClr val="C00000"/>
                </a:solidFill>
              </a:rPr>
              <a:t>T</a:t>
            </a:r>
            <a:r>
              <a:rPr lang="es-MX" sz="1200" b="1" baseline="-25000" dirty="0" smtClean="0">
                <a:solidFill>
                  <a:srgbClr val="C00000"/>
                </a:solidFill>
              </a:rPr>
              <a:t>bg</a:t>
            </a:r>
            <a:endParaRPr lang="es-MX" sz="1200" b="1" baseline="-25000" dirty="0">
              <a:solidFill>
                <a:srgbClr val="C00000"/>
              </a:solidFill>
            </a:endParaRPr>
          </a:p>
        </p:txBody>
      </p:sp>
      <p:sp>
        <p:nvSpPr>
          <p:cNvPr id="13" name="12 CuadroTexto"/>
          <p:cNvSpPr txBox="1"/>
          <p:nvPr/>
        </p:nvSpPr>
        <p:spPr>
          <a:xfrm>
            <a:off x="113039" y="2557383"/>
            <a:ext cx="3719424" cy="307777"/>
          </a:xfrm>
          <a:prstGeom prst="rect">
            <a:avLst/>
          </a:prstGeom>
          <a:solidFill>
            <a:schemeClr val="accent5">
              <a:lumMod val="20000"/>
              <a:lumOff val="80000"/>
            </a:schemeClr>
          </a:solidFill>
        </p:spPr>
        <p:style>
          <a:lnRef idx="1">
            <a:schemeClr val="accent5"/>
          </a:lnRef>
          <a:fillRef idx="2">
            <a:schemeClr val="accent5"/>
          </a:fillRef>
          <a:effectRef idx="1">
            <a:schemeClr val="accent5"/>
          </a:effectRef>
          <a:fontRef idx="minor">
            <a:schemeClr val="dk1"/>
          </a:fontRef>
        </p:style>
        <p:txBody>
          <a:bodyPr wrap="square" rtlCol="0">
            <a:spAutoFit/>
          </a:bodyPr>
          <a:lstStyle/>
          <a:p>
            <a:r>
              <a:rPr lang="es-MX" sz="1400" b="1" dirty="0" smtClean="0">
                <a:solidFill>
                  <a:srgbClr val="009E00"/>
                </a:solidFill>
              </a:rPr>
              <a:t>2.- Obtención de la profundidad óptica del </a:t>
            </a:r>
            <a:r>
              <a:rPr lang="es-MX" sz="1400" b="1" baseline="30000" dirty="0" smtClean="0">
                <a:solidFill>
                  <a:srgbClr val="009E00"/>
                </a:solidFill>
              </a:rPr>
              <a:t>13</a:t>
            </a:r>
            <a:r>
              <a:rPr lang="es-MX" sz="1400" b="1" dirty="0" smtClean="0">
                <a:solidFill>
                  <a:srgbClr val="009E00"/>
                </a:solidFill>
              </a:rPr>
              <a:t>CO</a:t>
            </a:r>
            <a:endParaRPr lang="es-MX" sz="1400" b="1" baseline="-25000" dirty="0">
              <a:solidFill>
                <a:srgbClr val="009E00"/>
              </a:solidFill>
            </a:endParaRPr>
          </a:p>
        </p:txBody>
      </p:sp>
      <p:sp>
        <p:nvSpPr>
          <p:cNvPr id="15" name="14 CuadroTexto"/>
          <p:cNvSpPr txBox="1"/>
          <p:nvPr/>
        </p:nvSpPr>
        <p:spPr>
          <a:xfrm>
            <a:off x="95772" y="2989649"/>
            <a:ext cx="8715436" cy="523220"/>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just"/>
            <a:r>
              <a:rPr lang="es-MX" sz="1400" b="1" dirty="0" smtClean="0">
                <a:solidFill>
                  <a:schemeClr val="tx2">
                    <a:lumMod val="50000"/>
                  </a:schemeClr>
                </a:solidFill>
              </a:rPr>
              <a:t>Suponemos que la T</a:t>
            </a:r>
            <a:r>
              <a:rPr lang="es-MX" sz="1400" b="1" baseline="-25000" dirty="0" smtClean="0">
                <a:solidFill>
                  <a:schemeClr val="tx2">
                    <a:lumMod val="50000"/>
                  </a:schemeClr>
                </a:solidFill>
              </a:rPr>
              <a:t>ext</a:t>
            </a:r>
            <a:r>
              <a:rPr lang="es-MX" sz="1400" b="1" dirty="0" smtClean="0">
                <a:solidFill>
                  <a:schemeClr val="tx2">
                    <a:lumMod val="50000"/>
                  </a:schemeClr>
                </a:solidFill>
              </a:rPr>
              <a:t>(</a:t>
            </a:r>
            <a:r>
              <a:rPr lang="es-MX" sz="1400" b="1" baseline="30000" dirty="0" smtClean="0">
                <a:solidFill>
                  <a:schemeClr val="tx2">
                    <a:lumMod val="50000"/>
                  </a:schemeClr>
                </a:solidFill>
              </a:rPr>
              <a:t>12</a:t>
            </a:r>
            <a:r>
              <a:rPr lang="es-MX" sz="1400" b="1" dirty="0" smtClean="0">
                <a:solidFill>
                  <a:schemeClr val="tx2">
                    <a:lumMod val="50000"/>
                  </a:schemeClr>
                </a:solidFill>
              </a:rPr>
              <a:t>CO)=T</a:t>
            </a:r>
            <a:r>
              <a:rPr lang="es-MX" sz="1400" b="1" baseline="-25000" dirty="0" smtClean="0">
                <a:solidFill>
                  <a:schemeClr val="tx2">
                    <a:lumMod val="50000"/>
                  </a:schemeClr>
                </a:solidFill>
              </a:rPr>
              <a:t>ext</a:t>
            </a:r>
            <a:r>
              <a:rPr lang="es-MX" sz="1400" b="1" dirty="0" smtClean="0">
                <a:solidFill>
                  <a:schemeClr val="tx2">
                    <a:lumMod val="50000"/>
                  </a:schemeClr>
                </a:solidFill>
              </a:rPr>
              <a:t>(</a:t>
            </a:r>
            <a:r>
              <a:rPr lang="es-MX" sz="1400" b="1" baseline="30000" dirty="0" smtClean="0">
                <a:solidFill>
                  <a:schemeClr val="tx2">
                    <a:lumMod val="50000"/>
                  </a:schemeClr>
                </a:solidFill>
              </a:rPr>
              <a:t>13</a:t>
            </a:r>
            <a:r>
              <a:rPr lang="es-MX" sz="1400" b="1" dirty="0" smtClean="0">
                <a:solidFill>
                  <a:schemeClr val="tx2">
                    <a:lumMod val="50000"/>
                  </a:schemeClr>
                </a:solidFill>
              </a:rPr>
              <a:t>CO)=T</a:t>
            </a:r>
            <a:r>
              <a:rPr lang="es-MX" sz="1400" b="1" baseline="-25000" dirty="0" smtClean="0">
                <a:solidFill>
                  <a:schemeClr val="tx2">
                    <a:lumMod val="50000"/>
                  </a:schemeClr>
                </a:solidFill>
              </a:rPr>
              <a:t>K</a:t>
            </a:r>
            <a:r>
              <a:rPr lang="es-MX" sz="1400" b="1" dirty="0" smtClean="0">
                <a:solidFill>
                  <a:schemeClr val="tx2">
                    <a:lumMod val="50000"/>
                  </a:schemeClr>
                </a:solidFill>
                <a:sym typeface="Wingdings" pitchFamily="2" charset="2"/>
              </a:rPr>
              <a:t> todo termalizado  A partir de la línea observada del </a:t>
            </a:r>
            <a:r>
              <a:rPr lang="es-MX" sz="1400" b="1" baseline="30000" dirty="0" smtClean="0">
                <a:solidFill>
                  <a:schemeClr val="tx2">
                    <a:lumMod val="50000"/>
                  </a:schemeClr>
                </a:solidFill>
                <a:sym typeface="Wingdings" pitchFamily="2" charset="2"/>
              </a:rPr>
              <a:t>13</a:t>
            </a:r>
            <a:r>
              <a:rPr lang="es-MX" sz="1400" b="1" dirty="0" smtClean="0">
                <a:solidFill>
                  <a:schemeClr val="tx2">
                    <a:lumMod val="50000"/>
                  </a:schemeClr>
                </a:solidFill>
                <a:sym typeface="Wingdings" pitchFamily="2" charset="2"/>
              </a:rPr>
              <a:t>CO se puede obtener su profundidad óptica.</a:t>
            </a:r>
            <a:endParaRPr lang="es-MX" sz="1400" b="1" dirty="0">
              <a:solidFill>
                <a:schemeClr val="tx2">
                  <a:lumMod val="50000"/>
                </a:schemeClr>
              </a:solidFill>
            </a:endParaRPr>
          </a:p>
        </p:txBody>
      </p:sp>
      <p:graphicFrame>
        <p:nvGraphicFramePr>
          <p:cNvPr id="71686" name="Object 6"/>
          <p:cNvGraphicFramePr>
            <a:graphicFrameLocks noChangeAspect="1"/>
          </p:cNvGraphicFramePr>
          <p:nvPr>
            <p:extLst>
              <p:ext uri="{D42A27DB-BD31-4B8C-83A1-F6EECF244321}">
                <p14:modId xmlns:p14="http://schemas.microsoft.com/office/powerpoint/2010/main" val="912726885"/>
              </p:ext>
            </p:extLst>
          </p:nvPr>
        </p:nvGraphicFramePr>
        <p:xfrm>
          <a:off x="95772" y="3645732"/>
          <a:ext cx="3468116" cy="397388"/>
        </p:xfrm>
        <a:graphic>
          <a:graphicData uri="http://schemas.openxmlformats.org/presentationml/2006/ole">
            <mc:AlternateContent xmlns:mc="http://schemas.openxmlformats.org/markup-compatibility/2006">
              <mc:Choice xmlns:v="urn:schemas-microsoft-com:vml" Requires="v">
                <p:oleObj spid="_x0000_s72440" name="Ecuación" r:id="rId11" imgW="2438280" imgH="279360" progId="Equation.3">
                  <p:embed/>
                </p:oleObj>
              </mc:Choice>
              <mc:Fallback>
                <p:oleObj name="Ecuación" r:id="rId11" imgW="2438280" imgH="279360" progId="Equation.3">
                  <p:embed/>
                  <p:pic>
                    <p:nvPicPr>
                      <p:cNvPr id="0" name="Picture 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5772" y="3645732"/>
                        <a:ext cx="3468116" cy="397388"/>
                      </a:xfrm>
                      <a:prstGeom prst="rect">
                        <a:avLst/>
                      </a:prstGeom>
                      <a:noFill/>
                      <a:ln w="9525">
                        <a:solidFill>
                          <a:srgbClr val="800000"/>
                        </a:solidFill>
                        <a:miter lim="800000"/>
                        <a:headEnd/>
                        <a:tailEnd/>
                      </a:ln>
                      <a:extLst/>
                    </p:spPr>
                  </p:pic>
                </p:oleObj>
              </mc:Fallback>
            </mc:AlternateContent>
          </a:graphicData>
        </a:graphic>
      </p:graphicFrame>
      <p:graphicFrame>
        <p:nvGraphicFramePr>
          <p:cNvPr id="71687" name="Object 7"/>
          <p:cNvGraphicFramePr>
            <a:graphicFrameLocks noChangeAspect="1"/>
          </p:cNvGraphicFramePr>
          <p:nvPr>
            <p:extLst>
              <p:ext uri="{D42A27DB-BD31-4B8C-83A1-F6EECF244321}">
                <p14:modId xmlns:p14="http://schemas.microsoft.com/office/powerpoint/2010/main" val="2321618933"/>
              </p:ext>
            </p:extLst>
          </p:nvPr>
        </p:nvGraphicFramePr>
        <p:xfrm>
          <a:off x="4419724" y="3589889"/>
          <a:ext cx="3320627" cy="631199"/>
        </p:xfrm>
        <a:graphic>
          <a:graphicData uri="http://schemas.openxmlformats.org/presentationml/2006/ole">
            <mc:AlternateContent xmlns:mc="http://schemas.openxmlformats.org/markup-compatibility/2006">
              <mc:Choice xmlns:v="urn:schemas-microsoft-com:vml" Requires="v">
                <p:oleObj spid="_x0000_s72441" name="Ecuación" r:id="rId13" imgW="2057400" imgH="507960" progId="Equation.3">
                  <p:embed/>
                </p:oleObj>
              </mc:Choice>
              <mc:Fallback>
                <p:oleObj name="Ecuación" r:id="rId13" imgW="2057400" imgH="507960" progId="Equation.3">
                  <p:embed/>
                  <p:pic>
                    <p:nvPicPr>
                      <p:cNvPr id="0" name="Picture 7"/>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419724" y="3589889"/>
                        <a:ext cx="3320627" cy="631199"/>
                      </a:xfrm>
                      <a:prstGeom prst="rect">
                        <a:avLst/>
                      </a:prstGeom>
                      <a:noFill/>
                      <a:ln w="9525">
                        <a:solidFill>
                          <a:srgbClr val="800000"/>
                        </a:solidFill>
                        <a:miter lim="800000"/>
                        <a:headEnd/>
                        <a:tailEnd/>
                      </a:ln>
                      <a:extLst/>
                    </p:spPr>
                  </p:pic>
                </p:oleObj>
              </mc:Fallback>
            </mc:AlternateContent>
          </a:graphicData>
        </a:graphic>
      </p:graphicFrame>
      <p:sp>
        <p:nvSpPr>
          <p:cNvPr id="18" name="17 Flecha derecha"/>
          <p:cNvSpPr/>
          <p:nvPr/>
        </p:nvSpPr>
        <p:spPr>
          <a:xfrm>
            <a:off x="3712697" y="3700410"/>
            <a:ext cx="360040" cy="288032"/>
          </a:xfrm>
          <a:prstGeom prst="rightArrow">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s-MX" dirty="0"/>
          </a:p>
        </p:txBody>
      </p:sp>
      <p:sp>
        <p:nvSpPr>
          <p:cNvPr id="17" name="3 CuadroTexto"/>
          <p:cNvSpPr txBox="1"/>
          <p:nvPr/>
        </p:nvSpPr>
        <p:spPr>
          <a:xfrm>
            <a:off x="35496" y="4183717"/>
            <a:ext cx="2500330" cy="646331"/>
          </a:xfrm>
          <a:prstGeom prst="rect">
            <a:avLst/>
          </a:prstGeom>
          <a:solidFill>
            <a:schemeClr val="accent3">
              <a:lumMod val="20000"/>
              <a:lumOff val="80000"/>
            </a:schemeClr>
          </a:solidFill>
        </p:spPr>
        <p:style>
          <a:lnRef idx="1">
            <a:schemeClr val="accent3"/>
          </a:lnRef>
          <a:fillRef idx="2">
            <a:schemeClr val="accent3"/>
          </a:fillRef>
          <a:effectRef idx="1">
            <a:schemeClr val="accent3"/>
          </a:effectRef>
          <a:fontRef idx="minor">
            <a:schemeClr val="dk1"/>
          </a:fontRef>
        </p:style>
        <p:txBody>
          <a:bodyPr wrap="square" rtlCol="0">
            <a:spAutoFit/>
          </a:bodyPr>
          <a:lstStyle/>
          <a:p>
            <a:pPr algn="just"/>
            <a:r>
              <a:rPr lang="es-MX" sz="1200" b="1" dirty="0" smtClean="0">
                <a:solidFill>
                  <a:schemeClr val="tx2">
                    <a:lumMod val="50000"/>
                  </a:schemeClr>
                </a:solidFill>
              </a:rPr>
              <a:t>Sustituyendo para las dos primeras transiciones, obtenemos las opacidades de ambas líneas.</a:t>
            </a:r>
            <a:endParaRPr lang="es-MX" sz="1200" b="1" dirty="0">
              <a:solidFill>
                <a:schemeClr val="tx2">
                  <a:lumMod val="50000"/>
                </a:schemeClr>
              </a:solidFill>
            </a:endParaRPr>
          </a:p>
        </p:txBody>
      </p:sp>
      <p:graphicFrame>
        <p:nvGraphicFramePr>
          <p:cNvPr id="19" name="Object 2"/>
          <p:cNvGraphicFramePr>
            <a:graphicFrameLocks noChangeAspect="1"/>
          </p:cNvGraphicFramePr>
          <p:nvPr>
            <p:extLst>
              <p:ext uri="{D42A27DB-BD31-4B8C-83A1-F6EECF244321}">
                <p14:modId xmlns:p14="http://schemas.microsoft.com/office/powerpoint/2010/main" val="1735546468"/>
              </p:ext>
            </p:extLst>
          </p:nvPr>
        </p:nvGraphicFramePr>
        <p:xfrm>
          <a:off x="2627784" y="4298980"/>
          <a:ext cx="2880319" cy="515016"/>
        </p:xfrm>
        <a:graphic>
          <a:graphicData uri="http://schemas.openxmlformats.org/presentationml/2006/ole">
            <mc:AlternateContent xmlns:mc="http://schemas.openxmlformats.org/markup-compatibility/2006">
              <mc:Choice xmlns:v="urn:schemas-microsoft-com:vml" Requires="v">
                <p:oleObj spid="_x0000_s72442" name="Ecuación" r:id="rId15" imgW="2933640" imgH="482400" progId="Equation.3">
                  <p:embed/>
                </p:oleObj>
              </mc:Choice>
              <mc:Fallback>
                <p:oleObj name="Ecuación" r:id="rId15" imgW="2933640" imgH="482400" progId="Equation.3">
                  <p:embed/>
                  <p:pic>
                    <p:nvPicPr>
                      <p:cNvPr id="72706" name="Object 2"/>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627784" y="4298980"/>
                        <a:ext cx="2880319" cy="515016"/>
                      </a:xfrm>
                      <a:prstGeom prst="rect">
                        <a:avLst/>
                      </a:prstGeom>
                      <a:noFill/>
                      <a:ln w="9525">
                        <a:solidFill>
                          <a:srgbClr val="800000"/>
                        </a:solidFill>
                        <a:miter lim="800000"/>
                        <a:headEnd/>
                        <a:tailEnd/>
                      </a:ln>
                      <a:extLst/>
                    </p:spPr>
                  </p:pic>
                </p:oleObj>
              </mc:Fallback>
            </mc:AlternateContent>
          </a:graphicData>
        </a:graphic>
      </p:graphicFrame>
      <p:graphicFrame>
        <p:nvGraphicFramePr>
          <p:cNvPr id="20" name="Object 3"/>
          <p:cNvGraphicFramePr>
            <a:graphicFrameLocks noChangeAspect="1"/>
          </p:cNvGraphicFramePr>
          <p:nvPr>
            <p:extLst>
              <p:ext uri="{D42A27DB-BD31-4B8C-83A1-F6EECF244321}">
                <p14:modId xmlns:p14="http://schemas.microsoft.com/office/powerpoint/2010/main" val="1248616662"/>
              </p:ext>
            </p:extLst>
          </p:nvPr>
        </p:nvGraphicFramePr>
        <p:xfrm>
          <a:off x="5568549" y="4298109"/>
          <a:ext cx="3523213" cy="515888"/>
        </p:xfrm>
        <a:graphic>
          <a:graphicData uri="http://schemas.openxmlformats.org/presentationml/2006/ole">
            <mc:AlternateContent xmlns:mc="http://schemas.openxmlformats.org/markup-compatibility/2006">
              <mc:Choice xmlns:v="urn:schemas-microsoft-com:vml" Requires="v">
                <p:oleObj spid="_x0000_s72443" name="Ecuación" r:id="rId17" imgW="3149280" imgH="482400" progId="Equation.3">
                  <p:embed/>
                </p:oleObj>
              </mc:Choice>
              <mc:Fallback>
                <p:oleObj name="Ecuación" r:id="rId17" imgW="3149280" imgH="482400" progId="Equation.3">
                  <p:embed/>
                  <p:pic>
                    <p:nvPicPr>
                      <p:cNvPr id="72707" name="Object 3"/>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568549" y="4298109"/>
                        <a:ext cx="3523213" cy="515888"/>
                      </a:xfrm>
                      <a:prstGeom prst="rect">
                        <a:avLst/>
                      </a:prstGeom>
                      <a:noFill/>
                      <a:ln w="9525">
                        <a:solidFill>
                          <a:srgbClr val="800000"/>
                        </a:solidFill>
                        <a:miter lim="800000"/>
                        <a:headEnd/>
                        <a:tailEnd/>
                      </a:ln>
                      <a:extLst/>
                    </p:spPr>
                  </p:pic>
                </p:oleObj>
              </mc:Fallback>
            </mc:AlternateContent>
          </a:graphicData>
        </a:graphic>
      </p:graphicFrame>
      <p:sp>
        <p:nvSpPr>
          <p:cNvPr id="21" name="5 CuadroTexto"/>
          <p:cNvSpPr txBox="1"/>
          <p:nvPr/>
        </p:nvSpPr>
        <p:spPr>
          <a:xfrm>
            <a:off x="95772" y="4944919"/>
            <a:ext cx="8995990" cy="646331"/>
          </a:xfrm>
          <a:prstGeom prst="rect">
            <a:avLst/>
          </a:prstGeom>
          <a:solidFill>
            <a:schemeClr val="accent5">
              <a:lumMod val="20000"/>
              <a:lumOff val="80000"/>
            </a:schemeClr>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just"/>
            <a:r>
              <a:rPr lang="es-MX" sz="1200" b="1" dirty="0" smtClean="0">
                <a:solidFill>
                  <a:schemeClr val="tx2">
                    <a:lumMod val="50000"/>
                  </a:schemeClr>
                </a:solidFill>
              </a:rPr>
              <a:t>Existe una forma alternativa de obtener la opacidad de </a:t>
            </a:r>
            <a:r>
              <a:rPr lang="es-MX" sz="1200" b="1" baseline="30000" dirty="0" smtClean="0">
                <a:solidFill>
                  <a:schemeClr val="tx2">
                    <a:lumMod val="50000"/>
                  </a:schemeClr>
                </a:solidFill>
              </a:rPr>
              <a:t>13</a:t>
            </a:r>
            <a:r>
              <a:rPr lang="es-MX" sz="1200" b="1" dirty="0" smtClean="0">
                <a:solidFill>
                  <a:schemeClr val="tx2">
                    <a:lumMod val="50000"/>
                  </a:schemeClr>
                </a:solidFill>
              </a:rPr>
              <a:t>CO, que tiene la ventaja de que es independiente de la calibración de las líneas, pero que supone que las líneas están observadas con el mismo telescopio, y que los errores son del orden de las diferencias entre las frecuencias de las transiciones de </a:t>
            </a:r>
            <a:r>
              <a:rPr lang="es-MX" sz="1200" b="1" baseline="30000" dirty="0" smtClean="0">
                <a:solidFill>
                  <a:schemeClr val="tx2">
                    <a:lumMod val="50000"/>
                  </a:schemeClr>
                </a:solidFill>
              </a:rPr>
              <a:t>12</a:t>
            </a:r>
            <a:r>
              <a:rPr lang="es-MX" sz="1200" b="1" dirty="0" smtClean="0">
                <a:solidFill>
                  <a:schemeClr val="tx2">
                    <a:lumMod val="50000"/>
                  </a:schemeClr>
                </a:solidFill>
              </a:rPr>
              <a:t>CO y </a:t>
            </a:r>
            <a:r>
              <a:rPr lang="es-MX" sz="1200" b="1" baseline="30000" dirty="0" smtClean="0">
                <a:solidFill>
                  <a:schemeClr val="tx2">
                    <a:lumMod val="50000"/>
                  </a:schemeClr>
                </a:solidFill>
              </a:rPr>
              <a:t>13</a:t>
            </a:r>
            <a:r>
              <a:rPr lang="es-MX" sz="1200" b="1" dirty="0" smtClean="0">
                <a:solidFill>
                  <a:schemeClr val="tx2">
                    <a:lumMod val="50000"/>
                  </a:schemeClr>
                </a:solidFill>
              </a:rPr>
              <a:t>CO.</a:t>
            </a:r>
            <a:endParaRPr lang="es-MX" sz="1200" b="1" dirty="0">
              <a:solidFill>
                <a:schemeClr val="tx2">
                  <a:lumMod val="50000"/>
                </a:schemeClr>
              </a:solidFill>
            </a:endParaRPr>
          </a:p>
        </p:txBody>
      </p:sp>
      <p:sp>
        <p:nvSpPr>
          <p:cNvPr id="22" name="7 CuadroTexto"/>
          <p:cNvSpPr txBox="1"/>
          <p:nvPr/>
        </p:nvSpPr>
        <p:spPr>
          <a:xfrm>
            <a:off x="95772" y="5722172"/>
            <a:ext cx="5052292" cy="276999"/>
          </a:xfrm>
          <a:prstGeom prst="rect">
            <a:avLst/>
          </a:prstGeom>
          <a:solidFill>
            <a:schemeClr val="accent3">
              <a:lumMod val="20000"/>
              <a:lumOff val="80000"/>
            </a:schemeClr>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just"/>
            <a:r>
              <a:rPr lang="es-MX" sz="1200" b="1" dirty="0" smtClean="0">
                <a:solidFill>
                  <a:schemeClr val="tx2">
                    <a:lumMod val="50000"/>
                  </a:schemeClr>
                </a:solidFill>
              </a:rPr>
              <a:t>Se hace el cociente de la misma transición de las dos variedades  isotópicas</a:t>
            </a:r>
            <a:endParaRPr lang="es-MX" sz="1200" b="1" dirty="0">
              <a:solidFill>
                <a:schemeClr val="tx2">
                  <a:lumMod val="50000"/>
                </a:schemeClr>
              </a:solidFill>
            </a:endParaRPr>
          </a:p>
        </p:txBody>
      </p:sp>
      <p:graphicFrame>
        <p:nvGraphicFramePr>
          <p:cNvPr id="23" name="8 Objeto"/>
          <p:cNvGraphicFramePr>
            <a:graphicFrameLocks noChangeAspect="1"/>
          </p:cNvGraphicFramePr>
          <p:nvPr>
            <p:extLst>
              <p:ext uri="{D42A27DB-BD31-4B8C-83A1-F6EECF244321}">
                <p14:modId xmlns:p14="http://schemas.microsoft.com/office/powerpoint/2010/main" val="2215140486"/>
              </p:ext>
            </p:extLst>
          </p:nvPr>
        </p:nvGraphicFramePr>
        <p:xfrm>
          <a:off x="135799" y="6179712"/>
          <a:ext cx="3193287" cy="534559"/>
        </p:xfrm>
        <a:graphic>
          <a:graphicData uri="http://schemas.openxmlformats.org/presentationml/2006/ole">
            <mc:AlternateContent xmlns:mc="http://schemas.openxmlformats.org/markup-compatibility/2006">
              <mc:Choice xmlns:v="urn:schemas-microsoft-com:vml" Requires="v">
                <p:oleObj spid="_x0000_s72444" name="Ecuación" r:id="rId19" imgW="2882880" imgH="482400" progId="Equation.3">
                  <p:embed/>
                </p:oleObj>
              </mc:Choice>
              <mc:Fallback>
                <p:oleObj name="Ecuación" r:id="rId19" imgW="2882880" imgH="482400" progId="Equation.3">
                  <p:embed/>
                  <p:pic>
                    <p:nvPicPr>
                      <p:cNvPr id="9" name="8 Objeto"/>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35799" y="6179712"/>
                        <a:ext cx="3193287" cy="534559"/>
                      </a:xfrm>
                      <a:prstGeom prst="rect">
                        <a:avLst/>
                      </a:prstGeom>
                      <a:noFill/>
                      <a:ln w="22225">
                        <a:solidFill>
                          <a:srgbClr val="008000"/>
                        </a:solidFill>
                        <a:miter lim="800000"/>
                        <a:headEnd/>
                        <a:tailEnd/>
                      </a:ln>
                      <a:extLst/>
                    </p:spPr>
                  </p:pic>
                </p:oleObj>
              </mc:Fallback>
            </mc:AlternateContent>
          </a:graphicData>
        </a:graphic>
      </p:graphicFrame>
      <p:graphicFrame>
        <p:nvGraphicFramePr>
          <p:cNvPr id="24" name="Object 5"/>
          <p:cNvGraphicFramePr>
            <a:graphicFrameLocks noChangeAspect="1"/>
          </p:cNvGraphicFramePr>
          <p:nvPr>
            <p:extLst>
              <p:ext uri="{D42A27DB-BD31-4B8C-83A1-F6EECF244321}">
                <p14:modId xmlns:p14="http://schemas.microsoft.com/office/powerpoint/2010/main" val="644807905"/>
              </p:ext>
            </p:extLst>
          </p:nvPr>
        </p:nvGraphicFramePr>
        <p:xfrm>
          <a:off x="3805395" y="6120321"/>
          <a:ext cx="1805582" cy="653335"/>
        </p:xfrm>
        <a:graphic>
          <a:graphicData uri="http://schemas.openxmlformats.org/presentationml/2006/ole">
            <mc:AlternateContent xmlns:mc="http://schemas.openxmlformats.org/markup-compatibility/2006">
              <mc:Choice xmlns:v="urn:schemas-microsoft-com:vml" Requires="v">
                <p:oleObj spid="_x0000_s72445" name="Ecuación" r:id="rId21" imgW="1333440" imgH="482400" progId="Equation.3">
                  <p:embed/>
                </p:oleObj>
              </mc:Choice>
              <mc:Fallback>
                <p:oleObj name="Ecuación" r:id="rId21" imgW="1333440" imgH="482400" progId="Equation.3">
                  <p:embed/>
                  <p:pic>
                    <p:nvPicPr>
                      <p:cNvPr id="72709" name="Object 5"/>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3805395" y="6120321"/>
                        <a:ext cx="1805582" cy="653335"/>
                      </a:xfrm>
                      <a:prstGeom prst="rect">
                        <a:avLst/>
                      </a:prstGeom>
                      <a:noFill/>
                      <a:ln w="22225">
                        <a:solidFill>
                          <a:srgbClr val="800000"/>
                        </a:solidFill>
                        <a:miter lim="800000"/>
                        <a:headEnd/>
                        <a:tailEnd/>
                      </a:ln>
                      <a:extLst/>
                    </p:spPr>
                  </p:pic>
                </p:oleObj>
              </mc:Fallback>
            </mc:AlternateContent>
          </a:graphicData>
        </a:graphic>
      </p:graphicFrame>
      <p:sp>
        <p:nvSpPr>
          <p:cNvPr id="25" name="11 CuadroTexto"/>
          <p:cNvSpPr txBox="1"/>
          <p:nvPr/>
        </p:nvSpPr>
        <p:spPr>
          <a:xfrm>
            <a:off x="5684685" y="6104329"/>
            <a:ext cx="790703" cy="276999"/>
          </a:xfrm>
          <a:prstGeom prst="rect">
            <a:avLst/>
          </a:prstGeom>
          <a:solidFill>
            <a:schemeClr val="accent5">
              <a:lumMod val="20000"/>
              <a:lumOff val="80000"/>
            </a:schemeClr>
          </a:solidFill>
        </p:spPr>
        <p:style>
          <a:lnRef idx="1">
            <a:schemeClr val="accent5"/>
          </a:lnRef>
          <a:fillRef idx="2">
            <a:schemeClr val="accent5"/>
          </a:fillRef>
          <a:effectRef idx="1">
            <a:schemeClr val="accent5"/>
          </a:effectRef>
          <a:fontRef idx="minor">
            <a:schemeClr val="dk1"/>
          </a:fontRef>
        </p:style>
        <p:txBody>
          <a:bodyPr wrap="square" rtlCol="0">
            <a:spAutoFit/>
          </a:bodyPr>
          <a:lstStyle/>
          <a:p>
            <a:r>
              <a:rPr lang="es-MX" sz="1200" b="1" dirty="0" smtClean="0">
                <a:solidFill>
                  <a:srgbClr val="C00000"/>
                </a:solidFill>
              </a:rPr>
              <a:t>Si </a:t>
            </a:r>
            <a:r>
              <a:rPr lang="es-MX" sz="1200" b="1" dirty="0" smtClean="0">
                <a:solidFill>
                  <a:srgbClr val="C00000"/>
                </a:solidFill>
                <a:sym typeface="Symbol"/>
              </a:rPr>
              <a:t></a:t>
            </a:r>
            <a:r>
              <a:rPr lang="es-MX" sz="1200" b="1" baseline="30000" dirty="0" smtClean="0">
                <a:solidFill>
                  <a:srgbClr val="C00000"/>
                </a:solidFill>
                <a:sym typeface="Symbol"/>
              </a:rPr>
              <a:t>13</a:t>
            </a:r>
            <a:r>
              <a:rPr lang="es-MX" sz="1200" b="1" dirty="0" smtClean="0">
                <a:solidFill>
                  <a:srgbClr val="C00000"/>
                </a:solidFill>
                <a:sym typeface="Symbol"/>
              </a:rPr>
              <a:t>&lt;&lt;1</a:t>
            </a:r>
            <a:endParaRPr lang="es-MX" sz="1200" b="1" dirty="0">
              <a:solidFill>
                <a:srgbClr val="C00000"/>
              </a:solidFill>
            </a:endParaRPr>
          </a:p>
        </p:txBody>
      </p:sp>
      <p:graphicFrame>
        <p:nvGraphicFramePr>
          <p:cNvPr id="26" name="Object 6"/>
          <p:cNvGraphicFramePr>
            <a:graphicFrameLocks noChangeAspect="1"/>
          </p:cNvGraphicFramePr>
          <p:nvPr>
            <p:extLst>
              <p:ext uri="{D42A27DB-BD31-4B8C-83A1-F6EECF244321}">
                <p14:modId xmlns:p14="http://schemas.microsoft.com/office/powerpoint/2010/main" val="941568574"/>
              </p:ext>
            </p:extLst>
          </p:nvPr>
        </p:nvGraphicFramePr>
        <p:xfrm>
          <a:off x="6597493" y="6138733"/>
          <a:ext cx="1045048" cy="616513"/>
        </p:xfrm>
        <a:graphic>
          <a:graphicData uri="http://schemas.openxmlformats.org/presentationml/2006/ole">
            <mc:AlternateContent xmlns:mc="http://schemas.openxmlformats.org/markup-compatibility/2006">
              <mc:Choice xmlns:v="urn:schemas-microsoft-com:vml" Requires="v">
                <p:oleObj spid="_x0000_s72446" name="Ecuación" r:id="rId23" imgW="774360" imgH="457200" progId="Equation.3">
                  <p:embed/>
                </p:oleObj>
              </mc:Choice>
              <mc:Fallback>
                <p:oleObj name="Ecuación" r:id="rId23" imgW="774360" imgH="457200" progId="Equation.3">
                  <p:embed/>
                  <p:pic>
                    <p:nvPicPr>
                      <p:cNvPr id="72710" name="Object 6"/>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6597493" y="6138733"/>
                        <a:ext cx="1045048" cy="616513"/>
                      </a:xfrm>
                      <a:prstGeom prst="rect">
                        <a:avLst/>
                      </a:prstGeom>
                      <a:noFill/>
                      <a:ln w="22225">
                        <a:solidFill>
                          <a:srgbClr val="800000"/>
                        </a:solidFill>
                        <a:miter lim="800000"/>
                        <a:headEnd/>
                        <a:tailEnd/>
                      </a:ln>
                      <a:extLst/>
                    </p:spPr>
                  </p:pic>
                </p:oleObj>
              </mc:Fallback>
            </mc:AlternateContent>
          </a:graphicData>
        </a:graphic>
      </p:graphicFrame>
      <p:sp>
        <p:nvSpPr>
          <p:cNvPr id="4" name="Flecha derecha 3"/>
          <p:cNvSpPr/>
          <p:nvPr/>
        </p:nvSpPr>
        <p:spPr>
          <a:xfrm>
            <a:off x="5916855" y="6418648"/>
            <a:ext cx="326362" cy="221222"/>
          </a:xfrm>
          <a:prstGeom prst="rightArrow">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s-MX" dirty="0"/>
          </a:p>
        </p:txBody>
      </p:sp>
      <p:sp>
        <p:nvSpPr>
          <p:cNvPr id="27" name="16 CuadroTexto"/>
          <p:cNvSpPr txBox="1"/>
          <p:nvPr/>
        </p:nvSpPr>
        <p:spPr>
          <a:xfrm>
            <a:off x="7798107" y="6221431"/>
            <a:ext cx="1220985" cy="461665"/>
          </a:xfrm>
          <a:prstGeom prst="rect">
            <a:avLst/>
          </a:prstGeom>
          <a:solidFill>
            <a:schemeClr val="accent3">
              <a:lumMod val="20000"/>
              <a:lumOff val="80000"/>
            </a:schemeClr>
          </a:solidFill>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s-MX" sz="1200" b="1" dirty="0" smtClean="0">
                <a:solidFill>
                  <a:srgbClr val="C00000"/>
                </a:solidFill>
              </a:rPr>
              <a:t>Expresión muy muy simple¡¡¡</a:t>
            </a:r>
            <a:endParaRPr lang="es-MX" sz="1200" b="1" dirty="0">
              <a:solidFill>
                <a:srgbClr val="C00000"/>
              </a:solidFill>
            </a:endParaRPr>
          </a:p>
        </p:txBody>
      </p:sp>
      <p:sp>
        <p:nvSpPr>
          <p:cNvPr id="28" name="Flecha derecha 27"/>
          <p:cNvSpPr/>
          <p:nvPr/>
        </p:nvSpPr>
        <p:spPr>
          <a:xfrm>
            <a:off x="3400620" y="6376384"/>
            <a:ext cx="326362" cy="221222"/>
          </a:xfrm>
          <a:prstGeom prst="rightArrow">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s-MX" dirty="0"/>
          </a:p>
        </p:txBody>
      </p:sp>
      <p:grpSp>
        <p:nvGrpSpPr>
          <p:cNvPr id="9" name="Grupo 8"/>
          <p:cNvGrpSpPr/>
          <p:nvPr/>
        </p:nvGrpSpPr>
        <p:grpSpPr>
          <a:xfrm>
            <a:off x="1249603" y="512105"/>
            <a:ext cx="7577067" cy="4058751"/>
            <a:chOff x="599358" y="481370"/>
            <a:chExt cx="7577067" cy="4058751"/>
          </a:xfrm>
        </p:grpSpPr>
        <p:sp>
          <p:nvSpPr>
            <p:cNvPr id="8" name="Explosión 2 7"/>
            <p:cNvSpPr/>
            <p:nvPr/>
          </p:nvSpPr>
          <p:spPr>
            <a:xfrm rot="1211460">
              <a:off x="599358" y="481370"/>
              <a:ext cx="7577067" cy="4058751"/>
            </a:xfrm>
            <a:prstGeom prst="irregularSeal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5" name="CuadroTexto 4"/>
            <p:cNvSpPr txBox="1"/>
            <p:nvPr/>
          </p:nvSpPr>
          <p:spPr>
            <a:xfrm>
              <a:off x="1469350" y="1839436"/>
              <a:ext cx="5167834" cy="1477328"/>
            </a:xfrm>
            <a:prstGeom prst="rect">
              <a:avLst/>
            </a:prstGeom>
            <a:noFill/>
          </p:spPr>
          <p:txBody>
            <a:bodyPr wrap="square" rtlCol="0">
              <a:spAutoFit/>
            </a:bodyPr>
            <a:lstStyle/>
            <a:p>
              <a:pPr algn="ctr"/>
              <a:r>
                <a:rPr lang="es-MX" b="1" u="sng" dirty="0" smtClean="0">
                  <a:solidFill>
                    <a:srgbClr val="FFFF00"/>
                  </a:solidFill>
                </a:rPr>
                <a:t>Recuerden:</a:t>
              </a:r>
              <a:r>
                <a:rPr lang="es-MX" b="1" dirty="0" smtClean="0">
                  <a:solidFill>
                    <a:srgbClr val="FFFF00"/>
                  </a:solidFill>
                </a:rPr>
                <a:t> Estos valores de temperatura corresponden a las intensidades de las fuentes, es decir, deben estar corregidos de los efectos del telescopio</a:t>
              </a:r>
              <a:r>
                <a:rPr lang="es-MX" b="1" dirty="0" smtClean="0">
                  <a:solidFill>
                    <a:srgbClr val="FFFF00"/>
                  </a:solidFill>
                  <a:sym typeface="Wingdings" panose="05000000000000000000" pitchFamily="2" charset="2"/>
                </a:rPr>
                <a:t> como mínimo deben estar en T</a:t>
              </a:r>
              <a:r>
                <a:rPr lang="es-MX" b="1" baseline="-25000" dirty="0" smtClean="0">
                  <a:solidFill>
                    <a:srgbClr val="FFFF00"/>
                  </a:solidFill>
                  <a:sym typeface="Wingdings" panose="05000000000000000000" pitchFamily="2" charset="2"/>
                </a:rPr>
                <a:t>MB</a:t>
              </a:r>
              <a:r>
                <a:rPr lang="es-MX" b="1" dirty="0" smtClean="0">
                  <a:solidFill>
                    <a:srgbClr val="FFFF00"/>
                  </a:solidFill>
                  <a:sym typeface="Wingdings" panose="05000000000000000000" pitchFamily="2" charset="2"/>
                </a:rPr>
                <a:t> o mejor en T</a:t>
              </a:r>
              <a:r>
                <a:rPr lang="es-MX" b="1" baseline="-25000" dirty="0" smtClean="0">
                  <a:solidFill>
                    <a:srgbClr val="FFFF00"/>
                  </a:solidFill>
                  <a:sym typeface="Wingdings" panose="05000000000000000000" pitchFamily="2" charset="2"/>
                </a:rPr>
                <a:t>B </a:t>
              </a:r>
              <a:r>
                <a:rPr lang="es-MX" b="1" dirty="0" smtClean="0">
                  <a:solidFill>
                    <a:srgbClr val="FFFF00"/>
                  </a:solidFill>
                  <a:sym typeface="Wingdings" panose="05000000000000000000" pitchFamily="2" charset="2"/>
                </a:rPr>
                <a:t>o T</a:t>
              </a:r>
              <a:r>
                <a:rPr lang="es-MX" b="1" baseline="-25000" dirty="0" smtClean="0">
                  <a:solidFill>
                    <a:srgbClr val="FFFF00"/>
                  </a:solidFill>
                  <a:sym typeface="Wingdings" panose="05000000000000000000" pitchFamily="2" charset="2"/>
                </a:rPr>
                <a:t>R</a:t>
              </a:r>
              <a:endParaRPr lang="es-MX" b="1" baseline="-25000" dirty="0">
                <a:solidFill>
                  <a:srgbClr val="FFFF00"/>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subTnLst>
                                    <p:set>
                                      <p:cBhvr override="childStyle">
                                        <p:cTn dur="1" fill="hold" display="0" masterRel="nextClick" afterEffect="1"/>
                                        <p:tgtEl>
                                          <p:spTgt spid="9"/>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ángulo redondeado 32"/>
          <p:cNvSpPr/>
          <p:nvPr/>
        </p:nvSpPr>
        <p:spPr>
          <a:xfrm>
            <a:off x="5076056" y="5085184"/>
            <a:ext cx="4067944" cy="177281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3" name="12 Rectángulo"/>
          <p:cNvSpPr/>
          <p:nvPr/>
        </p:nvSpPr>
        <p:spPr>
          <a:xfrm>
            <a:off x="32394" y="2492258"/>
            <a:ext cx="9111605" cy="658832"/>
          </a:xfrm>
          <a:prstGeom prst="rect">
            <a:avLst/>
          </a:prstGeom>
          <a:solidFill>
            <a:schemeClr val="accent3">
              <a:lumMod val="20000"/>
              <a:lumOff val="8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s-MX" dirty="0"/>
          </a:p>
        </p:txBody>
      </p:sp>
      <p:sp>
        <p:nvSpPr>
          <p:cNvPr id="2" name="1 CuadroTexto"/>
          <p:cNvSpPr txBox="1"/>
          <p:nvPr/>
        </p:nvSpPr>
        <p:spPr>
          <a:xfrm>
            <a:off x="32395" y="87608"/>
            <a:ext cx="3781654" cy="307777"/>
          </a:xfrm>
          <a:prstGeom prst="rect">
            <a:avLst/>
          </a:prstGeom>
          <a:solidFill>
            <a:schemeClr val="accent5">
              <a:lumMod val="20000"/>
              <a:lumOff val="80000"/>
            </a:schemeClr>
          </a:solidFill>
        </p:spPr>
        <p:style>
          <a:lnRef idx="1">
            <a:schemeClr val="accent5"/>
          </a:lnRef>
          <a:fillRef idx="2">
            <a:schemeClr val="accent5"/>
          </a:fillRef>
          <a:effectRef idx="1">
            <a:schemeClr val="accent5"/>
          </a:effectRef>
          <a:fontRef idx="minor">
            <a:schemeClr val="dk1"/>
          </a:fontRef>
        </p:style>
        <p:txBody>
          <a:bodyPr wrap="square" rtlCol="0">
            <a:spAutoFit/>
          </a:bodyPr>
          <a:lstStyle/>
          <a:p>
            <a:r>
              <a:rPr lang="es-MX" sz="1400" b="1" dirty="0" smtClean="0">
                <a:solidFill>
                  <a:srgbClr val="009E00"/>
                </a:solidFill>
              </a:rPr>
              <a:t>3.- Obtención de la densidad columnal del </a:t>
            </a:r>
            <a:r>
              <a:rPr lang="es-MX" sz="1400" b="1" baseline="30000" dirty="0" smtClean="0">
                <a:solidFill>
                  <a:srgbClr val="009E00"/>
                </a:solidFill>
              </a:rPr>
              <a:t>13</a:t>
            </a:r>
            <a:r>
              <a:rPr lang="es-MX" sz="1400" b="1" dirty="0" smtClean="0">
                <a:solidFill>
                  <a:srgbClr val="009E00"/>
                </a:solidFill>
              </a:rPr>
              <a:t>CO</a:t>
            </a:r>
            <a:endParaRPr lang="es-MX" sz="1400" b="1" baseline="-25000" dirty="0">
              <a:solidFill>
                <a:srgbClr val="009E00"/>
              </a:solidFill>
            </a:endParaRPr>
          </a:p>
        </p:txBody>
      </p:sp>
      <p:sp>
        <p:nvSpPr>
          <p:cNvPr id="3" name="2 CuadroTexto"/>
          <p:cNvSpPr txBox="1"/>
          <p:nvPr/>
        </p:nvSpPr>
        <p:spPr>
          <a:xfrm>
            <a:off x="38496" y="489051"/>
            <a:ext cx="8997999" cy="523220"/>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just"/>
            <a:r>
              <a:rPr lang="es-MX" sz="1400" b="1" dirty="0" smtClean="0">
                <a:solidFill>
                  <a:schemeClr val="tx2">
                    <a:lumMod val="50000"/>
                  </a:schemeClr>
                </a:solidFill>
              </a:rPr>
              <a:t>Una vez se conoce la profundidad óptica y la T</a:t>
            </a:r>
            <a:r>
              <a:rPr lang="es-MX" sz="1400" b="1" baseline="-25000" dirty="0" smtClean="0">
                <a:solidFill>
                  <a:schemeClr val="tx2">
                    <a:lumMod val="50000"/>
                  </a:schemeClr>
                </a:solidFill>
              </a:rPr>
              <a:t>ext</a:t>
            </a:r>
            <a:r>
              <a:rPr lang="es-MX" sz="1400" b="1" dirty="0" smtClean="0">
                <a:solidFill>
                  <a:schemeClr val="tx2">
                    <a:lumMod val="50000"/>
                  </a:schemeClr>
                </a:solidFill>
              </a:rPr>
              <a:t>  de la transición J</a:t>
            </a:r>
            <a:r>
              <a:rPr lang="es-MX" sz="1400" b="1" dirty="0" smtClean="0">
                <a:solidFill>
                  <a:schemeClr val="tx2">
                    <a:lumMod val="50000"/>
                  </a:schemeClr>
                </a:solidFill>
                <a:sym typeface="Wingdings" pitchFamily="2" charset="2"/>
              </a:rPr>
              <a:t>j-1 , </a:t>
            </a:r>
            <a:r>
              <a:rPr lang="es-MX" sz="1400" b="1" dirty="0" smtClean="0">
                <a:solidFill>
                  <a:schemeClr val="tx2">
                    <a:lumMod val="50000"/>
                  </a:schemeClr>
                </a:solidFill>
              </a:rPr>
              <a:t>se puede conocer la densidad columnal de la moléculas en el estado rotacional  J, N</a:t>
            </a:r>
            <a:r>
              <a:rPr lang="es-MX" sz="1400" b="1" baseline="-25000" dirty="0" smtClean="0">
                <a:solidFill>
                  <a:schemeClr val="tx2">
                    <a:lumMod val="50000"/>
                  </a:schemeClr>
                </a:solidFill>
              </a:rPr>
              <a:t>J</a:t>
            </a:r>
            <a:r>
              <a:rPr lang="es-MX" sz="1400" b="1" dirty="0" smtClean="0">
                <a:solidFill>
                  <a:schemeClr val="tx2">
                    <a:lumMod val="50000"/>
                  </a:schemeClr>
                </a:solidFill>
              </a:rPr>
              <a:t>:</a:t>
            </a:r>
            <a:endParaRPr lang="es-MX" sz="1400" b="1" dirty="0">
              <a:solidFill>
                <a:schemeClr val="tx2">
                  <a:lumMod val="50000"/>
                </a:schemeClr>
              </a:solidFill>
            </a:endParaRPr>
          </a:p>
        </p:txBody>
      </p:sp>
      <p:graphicFrame>
        <p:nvGraphicFramePr>
          <p:cNvPr id="4" name="3 Objeto"/>
          <p:cNvGraphicFramePr>
            <a:graphicFrameLocks noChangeAspect="1"/>
          </p:cNvGraphicFramePr>
          <p:nvPr>
            <p:extLst>
              <p:ext uri="{D42A27DB-BD31-4B8C-83A1-F6EECF244321}">
                <p14:modId xmlns:p14="http://schemas.microsoft.com/office/powerpoint/2010/main" val="4128390941"/>
              </p:ext>
            </p:extLst>
          </p:nvPr>
        </p:nvGraphicFramePr>
        <p:xfrm>
          <a:off x="148039" y="1093714"/>
          <a:ext cx="5096666" cy="727931"/>
        </p:xfrm>
        <a:graphic>
          <a:graphicData uri="http://schemas.openxmlformats.org/presentationml/2006/ole">
            <mc:AlternateContent xmlns:mc="http://schemas.openxmlformats.org/markup-compatibility/2006">
              <mc:Choice xmlns:v="urn:schemas-microsoft-com:vml" Requires="v">
                <p:oleObj spid="_x0000_s74266" name="Ecuación" r:id="rId3" imgW="3200400" imgH="457200" progId="Equation.3">
                  <p:embed/>
                </p:oleObj>
              </mc:Choice>
              <mc:Fallback>
                <p:oleObj name="Ecuación" r:id="rId3" imgW="3200400" imgH="457200" progId="Equation.3">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8039" y="1093714"/>
                        <a:ext cx="5096666" cy="727931"/>
                      </a:xfrm>
                      <a:prstGeom prst="rect">
                        <a:avLst/>
                      </a:prstGeom>
                      <a:noFill/>
                      <a:ln w="25400">
                        <a:solidFill>
                          <a:srgbClr val="339966"/>
                        </a:solidFill>
                        <a:miter lim="800000"/>
                        <a:headEnd/>
                        <a:tailEnd/>
                      </a:ln>
                      <a:extLst/>
                    </p:spPr>
                  </p:pic>
                </p:oleObj>
              </mc:Fallback>
            </mc:AlternateContent>
          </a:graphicData>
        </a:graphic>
      </p:graphicFrame>
      <p:sp>
        <p:nvSpPr>
          <p:cNvPr id="5" name="4 Elipse"/>
          <p:cNvSpPr/>
          <p:nvPr/>
        </p:nvSpPr>
        <p:spPr>
          <a:xfrm>
            <a:off x="3521199" y="1230776"/>
            <a:ext cx="349780" cy="53578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cxnSp>
        <p:nvCxnSpPr>
          <p:cNvPr id="7" name="6 Conector recto de flecha"/>
          <p:cNvCxnSpPr/>
          <p:nvPr/>
        </p:nvCxnSpPr>
        <p:spPr>
          <a:xfrm>
            <a:off x="3870980" y="1584787"/>
            <a:ext cx="1945326" cy="435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8" name="7 CuadroTexto"/>
          <p:cNvSpPr txBox="1"/>
          <p:nvPr/>
        </p:nvSpPr>
        <p:spPr>
          <a:xfrm>
            <a:off x="5925297" y="1359980"/>
            <a:ext cx="2714644" cy="461665"/>
          </a:xfrm>
          <a:prstGeom prst="rect">
            <a:avLst/>
          </a:prstGeom>
          <a:solidFill>
            <a:schemeClr val="accent5">
              <a:lumMod val="20000"/>
              <a:lumOff val="80000"/>
            </a:schemeClr>
          </a:solidFill>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s-MX" sz="1200" b="1" dirty="0" smtClean="0">
                <a:solidFill>
                  <a:srgbClr val="C00000"/>
                </a:solidFill>
              </a:rPr>
              <a:t>Densidad columnal de moléculas que se encuentran en el estado excitado J</a:t>
            </a:r>
            <a:endParaRPr lang="es-MX" sz="1200" b="1" dirty="0">
              <a:solidFill>
                <a:srgbClr val="C00000"/>
              </a:solidFill>
            </a:endParaRPr>
          </a:p>
        </p:txBody>
      </p:sp>
      <p:sp>
        <p:nvSpPr>
          <p:cNvPr id="9" name="8 CuadroTexto"/>
          <p:cNvSpPr txBox="1"/>
          <p:nvPr/>
        </p:nvSpPr>
        <p:spPr>
          <a:xfrm>
            <a:off x="32395" y="1957334"/>
            <a:ext cx="9004100" cy="523220"/>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just"/>
            <a:r>
              <a:rPr lang="es-MX" sz="1400" b="1" dirty="0" smtClean="0">
                <a:solidFill>
                  <a:schemeClr val="tx2">
                    <a:lumMod val="50000"/>
                  </a:schemeClr>
                </a:solidFill>
              </a:rPr>
              <a:t>Si queremos saber cual es el numero total de moléculas que hay en nuestra nubes, esto es, el número de  moléculas de </a:t>
            </a:r>
            <a:r>
              <a:rPr lang="es-MX" sz="1400" b="1" baseline="30000" dirty="0" smtClean="0">
                <a:solidFill>
                  <a:schemeClr val="tx2">
                    <a:lumMod val="50000"/>
                  </a:schemeClr>
                </a:solidFill>
              </a:rPr>
              <a:t>13</a:t>
            </a:r>
            <a:r>
              <a:rPr lang="es-MX" sz="1400" b="1" dirty="0" smtClean="0">
                <a:solidFill>
                  <a:schemeClr val="tx2">
                    <a:lumMod val="50000"/>
                  </a:schemeClr>
                </a:solidFill>
              </a:rPr>
              <a:t>CO </a:t>
            </a:r>
            <a:r>
              <a:rPr lang="es-MX" sz="1400" b="1" dirty="0" smtClean="0">
                <a:solidFill>
                  <a:schemeClr val="tx2">
                    <a:lumMod val="50000"/>
                  </a:schemeClr>
                </a:solidFill>
                <a:sym typeface="Wingdings" pitchFamily="2" charset="2"/>
              </a:rPr>
              <a:t> Masa de </a:t>
            </a:r>
            <a:r>
              <a:rPr lang="es-MX" sz="1400" b="1" baseline="30000" dirty="0" smtClean="0">
                <a:solidFill>
                  <a:schemeClr val="tx2">
                    <a:lumMod val="50000"/>
                  </a:schemeClr>
                </a:solidFill>
                <a:sym typeface="Wingdings" pitchFamily="2" charset="2"/>
              </a:rPr>
              <a:t>13</a:t>
            </a:r>
            <a:r>
              <a:rPr lang="es-MX" sz="1400" b="1" dirty="0" smtClean="0">
                <a:solidFill>
                  <a:schemeClr val="tx2">
                    <a:lumMod val="50000"/>
                  </a:schemeClr>
                </a:solidFill>
                <a:sym typeface="Wingdings" pitchFamily="2" charset="2"/>
              </a:rPr>
              <a:t>CO debemos calcular N</a:t>
            </a:r>
            <a:r>
              <a:rPr lang="es-MX" sz="1400" b="1" baseline="-25000" dirty="0" smtClean="0">
                <a:solidFill>
                  <a:schemeClr val="tx2">
                    <a:lumMod val="50000"/>
                  </a:schemeClr>
                </a:solidFill>
                <a:sym typeface="Wingdings" pitchFamily="2" charset="2"/>
              </a:rPr>
              <a:t>tot</a:t>
            </a:r>
            <a:endParaRPr lang="es-MX" sz="1400" b="1" baseline="-25000" dirty="0">
              <a:solidFill>
                <a:schemeClr val="tx2">
                  <a:lumMod val="50000"/>
                </a:schemeClr>
              </a:solidFill>
            </a:endParaRPr>
          </a:p>
        </p:txBody>
      </p:sp>
      <p:graphicFrame>
        <p:nvGraphicFramePr>
          <p:cNvPr id="10" name="9 Objeto"/>
          <p:cNvGraphicFramePr>
            <a:graphicFrameLocks noChangeAspect="1"/>
          </p:cNvGraphicFramePr>
          <p:nvPr>
            <p:extLst>
              <p:ext uri="{D42A27DB-BD31-4B8C-83A1-F6EECF244321}">
                <p14:modId xmlns:p14="http://schemas.microsoft.com/office/powerpoint/2010/main" val="3822993739"/>
              </p:ext>
            </p:extLst>
          </p:nvPr>
        </p:nvGraphicFramePr>
        <p:xfrm>
          <a:off x="148039" y="2549068"/>
          <a:ext cx="1111593" cy="590534"/>
        </p:xfrm>
        <a:graphic>
          <a:graphicData uri="http://schemas.openxmlformats.org/presentationml/2006/ole">
            <mc:AlternateContent xmlns:mc="http://schemas.openxmlformats.org/markup-compatibility/2006">
              <mc:Choice xmlns:v="urn:schemas-microsoft-com:vml" Requires="v">
                <p:oleObj spid="_x0000_s74267" name="Ecuación" r:id="rId5" imgW="812520" imgH="431640" progId="Equation.3">
                  <p:embed/>
                </p:oleObj>
              </mc:Choice>
              <mc:Fallback>
                <p:oleObj name="Ecuación" r:id="rId5" imgW="812520" imgH="431640" progId="Equation.3">
                  <p:embed/>
                  <p:pic>
                    <p:nvPicPr>
                      <p:cNvPr id="0"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8039" y="2549068"/>
                        <a:ext cx="1111593" cy="590534"/>
                      </a:xfrm>
                      <a:prstGeom prst="rect">
                        <a:avLst/>
                      </a:prstGeom>
                      <a:noFill/>
                      <a:extLst/>
                    </p:spPr>
                  </p:pic>
                </p:oleObj>
              </mc:Fallback>
            </mc:AlternateContent>
          </a:graphicData>
        </a:graphic>
      </p:graphicFrame>
      <p:sp>
        <p:nvSpPr>
          <p:cNvPr id="11" name="10 Flecha derecha"/>
          <p:cNvSpPr/>
          <p:nvPr/>
        </p:nvSpPr>
        <p:spPr>
          <a:xfrm>
            <a:off x="1571594" y="2737178"/>
            <a:ext cx="428628" cy="214314"/>
          </a:xfrm>
          <a:prstGeom prst="rightArrow">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s-MX" dirty="0"/>
          </a:p>
        </p:txBody>
      </p:sp>
      <p:sp>
        <p:nvSpPr>
          <p:cNvPr id="12" name="11 CuadroTexto"/>
          <p:cNvSpPr txBox="1"/>
          <p:nvPr/>
        </p:nvSpPr>
        <p:spPr>
          <a:xfrm>
            <a:off x="2123727" y="2555183"/>
            <a:ext cx="6912767" cy="523220"/>
          </a:xfrm>
          <a:prstGeom prst="rect">
            <a:avLst/>
          </a:prstGeom>
          <a:noFill/>
        </p:spPr>
        <p:txBody>
          <a:bodyPr wrap="square" rtlCol="0">
            <a:spAutoFit/>
          </a:bodyPr>
          <a:lstStyle/>
          <a:p>
            <a:pPr algn="just"/>
            <a:r>
              <a:rPr lang="es-MX" sz="1400" b="1" dirty="0" smtClean="0">
                <a:solidFill>
                  <a:srgbClr val="C00000"/>
                </a:solidFill>
              </a:rPr>
              <a:t>En ETL esto es fácil, ya que la población de los niveles viene dada por la Ec de Boltzmann, y se supone que la T</a:t>
            </a:r>
            <a:r>
              <a:rPr lang="es-MX" sz="1400" b="1" baseline="-25000" dirty="0" smtClean="0">
                <a:solidFill>
                  <a:srgbClr val="C00000"/>
                </a:solidFill>
              </a:rPr>
              <a:t>ext</a:t>
            </a:r>
            <a:r>
              <a:rPr lang="es-MX" sz="1400" b="1" dirty="0" smtClean="0">
                <a:solidFill>
                  <a:srgbClr val="C00000"/>
                </a:solidFill>
              </a:rPr>
              <a:t> de todos los niveles son iguales e iguales a la T</a:t>
            </a:r>
            <a:r>
              <a:rPr lang="es-MX" sz="1400" b="1" baseline="-25000" dirty="0" smtClean="0">
                <a:solidFill>
                  <a:srgbClr val="C00000"/>
                </a:solidFill>
              </a:rPr>
              <a:t>K</a:t>
            </a:r>
            <a:endParaRPr lang="es-MX" sz="1400" b="1" baseline="-25000" dirty="0">
              <a:solidFill>
                <a:srgbClr val="C00000"/>
              </a:solidFill>
            </a:endParaRPr>
          </a:p>
        </p:txBody>
      </p:sp>
      <p:graphicFrame>
        <p:nvGraphicFramePr>
          <p:cNvPr id="73732" name="Object 4"/>
          <p:cNvGraphicFramePr>
            <a:graphicFrameLocks noChangeAspect="1"/>
          </p:cNvGraphicFramePr>
          <p:nvPr>
            <p:extLst>
              <p:ext uri="{D42A27DB-BD31-4B8C-83A1-F6EECF244321}">
                <p14:modId xmlns:p14="http://schemas.microsoft.com/office/powerpoint/2010/main" val="3620429096"/>
              </p:ext>
            </p:extLst>
          </p:nvPr>
        </p:nvGraphicFramePr>
        <p:xfrm>
          <a:off x="32395" y="3291301"/>
          <a:ext cx="1803302" cy="1145812"/>
        </p:xfrm>
        <a:graphic>
          <a:graphicData uri="http://schemas.openxmlformats.org/presentationml/2006/ole">
            <mc:AlternateContent xmlns:mc="http://schemas.openxmlformats.org/markup-compatibility/2006">
              <mc:Choice xmlns:v="urn:schemas-microsoft-com:vml" Requires="v">
                <p:oleObj spid="_x0000_s74268" name="Ecuación" r:id="rId7" imgW="1193760" imgH="965160" progId="Equation.3">
                  <p:embed/>
                </p:oleObj>
              </mc:Choice>
              <mc:Fallback>
                <p:oleObj name="Ecuación" r:id="rId7" imgW="1193760" imgH="965160" progId="Equation.3">
                  <p:embed/>
                  <p:pic>
                    <p:nvPicPr>
                      <p:cNvPr id="0" name="Picture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2395" y="3291301"/>
                        <a:ext cx="1803302" cy="1145812"/>
                      </a:xfrm>
                      <a:prstGeom prst="rect">
                        <a:avLst/>
                      </a:prstGeom>
                      <a:noFill/>
                      <a:ln w="9525">
                        <a:solidFill>
                          <a:srgbClr val="008000"/>
                        </a:solidFill>
                        <a:miter lim="800000"/>
                        <a:headEnd/>
                        <a:tailEnd/>
                      </a:ln>
                      <a:extLst/>
                    </p:spPr>
                  </p:pic>
                </p:oleObj>
              </mc:Fallback>
            </mc:AlternateContent>
          </a:graphicData>
        </a:graphic>
      </p:graphicFrame>
      <p:graphicFrame>
        <p:nvGraphicFramePr>
          <p:cNvPr id="73733" name="Object 5"/>
          <p:cNvGraphicFramePr>
            <a:graphicFrameLocks noChangeAspect="1"/>
          </p:cNvGraphicFramePr>
          <p:nvPr>
            <p:extLst>
              <p:ext uri="{D42A27DB-BD31-4B8C-83A1-F6EECF244321}">
                <p14:modId xmlns:p14="http://schemas.microsoft.com/office/powerpoint/2010/main" val="3361588744"/>
              </p:ext>
            </p:extLst>
          </p:nvPr>
        </p:nvGraphicFramePr>
        <p:xfrm>
          <a:off x="2267745" y="3429000"/>
          <a:ext cx="1767784" cy="654282"/>
        </p:xfrm>
        <a:graphic>
          <a:graphicData uri="http://schemas.openxmlformats.org/presentationml/2006/ole">
            <mc:AlternateContent xmlns:mc="http://schemas.openxmlformats.org/markup-compatibility/2006">
              <mc:Choice xmlns:v="urn:schemas-microsoft-com:vml" Requires="v">
                <p:oleObj spid="_x0000_s74269" name="Ecuación" r:id="rId9" imgW="1701720" imgH="469800" progId="Equation.3">
                  <p:embed/>
                </p:oleObj>
              </mc:Choice>
              <mc:Fallback>
                <p:oleObj name="Ecuación" r:id="rId9" imgW="1701720" imgH="469800" progId="Equation.3">
                  <p:embed/>
                  <p:pic>
                    <p:nvPicPr>
                      <p:cNvPr id="0" name="Picture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267745" y="3429000"/>
                        <a:ext cx="1767784" cy="654282"/>
                      </a:xfrm>
                      <a:prstGeom prst="rect">
                        <a:avLst/>
                      </a:prstGeom>
                      <a:solidFill>
                        <a:schemeClr val="accent5">
                          <a:lumMod val="20000"/>
                          <a:lumOff val="80000"/>
                        </a:schemeClr>
                      </a:solidFill>
                      <a:ln w="9525">
                        <a:solidFill>
                          <a:schemeClr val="tx2"/>
                        </a:solidFill>
                        <a:miter lim="800000"/>
                        <a:headEnd/>
                        <a:tailEnd/>
                      </a:ln>
                      <a:extLst/>
                    </p:spPr>
                  </p:pic>
                </p:oleObj>
              </mc:Fallback>
            </mc:AlternateContent>
          </a:graphicData>
        </a:graphic>
      </p:graphicFrame>
      <p:sp>
        <p:nvSpPr>
          <p:cNvPr id="16" name="15 Flecha derecha"/>
          <p:cNvSpPr/>
          <p:nvPr/>
        </p:nvSpPr>
        <p:spPr>
          <a:xfrm>
            <a:off x="1711758" y="3591866"/>
            <a:ext cx="422928" cy="233694"/>
          </a:xfrm>
          <a:prstGeom prst="rightArrow">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s-MX" dirty="0"/>
          </a:p>
        </p:txBody>
      </p:sp>
      <p:graphicFrame>
        <p:nvGraphicFramePr>
          <p:cNvPr id="21" name="Object 3"/>
          <p:cNvGraphicFramePr>
            <a:graphicFrameLocks noChangeAspect="1"/>
          </p:cNvGraphicFramePr>
          <p:nvPr>
            <p:extLst>
              <p:ext uri="{D42A27DB-BD31-4B8C-83A1-F6EECF244321}">
                <p14:modId xmlns:p14="http://schemas.microsoft.com/office/powerpoint/2010/main" val="18715833"/>
              </p:ext>
            </p:extLst>
          </p:nvPr>
        </p:nvGraphicFramePr>
        <p:xfrm>
          <a:off x="4179547" y="3429000"/>
          <a:ext cx="4746489" cy="629259"/>
        </p:xfrm>
        <a:graphic>
          <a:graphicData uri="http://schemas.openxmlformats.org/presentationml/2006/ole">
            <mc:AlternateContent xmlns:mc="http://schemas.openxmlformats.org/markup-compatibility/2006">
              <mc:Choice xmlns:v="urn:schemas-microsoft-com:vml" Requires="v">
                <p:oleObj spid="_x0000_s74270" name="Ecuación" r:id="rId11" imgW="4863960" imgH="457200" progId="Equation.3">
                  <p:embed/>
                </p:oleObj>
              </mc:Choice>
              <mc:Fallback>
                <p:oleObj name="Ecuación" r:id="rId11" imgW="4863960" imgH="457200" progId="Equation.3">
                  <p:embed/>
                  <p:pic>
                    <p:nvPicPr>
                      <p:cNvPr id="74755" name="Object 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179547" y="3429000"/>
                        <a:ext cx="4746489" cy="629259"/>
                      </a:xfrm>
                      <a:prstGeom prst="rect">
                        <a:avLst/>
                      </a:prstGeom>
                      <a:noFill/>
                      <a:ln w="25400">
                        <a:solidFill>
                          <a:srgbClr val="339966"/>
                        </a:solidFill>
                        <a:miter lim="800000"/>
                        <a:headEnd/>
                        <a:tailEnd/>
                      </a:ln>
                      <a:extLst/>
                    </p:spPr>
                  </p:pic>
                </p:oleObj>
              </mc:Fallback>
            </mc:AlternateContent>
          </a:graphicData>
        </a:graphic>
      </p:graphicFrame>
      <p:graphicFrame>
        <p:nvGraphicFramePr>
          <p:cNvPr id="22" name="Object 4"/>
          <p:cNvGraphicFramePr>
            <a:graphicFrameLocks noChangeAspect="1"/>
          </p:cNvGraphicFramePr>
          <p:nvPr>
            <p:extLst>
              <p:ext uri="{D42A27DB-BD31-4B8C-83A1-F6EECF244321}">
                <p14:modId xmlns:p14="http://schemas.microsoft.com/office/powerpoint/2010/main" val="1340740588"/>
              </p:ext>
            </p:extLst>
          </p:nvPr>
        </p:nvGraphicFramePr>
        <p:xfrm>
          <a:off x="4179546" y="4205582"/>
          <a:ext cx="4726273" cy="743690"/>
        </p:xfrm>
        <a:graphic>
          <a:graphicData uri="http://schemas.openxmlformats.org/presentationml/2006/ole">
            <mc:AlternateContent xmlns:mc="http://schemas.openxmlformats.org/markup-compatibility/2006">
              <mc:Choice xmlns:v="urn:schemas-microsoft-com:vml" Requires="v">
                <p:oleObj spid="_x0000_s74271" name="Ecuación" r:id="rId13" imgW="3213000" imgH="482400" progId="Equation.3">
                  <p:embed/>
                </p:oleObj>
              </mc:Choice>
              <mc:Fallback>
                <p:oleObj name="Ecuación" r:id="rId13" imgW="3213000" imgH="482400" progId="Equation.3">
                  <p:embed/>
                  <p:pic>
                    <p:nvPicPr>
                      <p:cNvPr id="74756" name="Object 4"/>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179546" y="4205582"/>
                        <a:ext cx="4726273" cy="743690"/>
                      </a:xfrm>
                      <a:prstGeom prst="rect">
                        <a:avLst/>
                      </a:prstGeom>
                      <a:noFill/>
                      <a:ln w="25400">
                        <a:solidFill>
                          <a:srgbClr val="800000"/>
                        </a:solidFill>
                        <a:miter lim="800000"/>
                        <a:headEnd/>
                        <a:tailEnd/>
                      </a:ln>
                      <a:extLst/>
                    </p:spPr>
                  </p:pic>
                </p:oleObj>
              </mc:Fallback>
            </mc:AlternateContent>
          </a:graphicData>
        </a:graphic>
      </p:graphicFrame>
      <p:sp>
        <p:nvSpPr>
          <p:cNvPr id="23" name="3 CuadroTexto"/>
          <p:cNvSpPr txBox="1"/>
          <p:nvPr/>
        </p:nvSpPr>
        <p:spPr>
          <a:xfrm>
            <a:off x="2007388" y="4205582"/>
            <a:ext cx="2028141" cy="646331"/>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es-MX" sz="1200" b="1" dirty="0" smtClean="0">
                <a:solidFill>
                  <a:schemeClr val="tx2">
                    <a:lumMod val="50000"/>
                  </a:schemeClr>
                </a:solidFill>
              </a:rPr>
              <a:t>Despejando N</a:t>
            </a:r>
            <a:r>
              <a:rPr lang="es-MX" sz="1200" b="1" baseline="-25000" dirty="0" smtClean="0">
                <a:solidFill>
                  <a:schemeClr val="tx2">
                    <a:lumMod val="50000"/>
                  </a:schemeClr>
                </a:solidFill>
              </a:rPr>
              <a:t>tot</a:t>
            </a:r>
            <a:r>
              <a:rPr lang="es-MX" sz="1200" b="1" dirty="0" smtClean="0">
                <a:solidFill>
                  <a:schemeClr val="tx2">
                    <a:lumMod val="50000"/>
                  </a:schemeClr>
                </a:solidFill>
              </a:rPr>
              <a:t>, y haciéndolo para la transición canónica, J=1</a:t>
            </a:r>
            <a:r>
              <a:rPr lang="es-MX" sz="1200" b="1" dirty="0" smtClean="0">
                <a:solidFill>
                  <a:schemeClr val="tx2">
                    <a:lumMod val="50000"/>
                  </a:schemeClr>
                </a:solidFill>
                <a:sym typeface="Wingdings" pitchFamily="2" charset="2"/>
              </a:rPr>
              <a:t>0 del </a:t>
            </a:r>
            <a:r>
              <a:rPr lang="es-MX" sz="1200" b="1" baseline="30000" dirty="0" smtClean="0">
                <a:solidFill>
                  <a:schemeClr val="tx2">
                    <a:lumMod val="50000"/>
                  </a:schemeClr>
                </a:solidFill>
                <a:sym typeface="Wingdings" pitchFamily="2" charset="2"/>
              </a:rPr>
              <a:t>13</a:t>
            </a:r>
            <a:r>
              <a:rPr lang="es-MX" sz="1200" b="1" dirty="0" smtClean="0">
                <a:solidFill>
                  <a:schemeClr val="tx2">
                    <a:lumMod val="50000"/>
                  </a:schemeClr>
                </a:solidFill>
                <a:sym typeface="Wingdings" pitchFamily="2" charset="2"/>
              </a:rPr>
              <a:t>CO:</a:t>
            </a:r>
            <a:endParaRPr lang="es-MX" sz="1200" b="1" dirty="0">
              <a:solidFill>
                <a:schemeClr val="tx2">
                  <a:lumMod val="50000"/>
                </a:schemeClr>
              </a:solidFill>
            </a:endParaRPr>
          </a:p>
        </p:txBody>
      </p:sp>
      <p:sp>
        <p:nvSpPr>
          <p:cNvPr id="24" name="5 CuadroTexto"/>
          <p:cNvSpPr txBox="1"/>
          <p:nvPr/>
        </p:nvSpPr>
        <p:spPr>
          <a:xfrm>
            <a:off x="56033" y="4924158"/>
            <a:ext cx="3667542" cy="307777"/>
          </a:xfrm>
          <a:prstGeom prst="rect">
            <a:avLst/>
          </a:prstGeom>
          <a:solidFill>
            <a:schemeClr val="accent5">
              <a:lumMod val="20000"/>
              <a:lumOff val="80000"/>
            </a:schemeClr>
          </a:solidFill>
        </p:spPr>
        <p:style>
          <a:lnRef idx="1">
            <a:schemeClr val="accent5"/>
          </a:lnRef>
          <a:fillRef idx="2">
            <a:schemeClr val="accent5"/>
          </a:fillRef>
          <a:effectRef idx="1">
            <a:schemeClr val="accent5"/>
          </a:effectRef>
          <a:fontRef idx="minor">
            <a:schemeClr val="dk1"/>
          </a:fontRef>
        </p:style>
        <p:txBody>
          <a:bodyPr wrap="square" rtlCol="0">
            <a:spAutoFit/>
          </a:bodyPr>
          <a:lstStyle/>
          <a:p>
            <a:r>
              <a:rPr lang="es-MX" sz="1400" b="1" dirty="0" smtClean="0">
                <a:solidFill>
                  <a:srgbClr val="009E00"/>
                </a:solidFill>
              </a:rPr>
              <a:t>4.- Obtención de la densidad columnal del H</a:t>
            </a:r>
            <a:r>
              <a:rPr lang="es-MX" sz="1400" b="1" baseline="-25000" dirty="0" smtClean="0">
                <a:solidFill>
                  <a:srgbClr val="009E00"/>
                </a:solidFill>
              </a:rPr>
              <a:t>2</a:t>
            </a:r>
            <a:endParaRPr lang="es-MX" sz="1400" b="1" baseline="-25000" dirty="0">
              <a:solidFill>
                <a:srgbClr val="009E00"/>
              </a:solidFill>
            </a:endParaRPr>
          </a:p>
        </p:txBody>
      </p:sp>
      <p:sp>
        <p:nvSpPr>
          <p:cNvPr id="25" name="6 CuadroTexto"/>
          <p:cNvSpPr txBox="1"/>
          <p:nvPr/>
        </p:nvSpPr>
        <p:spPr>
          <a:xfrm>
            <a:off x="56033" y="5338958"/>
            <a:ext cx="2078653" cy="1384995"/>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just"/>
            <a:r>
              <a:rPr lang="es-MX" sz="1400" b="1" dirty="0" smtClean="0">
                <a:solidFill>
                  <a:schemeClr val="tx2">
                    <a:lumMod val="50000"/>
                  </a:schemeClr>
                </a:solidFill>
              </a:rPr>
              <a:t>Una vez conocida la densidad columnal de </a:t>
            </a:r>
            <a:r>
              <a:rPr lang="es-MX" sz="1400" b="1" baseline="30000" dirty="0" smtClean="0">
                <a:solidFill>
                  <a:schemeClr val="tx2">
                    <a:lumMod val="50000"/>
                  </a:schemeClr>
                </a:solidFill>
              </a:rPr>
              <a:t>13</a:t>
            </a:r>
            <a:r>
              <a:rPr lang="es-MX" sz="1400" b="1" dirty="0" smtClean="0">
                <a:solidFill>
                  <a:schemeClr val="tx2">
                    <a:lumMod val="50000"/>
                  </a:schemeClr>
                </a:solidFill>
              </a:rPr>
              <a:t>CO, se puede calcular la densidad columnal de H</a:t>
            </a:r>
            <a:r>
              <a:rPr lang="es-MX" sz="1400" b="1" baseline="-25000" dirty="0" smtClean="0">
                <a:solidFill>
                  <a:schemeClr val="tx2">
                    <a:lumMod val="50000"/>
                  </a:schemeClr>
                </a:solidFill>
              </a:rPr>
              <a:t>2</a:t>
            </a:r>
            <a:r>
              <a:rPr lang="es-MX" sz="1400" b="1" dirty="0" smtClean="0">
                <a:solidFill>
                  <a:schemeClr val="tx2">
                    <a:lumMod val="50000"/>
                  </a:schemeClr>
                </a:solidFill>
              </a:rPr>
              <a:t> si conocemos las abundancias: </a:t>
            </a:r>
            <a:endParaRPr lang="es-MX" sz="1400" b="1" dirty="0">
              <a:solidFill>
                <a:schemeClr val="tx2">
                  <a:lumMod val="50000"/>
                </a:schemeClr>
              </a:solidFill>
            </a:endParaRPr>
          </a:p>
        </p:txBody>
      </p:sp>
      <p:sp>
        <p:nvSpPr>
          <p:cNvPr id="26" name="7 CuadroTexto"/>
          <p:cNvSpPr txBox="1"/>
          <p:nvPr/>
        </p:nvSpPr>
        <p:spPr>
          <a:xfrm>
            <a:off x="2408787" y="5304180"/>
            <a:ext cx="2517698" cy="738664"/>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s-MX" sz="1400" b="1" dirty="0" smtClean="0">
                <a:solidFill>
                  <a:srgbClr val="C00000"/>
                </a:solidFill>
              </a:rPr>
              <a:t>Usando por ejemplo el valor  </a:t>
            </a:r>
            <a:r>
              <a:rPr lang="es-MX" sz="1400" b="1" baseline="30000" dirty="0" smtClean="0">
                <a:solidFill>
                  <a:srgbClr val="C00000"/>
                </a:solidFill>
              </a:rPr>
              <a:t>13</a:t>
            </a:r>
            <a:r>
              <a:rPr lang="es-MX" sz="1400" b="1" dirty="0" smtClean="0">
                <a:solidFill>
                  <a:srgbClr val="C00000"/>
                </a:solidFill>
              </a:rPr>
              <a:t>CO/H</a:t>
            </a:r>
            <a:r>
              <a:rPr lang="es-MX" sz="1400" b="1" baseline="-25000" dirty="0" smtClean="0">
                <a:solidFill>
                  <a:srgbClr val="C00000"/>
                </a:solidFill>
              </a:rPr>
              <a:t>2</a:t>
            </a:r>
            <a:r>
              <a:rPr lang="es-MX" sz="1400" b="1" dirty="0" smtClean="0">
                <a:solidFill>
                  <a:srgbClr val="C00000"/>
                </a:solidFill>
              </a:rPr>
              <a:t>~ 1x 10</a:t>
            </a:r>
            <a:r>
              <a:rPr lang="es-MX" sz="1400" b="1" baseline="30000" dirty="0" smtClean="0">
                <a:solidFill>
                  <a:srgbClr val="C00000"/>
                </a:solidFill>
              </a:rPr>
              <a:t>-6</a:t>
            </a:r>
            <a:r>
              <a:rPr lang="es-MX" sz="1400" b="1" dirty="0" smtClean="0">
                <a:solidFill>
                  <a:srgbClr val="C00000"/>
                </a:solidFill>
              </a:rPr>
              <a:t> (Goldsmith  2001)</a:t>
            </a:r>
            <a:endParaRPr lang="es-MX" sz="1400" b="1" dirty="0">
              <a:solidFill>
                <a:srgbClr val="C00000"/>
              </a:solidFill>
            </a:endParaRPr>
          </a:p>
        </p:txBody>
      </p:sp>
      <p:graphicFrame>
        <p:nvGraphicFramePr>
          <p:cNvPr id="28" name="8 Objeto"/>
          <p:cNvGraphicFramePr>
            <a:graphicFrameLocks noChangeAspect="1"/>
          </p:cNvGraphicFramePr>
          <p:nvPr>
            <p:extLst>
              <p:ext uri="{D42A27DB-BD31-4B8C-83A1-F6EECF244321}">
                <p14:modId xmlns:p14="http://schemas.microsoft.com/office/powerpoint/2010/main" val="3224562061"/>
              </p:ext>
            </p:extLst>
          </p:nvPr>
        </p:nvGraphicFramePr>
        <p:xfrm>
          <a:off x="2301290" y="6257696"/>
          <a:ext cx="2645386" cy="474829"/>
        </p:xfrm>
        <a:graphic>
          <a:graphicData uri="http://schemas.openxmlformats.org/presentationml/2006/ole">
            <mc:AlternateContent xmlns:mc="http://schemas.openxmlformats.org/markup-compatibility/2006">
              <mc:Choice xmlns:v="urn:schemas-microsoft-com:vml" Requires="v">
                <p:oleObj spid="_x0000_s74272" name="Ecuación" r:id="rId15" imgW="1295280" imgH="253800" progId="Equation.3">
                  <p:embed/>
                </p:oleObj>
              </mc:Choice>
              <mc:Fallback>
                <p:oleObj name="Ecuación" r:id="rId15" imgW="1295280" imgH="253800" progId="Equation.3">
                  <p:embed/>
                  <p:pic>
                    <p:nvPicPr>
                      <p:cNvPr id="9" name="8 Objeto"/>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301290" y="6257696"/>
                        <a:ext cx="2645386" cy="474829"/>
                      </a:xfrm>
                      <a:prstGeom prst="rect">
                        <a:avLst/>
                      </a:prstGeom>
                      <a:solidFill>
                        <a:schemeClr val="accent5">
                          <a:lumMod val="20000"/>
                          <a:lumOff val="80000"/>
                        </a:schemeClr>
                      </a:solidFill>
                      <a:ln w="25400">
                        <a:solidFill>
                          <a:srgbClr val="800000"/>
                        </a:solidFill>
                        <a:miter lim="800000"/>
                        <a:headEnd/>
                        <a:tailEnd/>
                      </a:ln>
                      <a:extLst/>
                    </p:spPr>
                  </p:pic>
                </p:oleObj>
              </mc:Fallback>
            </mc:AlternateContent>
          </a:graphicData>
        </a:graphic>
      </p:graphicFrame>
      <p:sp>
        <p:nvSpPr>
          <p:cNvPr id="29" name="10 CuadroTexto"/>
          <p:cNvSpPr txBox="1"/>
          <p:nvPr/>
        </p:nvSpPr>
        <p:spPr>
          <a:xfrm>
            <a:off x="6068173" y="5316884"/>
            <a:ext cx="2428892" cy="646331"/>
          </a:xfrm>
          <a:prstGeom prst="rect">
            <a:avLst/>
          </a:prstGeom>
          <a:solidFill>
            <a:schemeClr val="accent3">
              <a:lumMod val="20000"/>
              <a:lumOff val="80000"/>
            </a:schemeClr>
          </a:solidFill>
        </p:spPr>
        <p:style>
          <a:lnRef idx="2">
            <a:schemeClr val="accent1"/>
          </a:lnRef>
          <a:fillRef idx="1">
            <a:schemeClr val="lt1"/>
          </a:fillRef>
          <a:effectRef idx="0">
            <a:schemeClr val="accent1"/>
          </a:effectRef>
          <a:fontRef idx="minor">
            <a:schemeClr val="dk1"/>
          </a:fontRef>
        </p:style>
        <p:txBody>
          <a:bodyPr wrap="square" rtlCol="0">
            <a:spAutoFit/>
          </a:bodyPr>
          <a:lstStyle/>
          <a:p>
            <a:r>
              <a:rPr lang="es-MX" b="1" dirty="0" smtClean="0">
                <a:solidFill>
                  <a:srgbClr val="009E00"/>
                </a:solidFill>
              </a:rPr>
              <a:t>Y la masa total de H</a:t>
            </a:r>
            <a:r>
              <a:rPr lang="es-MX" b="1" baseline="-25000" dirty="0" smtClean="0">
                <a:solidFill>
                  <a:srgbClr val="009E00"/>
                </a:solidFill>
              </a:rPr>
              <a:t>2 </a:t>
            </a:r>
            <a:r>
              <a:rPr lang="es-MX" b="1" dirty="0" smtClean="0">
                <a:solidFill>
                  <a:srgbClr val="009E00"/>
                </a:solidFill>
              </a:rPr>
              <a:t>de la nube molecular</a:t>
            </a:r>
            <a:endParaRPr lang="es-MX" b="1" dirty="0">
              <a:solidFill>
                <a:srgbClr val="009E00"/>
              </a:solidFill>
            </a:endParaRPr>
          </a:p>
        </p:txBody>
      </p:sp>
      <p:graphicFrame>
        <p:nvGraphicFramePr>
          <p:cNvPr id="30" name="Object 6"/>
          <p:cNvGraphicFramePr>
            <a:graphicFrameLocks noChangeAspect="1"/>
          </p:cNvGraphicFramePr>
          <p:nvPr>
            <p:extLst>
              <p:ext uri="{D42A27DB-BD31-4B8C-83A1-F6EECF244321}">
                <p14:modId xmlns:p14="http://schemas.microsoft.com/office/powerpoint/2010/main" val="4070459075"/>
              </p:ext>
            </p:extLst>
          </p:nvPr>
        </p:nvGraphicFramePr>
        <p:xfrm>
          <a:off x="5376388" y="6035902"/>
          <a:ext cx="3660106" cy="688051"/>
        </p:xfrm>
        <a:graphic>
          <a:graphicData uri="http://schemas.openxmlformats.org/presentationml/2006/ole">
            <mc:AlternateContent xmlns:mc="http://schemas.openxmlformats.org/markup-compatibility/2006">
              <mc:Choice xmlns:v="urn:schemas-microsoft-com:vml" Requires="v">
                <p:oleObj spid="_x0000_s74273" name="Ecuación" r:id="rId17" imgW="2095200" imgH="393480" progId="Equation.3">
                  <p:embed/>
                </p:oleObj>
              </mc:Choice>
              <mc:Fallback>
                <p:oleObj name="Ecuación" r:id="rId17" imgW="2095200" imgH="393480" progId="Equation.3">
                  <p:embed/>
                  <p:pic>
                    <p:nvPicPr>
                      <p:cNvPr id="74758" name="Object 6"/>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376388" y="6035902"/>
                        <a:ext cx="3660106" cy="688051"/>
                      </a:xfrm>
                      <a:prstGeom prst="rect">
                        <a:avLst/>
                      </a:prstGeom>
                      <a:solidFill>
                        <a:schemeClr val="accent3">
                          <a:lumMod val="40000"/>
                          <a:lumOff val="60000"/>
                        </a:schemeClr>
                      </a:solidFill>
                      <a:ln w="25400">
                        <a:solidFill>
                          <a:srgbClr val="008000"/>
                        </a:solidFill>
                        <a:miter lim="800000"/>
                        <a:headEnd/>
                        <a:tailEnd/>
                      </a:ln>
                      <a:extLst/>
                    </p:spPr>
                  </p:pic>
                </p:oleObj>
              </mc:Fallback>
            </mc:AlternateContent>
          </a:graphicData>
        </a:graphic>
      </p:graphicFrame>
      <p:sp>
        <p:nvSpPr>
          <p:cNvPr id="19" name="Flecha derecha 18"/>
          <p:cNvSpPr/>
          <p:nvPr/>
        </p:nvSpPr>
        <p:spPr>
          <a:xfrm>
            <a:off x="2134686" y="5516784"/>
            <a:ext cx="215770" cy="290514"/>
          </a:xfrm>
          <a:prstGeom prst="rightArrow">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s-MX" dirty="0"/>
          </a:p>
        </p:txBody>
      </p:sp>
      <p:sp>
        <p:nvSpPr>
          <p:cNvPr id="20" name="Flecha abajo 19"/>
          <p:cNvSpPr/>
          <p:nvPr/>
        </p:nvSpPr>
        <p:spPr>
          <a:xfrm>
            <a:off x="3723575" y="5864688"/>
            <a:ext cx="311954" cy="305482"/>
          </a:xfrm>
          <a:prstGeom prst="downArrow">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s-MX" dirty="0"/>
          </a:p>
        </p:txBody>
      </p:sp>
      <p:sp>
        <p:nvSpPr>
          <p:cNvPr id="32" name="Flecha derecha 31"/>
          <p:cNvSpPr/>
          <p:nvPr/>
        </p:nvSpPr>
        <p:spPr>
          <a:xfrm>
            <a:off x="5376388" y="5662041"/>
            <a:ext cx="439918" cy="301174"/>
          </a:xfrm>
          <a:prstGeom prst="rightArrow">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s-MX"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rotWithShape="1">
          <a:blip r:embed="rId2">
            <a:extLst>
              <a:ext uri="{28A0092B-C50C-407E-A947-70E740481C1C}">
                <a14:useLocalDpi xmlns:a14="http://schemas.microsoft.com/office/drawing/2010/main" val="0"/>
              </a:ext>
            </a:extLst>
          </a:blip>
          <a:srcRect l="44400" t="5291"/>
          <a:stretch/>
        </p:blipFill>
        <p:spPr>
          <a:xfrm>
            <a:off x="523539" y="2655631"/>
            <a:ext cx="1141859" cy="1339920"/>
          </a:xfrm>
          <a:prstGeom prst="rect">
            <a:avLst/>
          </a:prstGeom>
        </p:spPr>
      </p:pic>
      <p:pic>
        <p:nvPicPr>
          <p:cNvPr id="3" name="Imagen 2"/>
          <p:cNvPicPr>
            <a:picLocks noChangeAspect="1"/>
          </p:cNvPicPr>
          <p:nvPr/>
        </p:nvPicPr>
        <p:blipFill rotWithShape="1">
          <a:blip r:embed="rId3"/>
          <a:srcRect b="52954"/>
          <a:stretch/>
        </p:blipFill>
        <p:spPr>
          <a:xfrm>
            <a:off x="5560667" y="2263088"/>
            <a:ext cx="1733899" cy="1370946"/>
          </a:xfrm>
          <a:prstGeom prst="rect">
            <a:avLst/>
          </a:prstGeom>
        </p:spPr>
      </p:pic>
      <p:pic>
        <p:nvPicPr>
          <p:cNvPr id="4" name="Imagen 3"/>
          <p:cNvPicPr>
            <a:picLocks noChangeAspect="1"/>
          </p:cNvPicPr>
          <p:nvPr/>
        </p:nvPicPr>
        <p:blipFill rotWithShape="1">
          <a:blip r:embed="rId4"/>
          <a:srcRect l="38278" t="5969" r="31646" b="52253"/>
          <a:stretch/>
        </p:blipFill>
        <p:spPr>
          <a:xfrm>
            <a:off x="7294566" y="3919805"/>
            <a:ext cx="1584176" cy="1512168"/>
          </a:xfrm>
          <a:prstGeom prst="rect">
            <a:avLst/>
          </a:prstGeom>
        </p:spPr>
      </p:pic>
      <p:pic>
        <p:nvPicPr>
          <p:cNvPr id="5" name="Imagen 4"/>
          <p:cNvPicPr>
            <a:picLocks noChangeAspect="1"/>
          </p:cNvPicPr>
          <p:nvPr/>
        </p:nvPicPr>
        <p:blipFill rotWithShape="1">
          <a:blip r:embed="rId4"/>
          <a:srcRect l="34962" t="55019" r="29494" b="1697"/>
          <a:stretch/>
        </p:blipFill>
        <p:spPr>
          <a:xfrm>
            <a:off x="1868673" y="3605057"/>
            <a:ext cx="1696464" cy="1444123"/>
          </a:xfrm>
          <a:prstGeom prst="rect">
            <a:avLst/>
          </a:prstGeom>
        </p:spPr>
      </p:pic>
      <p:pic>
        <p:nvPicPr>
          <p:cNvPr id="9" name="Picture 5"/>
          <p:cNvPicPr>
            <a:picLocks noChangeAspect="1" noChangeArrowheads="1"/>
          </p:cNvPicPr>
          <p:nvPr/>
        </p:nvPicPr>
        <p:blipFill>
          <a:blip r:embed="rId5" cstate="print"/>
          <a:srcRect/>
          <a:stretch>
            <a:fillRect/>
          </a:stretch>
        </p:blipFill>
        <p:spPr bwMode="auto">
          <a:xfrm>
            <a:off x="270965" y="404664"/>
            <a:ext cx="8873035" cy="1614098"/>
          </a:xfrm>
          <a:prstGeom prst="rect">
            <a:avLst/>
          </a:prstGeom>
          <a:noFill/>
          <a:ln w="9525">
            <a:noFill/>
            <a:miter lim="800000"/>
            <a:headEnd/>
            <a:tailEnd/>
          </a:ln>
        </p:spPr>
      </p:pic>
      <p:sp>
        <p:nvSpPr>
          <p:cNvPr id="10" name="AutoShape 2" descr="Fundamentos de radioastronomía - Vega 0.0"/>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dirty="0"/>
          </a:p>
        </p:txBody>
      </p:sp>
      <p:pic>
        <p:nvPicPr>
          <p:cNvPr id="11" name="Imagen 10"/>
          <p:cNvPicPr>
            <a:picLocks noChangeAspect="1"/>
          </p:cNvPicPr>
          <p:nvPr/>
        </p:nvPicPr>
        <p:blipFill>
          <a:blip r:embed="rId6"/>
          <a:stretch>
            <a:fillRect/>
          </a:stretch>
        </p:blipFill>
        <p:spPr>
          <a:xfrm>
            <a:off x="3753984" y="2862448"/>
            <a:ext cx="1636031" cy="1133103"/>
          </a:xfrm>
          <a:prstGeom prst="rect">
            <a:avLst/>
          </a:prstGeom>
        </p:spPr>
      </p:pic>
      <p:cxnSp>
        <p:nvCxnSpPr>
          <p:cNvPr id="15" name="Conector recto de flecha 14"/>
          <p:cNvCxnSpPr/>
          <p:nvPr/>
        </p:nvCxnSpPr>
        <p:spPr>
          <a:xfrm flipH="1" flipV="1">
            <a:off x="611560" y="1844824"/>
            <a:ext cx="3456384" cy="12961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Conector recto 16"/>
          <p:cNvCxnSpPr/>
          <p:nvPr/>
        </p:nvCxnSpPr>
        <p:spPr>
          <a:xfrm flipH="1" flipV="1">
            <a:off x="1763688" y="1792533"/>
            <a:ext cx="2304256" cy="1348435"/>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Conector recto de flecha 17"/>
          <p:cNvCxnSpPr/>
          <p:nvPr/>
        </p:nvCxnSpPr>
        <p:spPr>
          <a:xfrm flipV="1">
            <a:off x="4906112" y="1065544"/>
            <a:ext cx="241952" cy="18284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Conector recto 18"/>
          <p:cNvCxnSpPr/>
          <p:nvPr/>
        </p:nvCxnSpPr>
        <p:spPr>
          <a:xfrm flipV="1">
            <a:off x="4906112" y="1052736"/>
            <a:ext cx="483903" cy="1841307"/>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Conector recto de flecha 25"/>
          <p:cNvCxnSpPr/>
          <p:nvPr/>
        </p:nvCxnSpPr>
        <p:spPr>
          <a:xfrm flipH="1" flipV="1">
            <a:off x="3059832" y="1022985"/>
            <a:ext cx="1160512" cy="22703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Conector recto 26"/>
          <p:cNvCxnSpPr/>
          <p:nvPr/>
        </p:nvCxnSpPr>
        <p:spPr>
          <a:xfrm flipH="1" flipV="1">
            <a:off x="3347864" y="1039399"/>
            <a:ext cx="872480" cy="2253970"/>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Conector recto de flecha 31"/>
          <p:cNvCxnSpPr/>
          <p:nvPr/>
        </p:nvCxnSpPr>
        <p:spPr>
          <a:xfrm flipV="1">
            <a:off x="4626464" y="1022984"/>
            <a:ext cx="1889752" cy="22867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Conector recto 32"/>
          <p:cNvCxnSpPr/>
          <p:nvPr/>
        </p:nvCxnSpPr>
        <p:spPr>
          <a:xfrm flipV="1">
            <a:off x="4626464" y="1090352"/>
            <a:ext cx="2033768" cy="2203016"/>
          </a:xfrm>
          <a:prstGeom prst="line">
            <a:avLst/>
          </a:prstGeom>
        </p:spPr>
        <p:style>
          <a:lnRef idx="1">
            <a:schemeClr val="accent1"/>
          </a:lnRef>
          <a:fillRef idx="0">
            <a:schemeClr val="accent1"/>
          </a:fillRef>
          <a:effectRef idx="0">
            <a:schemeClr val="accent1"/>
          </a:effectRef>
          <a:fontRef idx="minor">
            <a:schemeClr val="tx1"/>
          </a:fontRef>
        </p:style>
      </p:cxnSp>
      <p:sp>
        <p:nvSpPr>
          <p:cNvPr id="43" name="CuadroTexto 42"/>
          <p:cNvSpPr txBox="1"/>
          <p:nvPr/>
        </p:nvSpPr>
        <p:spPr>
          <a:xfrm>
            <a:off x="474803" y="4029558"/>
            <a:ext cx="1205023" cy="646331"/>
          </a:xfrm>
          <a:prstGeom prst="rect">
            <a:avLst/>
          </a:prstGeom>
          <a:noFill/>
        </p:spPr>
        <p:txBody>
          <a:bodyPr wrap="square" rtlCol="0">
            <a:spAutoFit/>
          </a:bodyPr>
          <a:lstStyle/>
          <a:p>
            <a:r>
              <a:rPr lang="es-MX" dirty="0" smtClean="0">
                <a:solidFill>
                  <a:srgbClr val="0070C0"/>
                </a:solidFill>
              </a:rPr>
              <a:t>Long=180</a:t>
            </a:r>
          </a:p>
          <a:p>
            <a:r>
              <a:rPr lang="es-MX" dirty="0" err="1" smtClean="0">
                <a:solidFill>
                  <a:srgbClr val="0070C0"/>
                </a:solidFill>
              </a:rPr>
              <a:t>Latt</a:t>
            </a:r>
            <a:r>
              <a:rPr lang="es-MX" dirty="0" smtClean="0">
                <a:solidFill>
                  <a:srgbClr val="0070C0"/>
                </a:solidFill>
              </a:rPr>
              <a:t>=20</a:t>
            </a:r>
            <a:endParaRPr lang="es-MX" dirty="0">
              <a:solidFill>
                <a:srgbClr val="0070C0"/>
              </a:solidFill>
            </a:endParaRPr>
          </a:p>
        </p:txBody>
      </p:sp>
      <p:sp>
        <p:nvSpPr>
          <p:cNvPr id="44" name="CuadroTexto 43"/>
          <p:cNvSpPr txBox="1"/>
          <p:nvPr/>
        </p:nvSpPr>
        <p:spPr>
          <a:xfrm>
            <a:off x="2112970" y="5108807"/>
            <a:ext cx="1205023" cy="646331"/>
          </a:xfrm>
          <a:prstGeom prst="rect">
            <a:avLst/>
          </a:prstGeom>
          <a:noFill/>
        </p:spPr>
        <p:txBody>
          <a:bodyPr wrap="square" rtlCol="0">
            <a:spAutoFit/>
          </a:bodyPr>
          <a:lstStyle/>
          <a:p>
            <a:r>
              <a:rPr lang="es-MX" dirty="0" smtClean="0">
                <a:solidFill>
                  <a:srgbClr val="007A00"/>
                </a:solidFill>
              </a:rPr>
              <a:t>Long=100</a:t>
            </a:r>
          </a:p>
          <a:p>
            <a:r>
              <a:rPr lang="es-MX" dirty="0" err="1" smtClean="0">
                <a:solidFill>
                  <a:srgbClr val="007A00"/>
                </a:solidFill>
              </a:rPr>
              <a:t>Latt</a:t>
            </a:r>
            <a:r>
              <a:rPr lang="es-MX" dirty="0" smtClean="0">
                <a:solidFill>
                  <a:srgbClr val="007A00"/>
                </a:solidFill>
              </a:rPr>
              <a:t>=-30</a:t>
            </a:r>
            <a:endParaRPr lang="es-MX" dirty="0">
              <a:solidFill>
                <a:srgbClr val="007A00"/>
              </a:solidFill>
            </a:endParaRPr>
          </a:p>
        </p:txBody>
      </p:sp>
      <p:sp>
        <p:nvSpPr>
          <p:cNvPr id="45" name="CuadroTexto 44"/>
          <p:cNvSpPr txBox="1"/>
          <p:nvPr/>
        </p:nvSpPr>
        <p:spPr>
          <a:xfrm>
            <a:off x="5913704" y="3861305"/>
            <a:ext cx="1205023" cy="646331"/>
          </a:xfrm>
          <a:prstGeom prst="rect">
            <a:avLst/>
          </a:prstGeom>
          <a:noFill/>
        </p:spPr>
        <p:txBody>
          <a:bodyPr wrap="square" rtlCol="0">
            <a:spAutoFit/>
          </a:bodyPr>
          <a:lstStyle/>
          <a:p>
            <a:r>
              <a:rPr lang="es-MX" dirty="0" smtClean="0">
                <a:solidFill>
                  <a:srgbClr val="FFC000"/>
                </a:solidFill>
              </a:rPr>
              <a:t>Long=0</a:t>
            </a:r>
          </a:p>
          <a:p>
            <a:r>
              <a:rPr lang="es-MX" dirty="0" err="1" smtClean="0">
                <a:solidFill>
                  <a:srgbClr val="FFC000"/>
                </a:solidFill>
              </a:rPr>
              <a:t>Latt</a:t>
            </a:r>
            <a:r>
              <a:rPr lang="es-MX" dirty="0" smtClean="0">
                <a:solidFill>
                  <a:srgbClr val="FFC000"/>
                </a:solidFill>
              </a:rPr>
              <a:t>=-0</a:t>
            </a:r>
            <a:endParaRPr lang="es-MX" dirty="0">
              <a:solidFill>
                <a:srgbClr val="FFC000"/>
              </a:solidFill>
            </a:endParaRPr>
          </a:p>
        </p:txBody>
      </p:sp>
      <p:sp>
        <p:nvSpPr>
          <p:cNvPr id="46" name="CuadroTexto 45"/>
          <p:cNvSpPr txBox="1"/>
          <p:nvPr/>
        </p:nvSpPr>
        <p:spPr>
          <a:xfrm>
            <a:off x="7820931" y="2948561"/>
            <a:ext cx="1205023" cy="646331"/>
          </a:xfrm>
          <a:prstGeom prst="rect">
            <a:avLst/>
          </a:prstGeom>
          <a:noFill/>
        </p:spPr>
        <p:txBody>
          <a:bodyPr wrap="square" rtlCol="0">
            <a:spAutoFit/>
          </a:bodyPr>
          <a:lstStyle/>
          <a:p>
            <a:r>
              <a:rPr lang="es-MX" dirty="0" smtClean="0">
                <a:solidFill>
                  <a:srgbClr val="FF0000"/>
                </a:solidFill>
              </a:rPr>
              <a:t>Long=40</a:t>
            </a:r>
          </a:p>
          <a:p>
            <a:r>
              <a:rPr lang="es-MX" dirty="0" err="1" smtClean="0">
                <a:solidFill>
                  <a:srgbClr val="FF0000"/>
                </a:solidFill>
              </a:rPr>
              <a:t>Latt</a:t>
            </a:r>
            <a:r>
              <a:rPr lang="es-MX" dirty="0" smtClean="0">
                <a:solidFill>
                  <a:srgbClr val="FF0000"/>
                </a:solidFill>
              </a:rPr>
              <a:t>=-10</a:t>
            </a:r>
            <a:endParaRPr lang="es-MX" dirty="0">
              <a:solidFill>
                <a:srgbClr val="FF0000"/>
              </a:solidFill>
            </a:endParaRPr>
          </a:p>
        </p:txBody>
      </p:sp>
      <p:cxnSp>
        <p:nvCxnSpPr>
          <p:cNvPr id="48" name="Conector recto 47"/>
          <p:cNvCxnSpPr/>
          <p:nvPr/>
        </p:nvCxnSpPr>
        <p:spPr>
          <a:xfrm flipH="1">
            <a:off x="7884368" y="4062916"/>
            <a:ext cx="202286" cy="264202"/>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9" name="Conector recto 48"/>
          <p:cNvCxnSpPr/>
          <p:nvPr/>
        </p:nvCxnSpPr>
        <p:spPr>
          <a:xfrm flipH="1">
            <a:off x="7882586" y="4195017"/>
            <a:ext cx="289814" cy="329674"/>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1" name="Conector recto 50"/>
          <p:cNvCxnSpPr/>
          <p:nvPr/>
        </p:nvCxnSpPr>
        <p:spPr>
          <a:xfrm flipH="1">
            <a:off x="7820931" y="4336579"/>
            <a:ext cx="418123" cy="460573"/>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3" name="Conector recto 52"/>
          <p:cNvCxnSpPr/>
          <p:nvPr/>
        </p:nvCxnSpPr>
        <p:spPr>
          <a:xfrm flipH="1">
            <a:off x="7820931" y="4566865"/>
            <a:ext cx="418123" cy="371849"/>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6" name="Conector recto 55"/>
          <p:cNvCxnSpPr/>
          <p:nvPr/>
        </p:nvCxnSpPr>
        <p:spPr>
          <a:xfrm>
            <a:off x="7985511" y="4152843"/>
            <a:ext cx="248544" cy="354793"/>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9" name="Conector recto 58"/>
          <p:cNvCxnSpPr/>
          <p:nvPr/>
        </p:nvCxnSpPr>
        <p:spPr>
          <a:xfrm>
            <a:off x="7868738" y="4389468"/>
            <a:ext cx="431971" cy="443081"/>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1" name="Conector recto 60"/>
          <p:cNvCxnSpPr/>
          <p:nvPr/>
        </p:nvCxnSpPr>
        <p:spPr>
          <a:xfrm>
            <a:off x="7836179" y="4629216"/>
            <a:ext cx="450682" cy="290251"/>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4" name="Conector recto 63"/>
          <p:cNvCxnSpPr/>
          <p:nvPr/>
        </p:nvCxnSpPr>
        <p:spPr>
          <a:xfrm flipV="1">
            <a:off x="7820931" y="4938714"/>
            <a:ext cx="479778" cy="15415"/>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pic>
        <p:nvPicPr>
          <p:cNvPr id="66" name="Imagen 65"/>
          <p:cNvPicPr>
            <a:picLocks noChangeAspect="1"/>
          </p:cNvPicPr>
          <p:nvPr/>
        </p:nvPicPr>
        <p:blipFill rotWithShape="1">
          <a:blip r:embed="rId7"/>
          <a:srcRect l="19737" t="7560" r="-66" b="81918"/>
          <a:stretch/>
        </p:blipFill>
        <p:spPr>
          <a:xfrm>
            <a:off x="647495" y="5707185"/>
            <a:ext cx="8261475" cy="807166"/>
          </a:xfrm>
          <a:prstGeom prst="rect">
            <a:avLst/>
          </a:prstGeom>
        </p:spPr>
      </p:pic>
      <p:cxnSp>
        <p:nvCxnSpPr>
          <p:cNvPr id="69" name="Conector recto de flecha 68"/>
          <p:cNvCxnSpPr/>
          <p:nvPr/>
        </p:nvCxnSpPr>
        <p:spPr>
          <a:xfrm>
            <a:off x="647495" y="4752789"/>
            <a:ext cx="1836273" cy="141251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71" name="Conector recto de flecha 70"/>
          <p:cNvCxnSpPr/>
          <p:nvPr/>
        </p:nvCxnSpPr>
        <p:spPr>
          <a:xfrm>
            <a:off x="3131840" y="5513269"/>
            <a:ext cx="1379875" cy="594575"/>
          </a:xfrm>
          <a:prstGeom prst="straightConnector1">
            <a:avLst/>
          </a:prstGeom>
          <a:ln w="38100">
            <a:solidFill>
              <a:srgbClr val="009E00"/>
            </a:solidFill>
            <a:tailEnd type="triangle"/>
          </a:ln>
        </p:spPr>
        <p:style>
          <a:lnRef idx="1">
            <a:schemeClr val="accent1"/>
          </a:lnRef>
          <a:fillRef idx="0">
            <a:schemeClr val="accent1"/>
          </a:fillRef>
          <a:effectRef idx="0">
            <a:schemeClr val="accent1"/>
          </a:effectRef>
          <a:fontRef idx="minor">
            <a:schemeClr val="tx1"/>
          </a:fontRef>
        </p:style>
      </p:cxnSp>
      <p:cxnSp>
        <p:nvCxnSpPr>
          <p:cNvPr id="73" name="Conector recto de flecha 72"/>
          <p:cNvCxnSpPr>
            <a:stCxn id="45" idx="2"/>
          </p:cNvCxnSpPr>
          <p:nvPr/>
        </p:nvCxnSpPr>
        <p:spPr>
          <a:xfrm flipH="1">
            <a:off x="6516215" y="4507636"/>
            <a:ext cx="1" cy="1600208"/>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75" name="Conector recto de flecha 74"/>
          <p:cNvCxnSpPr>
            <a:stCxn id="4" idx="2"/>
          </p:cNvCxnSpPr>
          <p:nvPr/>
        </p:nvCxnSpPr>
        <p:spPr>
          <a:xfrm flipH="1">
            <a:off x="8027493" y="5431973"/>
            <a:ext cx="59161" cy="733331"/>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76" name="Rectángulo 75"/>
          <p:cNvSpPr/>
          <p:nvPr/>
        </p:nvSpPr>
        <p:spPr>
          <a:xfrm>
            <a:off x="3680649" y="3979056"/>
            <a:ext cx="1826439" cy="923330"/>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pPr algn="ctr"/>
            <a:r>
              <a:rPr lang="es-MX" b="1" dirty="0">
                <a:solidFill>
                  <a:srgbClr val="C00000"/>
                </a:solidFill>
              </a:rPr>
              <a:t>488000 espectros  de CO(1—0) </a:t>
            </a:r>
            <a:endParaRPr lang="es-MX" dirty="0"/>
          </a:p>
        </p:txBody>
      </p:sp>
    </p:spTree>
    <p:extLst>
      <p:ext uri="{BB962C8B-B14F-4D97-AF65-F5344CB8AC3E}">
        <p14:creationId xmlns:p14="http://schemas.microsoft.com/office/powerpoint/2010/main" val="232685934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 name="Picture 3"/>
          <p:cNvPicPr>
            <a:picLocks noChangeAspect="1" noChangeArrowheads="1"/>
          </p:cNvPicPr>
          <p:nvPr/>
        </p:nvPicPr>
        <p:blipFill>
          <a:blip r:embed="rId2" cstate="print"/>
          <a:srcRect/>
          <a:stretch>
            <a:fillRect/>
          </a:stretch>
        </p:blipFill>
        <p:spPr bwMode="auto">
          <a:xfrm>
            <a:off x="-36512" y="4754091"/>
            <a:ext cx="4048125" cy="619125"/>
          </a:xfrm>
          <a:prstGeom prst="rect">
            <a:avLst/>
          </a:prstGeom>
          <a:noFill/>
          <a:ln w="9525">
            <a:noFill/>
            <a:miter lim="800000"/>
            <a:headEnd/>
            <a:tailEnd/>
          </a:ln>
        </p:spPr>
      </p:pic>
      <p:sp>
        <p:nvSpPr>
          <p:cNvPr id="2" name="1 CuadroTexto"/>
          <p:cNvSpPr txBox="1"/>
          <p:nvPr/>
        </p:nvSpPr>
        <p:spPr>
          <a:xfrm>
            <a:off x="179512" y="107921"/>
            <a:ext cx="8678768" cy="523220"/>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s-MX" sz="1400" b="1" u="sng" dirty="0" smtClean="0">
                <a:solidFill>
                  <a:srgbClr val="C00000"/>
                </a:solidFill>
              </a:rPr>
              <a:t>SIN EMBARGO</a:t>
            </a:r>
            <a:r>
              <a:rPr lang="es-MX" sz="1400" b="1" dirty="0" smtClean="0">
                <a:solidFill>
                  <a:schemeClr val="tx2">
                    <a:lumMod val="50000"/>
                  </a:schemeClr>
                </a:solidFill>
              </a:rPr>
              <a:t>: Aunque el método anterior es ampliamente utilizado, es una </a:t>
            </a:r>
            <a:r>
              <a:rPr lang="es-MX" sz="1400" b="1" dirty="0" smtClean="0">
                <a:solidFill>
                  <a:srgbClr val="C00000"/>
                </a:solidFill>
              </a:rPr>
              <a:t>idealización</a:t>
            </a:r>
            <a:r>
              <a:rPr lang="es-MX" sz="1400" b="1" dirty="0" smtClean="0">
                <a:solidFill>
                  <a:schemeClr val="tx2">
                    <a:lumMod val="50000"/>
                  </a:schemeClr>
                </a:solidFill>
              </a:rPr>
              <a:t> de lo que en realidad ocurre en las MC</a:t>
            </a:r>
            <a:endParaRPr lang="es-MX" sz="1400" b="1" dirty="0">
              <a:solidFill>
                <a:schemeClr val="tx2">
                  <a:lumMod val="50000"/>
                </a:schemeClr>
              </a:solidFill>
            </a:endParaRPr>
          </a:p>
        </p:txBody>
      </p:sp>
      <p:sp>
        <p:nvSpPr>
          <p:cNvPr id="3" name="2 CuadroTexto"/>
          <p:cNvSpPr txBox="1"/>
          <p:nvPr/>
        </p:nvSpPr>
        <p:spPr>
          <a:xfrm>
            <a:off x="1643010" y="430642"/>
            <a:ext cx="7321478" cy="307777"/>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r>
              <a:rPr lang="es-MX" sz="1400" b="1" dirty="0" smtClean="0">
                <a:solidFill>
                  <a:srgbClr val="C00000"/>
                </a:solidFill>
              </a:rPr>
              <a:t>Esas expresiones son válidas, SOLO bajo la suposición de ETL, lo que raramente ocurre en las MC</a:t>
            </a:r>
            <a:endParaRPr lang="es-MX" sz="1400" b="1" dirty="0">
              <a:solidFill>
                <a:srgbClr val="C00000"/>
              </a:solidFill>
            </a:endParaRPr>
          </a:p>
        </p:txBody>
      </p:sp>
      <p:sp>
        <p:nvSpPr>
          <p:cNvPr id="4" name="3 CuadroTexto"/>
          <p:cNvSpPr txBox="1"/>
          <p:nvPr/>
        </p:nvSpPr>
        <p:spPr>
          <a:xfrm>
            <a:off x="179512" y="856960"/>
            <a:ext cx="8678768" cy="2677656"/>
          </a:xfrm>
          <a:prstGeom prst="rect">
            <a:avLst/>
          </a:prstGeom>
          <a:solidFill>
            <a:schemeClr val="accent3">
              <a:lumMod val="20000"/>
              <a:lumOff val="80000"/>
            </a:schemeClr>
          </a:solidFill>
          <a:ln/>
        </p:spPr>
        <p:style>
          <a:lnRef idx="1">
            <a:schemeClr val="accent3"/>
          </a:lnRef>
          <a:fillRef idx="2">
            <a:schemeClr val="accent3"/>
          </a:fillRef>
          <a:effectRef idx="1">
            <a:schemeClr val="accent3"/>
          </a:effectRef>
          <a:fontRef idx="minor">
            <a:schemeClr val="dk1"/>
          </a:fontRef>
        </p:style>
        <p:txBody>
          <a:bodyPr wrap="square" rtlCol="0">
            <a:spAutoFit/>
          </a:bodyPr>
          <a:lstStyle/>
          <a:p>
            <a:pPr algn="just"/>
            <a:r>
              <a:rPr lang="es-MX" sz="1400" b="1" u="sng" dirty="0" smtClean="0">
                <a:solidFill>
                  <a:srgbClr val="009E00"/>
                </a:solidFill>
              </a:rPr>
              <a:t>EFECTOS NO-LTE</a:t>
            </a:r>
          </a:p>
          <a:p>
            <a:pPr marL="342900" indent="-342900" algn="just">
              <a:buFont typeface="+mj-lt"/>
              <a:buAutoNum type="arabicPeriod"/>
            </a:pPr>
            <a:r>
              <a:rPr lang="es-MX" sz="1400" b="1" dirty="0" smtClean="0">
                <a:solidFill>
                  <a:schemeClr val="tx2">
                    <a:lumMod val="50000"/>
                  </a:schemeClr>
                </a:solidFill>
              </a:rPr>
              <a:t>Indeterminación de la T</a:t>
            </a:r>
            <a:r>
              <a:rPr lang="es-MX" sz="1400" b="1" baseline="-25000" dirty="0" smtClean="0">
                <a:solidFill>
                  <a:schemeClr val="tx2">
                    <a:lumMod val="50000"/>
                  </a:schemeClr>
                </a:solidFill>
              </a:rPr>
              <a:t>ext</a:t>
            </a:r>
            <a:r>
              <a:rPr lang="es-MX" sz="1400" b="1" dirty="0" smtClean="0">
                <a:solidFill>
                  <a:schemeClr val="tx2">
                    <a:lumMod val="50000"/>
                  </a:schemeClr>
                </a:solidFill>
              </a:rPr>
              <a:t> </a:t>
            </a:r>
            <a:r>
              <a:rPr lang="es-MX" sz="1400" b="1" dirty="0" smtClean="0">
                <a:solidFill>
                  <a:schemeClr val="tx2">
                    <a:lumMod val="50000"/>
                  </a:schemeClr>
                </a:solidFill>
                <a:sym typeface="Wingdings" pitchFamily="2" charset="2"/>
              </a:rPr>
              <a:t> Se obtiene de la suposición de que  </a:t>
            </a:r>
            <a:r>
              <a:rPr lang="es-MX" sz="1400" b="1" baseline="30000" dirty="0" smtClean="0">
                <a:solidFill>
                  <a:schemeClr val="tx2">
                    <a:lumMod val="50000"/>
                  </a:schemeClr>
                </a:solidFill>
                <a:sym typeface="Wingdings" pitchFamily="2" charset="2"/>
              </a:rPr>
              <a:t>12</a:t>
            </a:r>
            <a:r>
              <a:rPr lang="es-MX" sz="1400" b="1" dirty="0" smtClean="0">
                <a:solidFill>
                  <a:schemeClr val="tx2">
                    <a:lumMod val="50000"/>
                  </a:schemeClr>
                </a:solidFill>
                <a:sym typeface="Wingdings" pitchFamily="2" charset="2"/>
              </a:rPr>
              <a:t>CO </a:t>
            </a:r>
            <a:r>
              <a:rPr lang="es-MX" sz="1400" b="1" dirty="0" smtClean="0">
                <a:solidFill>
                  <a:schemeClr val="tx2">
                    <a:lumMod val="50000"/>
                  </a:schemeClr>
                </a:solidFill>
              </a:rPr>
              <a:t> es ópticamente grueso </a:t>
            </a:r>
            <a:r>
              <a:rPr lang="es-MX" sz="1400" b="1" dirty="0" smtClean="0">
                <a:solidFill>
                  <a:schemeClr val="tx2">
                    <a:lumMod val="50000"/>
                  </a:schemeClr>
                </a:solidFill>
                <a:sym typeface="Wingdings" pitchFamily="2" charset="2"/>
              </a:rPr>
              <a:t> la emisión viene de las capas exteriores de la nube  las condiciones de la nube no tienen que ser las mismas  esa T</a:t>
            </a:r>
            <a:r>
              <a:rPr lang="es-MX" sz="1400" b="1" baseline="-25000" dirty="0" smtClean="0">
                <a:solidFill>
                  <a:schemeClr val="tx2">
                    <a:lumMod val="50000"/>
                  </a:schemeClr>
                </a:solidFill>
                <a:sym typeface="Wingdings" pitchFamily="2" charset="2"/>
              </a:rPr>
              <a:t>ext</a:t>
            </a:r>
            <a:r>
              <a:rPr lang="es-MX" sz="1400" b="1" dirty="0" smtClean="0">
                <a:solidFill>
                  <a:schemeClr val="tx2">
                    <a:lumMod val="50000"/>
                  </a:schemeClr>
                </a:solidFill>
                <a:sym typeface="Wingdings" pitchFamily="2" charset="2"/>
              </a:rPr>
              <a:t> no estaría trazando el interior de la nube de donde podría estar viniendo </a:t>
            </a:r>
            <a:r>
              <a:rPr lang="es-MX" sz="1400" b="1" baseline="30000" dirty="0" smtClean="0">
                <a:solidFill>
                  <a:schemeClr val="tx2">
                    <a:lumMod val="50000"/>
                  </a:schemeClr>
                </a:solidFill>
                <a:sym typeface="Wingdings" pitchFamily="2" charset="2"/>
              </a:rPr>
              <a:t>13</a:t>
            </a:r>
            <a:r>
              <a:rPr lang="es-MX" sz="1400" b="1" dirty="0" smtClean="0">
                <a:solidFill>
                  <a:schemeClr val="tx2">
                    <a:lumMod val="50000"/>
                  </a:schemeClr>
                </a:solidFill>
                <a:sym typeface="Wingdings" pitchFamily="2" charset="2"/>
              </a:rPr>
              <a:t>CO.</a:t>
            </a:r>
          </a:p>
          <a:p>
            <a:pPr marL="342900" indent="-342900" algn="just">
              <a:buFont typeface="+mj-lt"/>
              <a:buAutoNum type="arabicPeriod"/>
            </a:pPr>
            <a:r>
              <a:rPr lang="es-MX" sz="1400" b="1" dirty="0" smtClean="0">
                <a:solidFill>
                  <a:schemeClr val="tx2">
                    <a:lumMod val="50000"/>
                  </a:schemeClr>
                </a:solidFill>
                <a:sym typeface="Wingdings" pitchFamily="2" charset="2"/>
              </a:rPr>
              <a:t>Normalmente </a:t>
            </a:r>
            <a:r>
              <a:rPr lang="es-MX" sz="1400" b="1" dirty="0" smtClean="0">
                <a:solidFill>
                  <a:srgbClr val="C00000"/>
                </a:solidFill>
                <a:sym typeface="Wingdings" pitchFamily="2" charset="2"/>
              </a:rPr>
              <a:t>están </a:t>
            </a:r>
            <a:r>
              <a:rPr lang="es-MX" sz="1400" b="1" dirty="0" err="1" smtClean="0">
                <a:solidFill>
                  <a:srgbClr val="C00000"/>
                </a:solidFill>
                <a:sym typeface="Wingdings" pitchFamily="2" charset="2"/>
              </a:rPr>
              <a:t>termalizadas</a:t>
            </a:r>
            <a:r>
              <a:rPr lang="es-MX" sz="1400" b="1" dirty="0" smtClean="0">
                <a:solidFill>
                  <a:srgbClr val="C00000"/>
                </a:solidFill>
                <a:sym typeface="Wingdings" pitchFamily="2" charset="2"/>
              </a:rPr>
              <a:t> SOLO las 2 primeras transiciones de CO</a:t>
            </a:r>
            <a:r>
              <a:rPr lang="es-MX" sz="1400" b="1" dirty="0" smtClean="0">
                <a:solidFill>
                  <a:schemeClr val="tx2">
                    <a:lumMod val="50000"/>
                  </a:schemeClr>
                </a:solidFill>
                <a:sym typeface="Wingdings" pitchFamily="2" charset="2"/>
              </a:rPr>
              <a:t>, </a:t>
            </a:r>
            <a:r>
              <a:rPr lang="es-MX" sz="1400" b="1" dirty="0" smtClean="0">
                <a:solidFill>
                  <a:srgbClr val="C00000"/>
                </a:solidFill>
                <a:sym typeface="Wingdings" pitchFamily="2" charset="2"/>
              </a:rPr>
              <a:t>las transiciones superiores no se pueblan según LTE </a:t>
            </a:r>
            <a:r>
              <a:rPr lang="es-MX" sz="1400" b="1" dirty="0" smtClean="0">
                <a:solidFill>
                  <a:schemeClr val="tx2">
                    <a:lumMod val="50000"/>
                  </a:schemeClr>
                </a:solidFill>
                <a:sym typeface="Wingdings" pitchFamily="2" charset="2"/>
              </a:rPr>
              <a:t> no tienen la misma T</a:t>
            </a:r>
            <a:r>
              <a:rPr lang="es-MX" sz="1400" b="1" baseline="-25000" dirty="0" smtClean="0">
                <a:solidFill>
                  <a:schemeClr val="tx2">
                    <a:lumMod val="50000"/>
                  </a:schemeClr>
                </a:solidFill>
                <a:sym typeface="Wingdings" pitchFamily="2" charset="2"/>
              </a:rPr>
              <a:t>ext</a:t>
            </a:r>
            <a:r>
              <a:rPr lang="es-MX" sz="1400" b="1" dirty="0" smtClean="0">
                <a:solidFill>
                  <a:schemeClr val="tx2">
                    <a:lumMod val="50000"/>
                  </a:schemeClr>
                </a:solidFill>
                <a:sym typeface="Wingdings" pitchFamily="2" charset="2"/>
              </a:rPr>
              <a:t> El cálculo de la función de partición, Z, no es válido y el error puede ser bastante grande, pude llegar al 70-90 % en los casos más extremos. El resto de las transiciones son  </a:t>
            </a:r>
            <a:r>
              <a:rPr lang="es-MX" sz="1400" b="1" dirty="0" smtClean="0">
                <a:solidFill>
                  <a:srgbClr val="C00000"/>
                </a:solidFill>
                <a:sym typeface="Wingdings" pitchFamily="2" charset="2"/>
              </a:rPr>
              <a:t>sub-térmicas  T</a:t>
            </a:r>
            <a:r>
              <a:rPr lang="es-MX" sz="1400" b="1" baseline="-25000" dirty="0" smtClean="0">
                <a:solidFill>
                  <a:srgbClr val="C00000"/>
                </a:solidFill>
                <a:sym typeface="Wingdings" pitchFamily="2" charset="2"/>
              </a:rPr>
              <a:t>ext</a:t>
            </a:r>
            <a:r>
              <a:rPr lang="es-MX" sz="1400" b="1" dirty="0" smtClean="0">
                <a:solidFill>
                  <a:srgbClr val="C00000"/>
                </a:solidFill>
                <a:sym typeface="Wingdings" pitchFamily="2" charset="2"/>
              </a:rPr>
              <a:t>&lt;T</a:t>
            </a:r>
            <a:r>
              <a:rPr lang="es-MX" sz="1400" b="1" baseline="-25000" dirty="0" smtClean="0">
                <a:solidFill>
                  <a:srgbClr val="C00000"/>
                </a:solidFill>
                <a:sym typeface="Wingdings" pitchFamily="2" charset="2"/>
              </a:rPr>
              <a:t>K </a:t>
            </a:r>
            <a:r>
              <a:rPr lang="es-MX" sz="1400" b="1" dirty="0" smtClean="0">
                <a:solidFill>
                  <a:schemeClr val="tx2">
                    <a:lumMod val="50000"/>
                  </a:schemeClr>
                </a:solidFill>
                <a:sym typeface="Wingdings" pitchFamily="2" charset="2"/>
              </a:rPr>
              <a:t>  y además diferente para cada transición.</a:t>
            </a:r>
            <a:endParaRPr lang="es-MX" sz="1400" b="1" baseline="-25000" dirty="0" smtClean="0">
              <a:solidFill>
                <a:srgbClr val="C00000"/>
              </a:solidFill>
              <a:sym typeface="Wingdings" pitchFamily="2" charset="2"/>
            </a:endParaRPr>
          </a:p>
          <a:p>
            <a:pPr marL="342900" indent="-342900" algn="just">
              <a:buFont typeface="+mj-lt"/>
              <a:buAutoNum type="arabicPeriod"/>
            </a:pPr>
            <a:r>
              <a:rPr lang="es-MX" sz="1400" b="1" dirty="0" smtClean="0">
                <a:solidFill>
                  <a:schemeClr val="tx2">
                    <a:lumMod val="50000"/>
                  </a:schemeClr>
                </a:solidFill>
                <a:sym typeface="Wingdings" pitchFamily="2" charset="2"/>
              </a:rPr>
              <a:t>Problemas de </a:t>
            </a:r>
            <a:r>
              <a:rPr lang="es-MX" sz="1400" b="1" dirty="0" smtClean="0">
                <a:solidFill>
                  <a:srgbClr val="C00000"/>
                </a:solidFill>
                <a:sym typeface="Wingdings" pitchFamily="2" charset="2"/>
              </a:rPr>
              <a:t>abundancias</a:t>
            </a:r>
            <a:r>
              <a:rPr lang="es-MX" sz="1400" b="1" dirty="0" smtClean="0">
                <a:solidFill>
                  <a:schemeClr val="tx2">
                    <a:lumMod val="50000"/>
                  </a:schemeClr>
                </a:solidFill>
                <a:sym typeface="Wingdings" pitchFamily="2" charset="2"/>
              </a:rPr>
              <a:t> La química es muy dependiente de las condiciones del ISM. Otro problema es que en las zonas MUY DENSAS, (n</a:t>
            </a:r>
            <a:r>
              <a:rPr lang="es-MX" sz="1400" b="1" baseline="-25000" dirty="0" smtClean="0">
                <a:solidFill>
                  <a:schemeClr val="tx2">
                    <a:lumMod val="50000"/>
                  </a:schemeClr>
                </a:solidFill>
                <a:sym typeface="Wingdings" pitchFamily="2" charset="2"/>
              </a:rPr>
              <a:t>H2</a:t>
            </a:r>
            <a:r>
              <a:rPr lang="es-MX" sz="1400" b="1" dirty="0" smtClean="0">
                <a:solidFill>
                  <a:schemeClr val="tx2">
                    <a:lumMod val="50000"/>
                  </a:schemeClr>
                </a:solidFill>
                <a:sym typeface="Wingdings" pitchFamily="2" charset="2"/>
              </a:rPr>
              <a:t> &gt; 10</a:t>
            </a:r>
            <a:r>
              <a:rPr lang="es-MX" sz="1400" b="1" baseline="30000" dirty="0" smtClean="0">
                <a:solidFill>
                  <a:schemeClr val="tx2">
                    <a:lumMod val="50000"/>
                  </a:schemeClr>
                </a:solidFill>
                <a:sym typeface="Wingdings" pitchFamily="2" charset="2"/>
              </a:rPr>
              <a:t>5 </a:t>
            </a:r>
            <a:r>
              <a:rPr lang="es-MX" sz="1400" b="1" dirty="0" smtClean="0">
                <a:solidFill>
                  <a:schemeClr val="tx2">
                    <a:lumMod val="50000"/>
                  </a:schemeClr>
                </a:solidFill>
                <a:sym typeface="Wingdings" pitchFamily="2" charset="2"/>
              </a:rPr>
              <a:t> cm</a:t>
            </a:r>
            <a:r>
              <a:rPr lang="es-MX" sz="1400" b="1" baseline="30000" dirty="0" smtClean="0">
                <a:solidFill>
                  <a:schemeClr val="tx2">
                    <a:lumMod val="50000"/>
                  </a:schemeClr>
                </a:solidFill>
                <a:sym typeface="Wingdings" pitchFamily="2" charset="2"/>
              </a:rPr>
              <a:t>-3</a:t>
            </a:r>
            <a:r>
              <a:rPr lang="es-MX" sz="1400" b="1" dirty="0" smtClean="0">
                <a:solidFill>
                  <a:schemeClr val="tx2">
                    <a:lumMod val="50000"/>
                  </a:schemeClr>
                </a:solidFill>
                <a:sym typeface="Wingdings" pitchFamily="2" charset="2"/>
              </a:rPr>
              <a:t>) el CO (y las otras moléculas) puede congelarse en la superficie de los granos de polvo  no emite, es menos abundante en la fase de GAS a esto se le denomina </a:t>
            </a:r>
            <a:r>
              <a:rPr lang="es-MX" sz="1400" b="1" dirty="0" smtClean="0">
                <a:solidFill>
                  <a:srgbClr val="C00000"/>
                </a:solidFill>
                <a:sym typeface="Wingdings" pitchFamily="2" charset="2"/>
              </a:rPr>
              <a:t>DEPLECION  del CO</a:t>
            </a:r>
            <a:r>
              <a:rPr lang="es-MX" sz="1400" b="1" dirty="0" smtClean="0">
                <a:solidFill>
                  <a:schemeClr val="tx2">
                    <a:lumMod val="50000"/>
                  </a:schemeClr>
                </a:solidFill>
                <a:sym typeface="Wingdings" pitchFamily="2" charset="2"/>
              </a:rPr>
              <a:t>.</a:t>
            </a:r>
          </a:p>
        </p:txBody>
      </p:sp>
      <p:sp>
        <p:nvSpPr>
          <p:cNvPr id="7" name="6 CuadroTexto"/>
          <p:cNvSpPr txBox="1"/>
          <p:nvPr/>
        </p:nvSpPr>
        <p:spPr>
          <a:xfrm>
            <a:off x="642910" y="5622339"/>
            <a:ext cx="4714908" cy="369332"/>
          </a:xfrm>
          <a:prstGeom prst="rect">
            <a:avLst/>
          </a:prstGeom>
          <a:noFill/>
        </p:spPr>
        <p:txBody>
          <a:bodyPr wrap="square" rtlCol="0">
            <a:spAutoFit/>
          </a:bodyPr>
          <a:lstStyle/>
          <a:p>
            <a:endParaRPr lang="es-MX" dirty="0"/>
          </a:p>
        </p:txBody>
      </p:sp>
      <p:sp>
        <p:nvSpPr>
          <p:cNvPr id="8" name="7 CuadroTexto"/>
          <p:cNvSpPr txBox="1"/>
          <p:nvPr/>
        </p:nvSpPr>
        <p:spPr>
          <a:xfrm>
            <a:off x="154384" y="3573016"/>
            <a:ext cx="8703895" cy="523220"/>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just"/>
            <a:r>
              <a:rPr lang="es-MX" sz="1400" b="1" dirty="0" smtClean="0">
                <a:solidFill>
                  <a:srgbClr val="009E00"/>
                </a:solidFill>
              </a:rPr>
              <a:t>Un tratamiento más realista incluye el transporte radiativo detallado de los fotones emitidos por las moléculas dentro de las nubes moleculares, y que tome en cuenta </a:t>
            </a:r>
            <a:r>
              <a:rPr lang="es-MX" sz="1400" b="1" dirty="0" smtClean="0">
                <a:solidFill>
                  <a:srgbClr val="FF0000"/>
                </a:solidFill>
              </a:rPr>
              <a:t>TODAS</a:t>
            </a:r>
            <a:r>
              <a:rPr lang="es-MX" sz="1400" b="1" dirty="0" smtClean="0">
                <a:solidFill>
                  <a:srgbClr val="009E00"/>
                </a:solidFill>
              </a:rPr>
              <a:t> las transiciones posibles. </a:t>
            </a:r>
            <a:endParaRPr lang="es-MX" sz="1400" b="1" dirty="0">
              <a:solidFill>
                <a:srgbClr val="009E00"/>
              </a:solidFill>
            </a:endParaRPr>
          </a:p>
        </p:txBody>
      </p:sp>
      <p:sp>
        <p:nvSpPr>
          <p:cNvPr id="9" name="1 CuadroTexto"/>
          <p:cNvSpPr txBox="1"/>
          <p:nvPr/>
        </p:nvSpPr>
        <p:spPr>
          <a:xfrm>
            <a:off x="127507" y="4313124"/>
            <a:ext cx="2357454" cy="369332"/>
          </a:xfrm>
          <a:prstGeom prst="rect">
            <a:avLst/>
          </a:prstGeom>
          <a:solidFill>
            <a:schemeClr val="accent5">
              <a:lumMod val="20000"/>
              <a:lumOff val="80000"/>
            </a:schemeClr>
          </a:solidFill>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s-MX" b="1" dirty="0" smtClean="0">
                <a:solidFill>
                  <a:srgbClr val="009E00"/>
                </a:solidFill>
              </a:rPr>
              <a:t>Análisis No-LTE</a:t>
            </a:r>
            <a:endParaRPr lang="es-MX" b="1" dirty="0">
              <a:solidFill>
                <a:srgbClr val="009E00"/>
              </a:solidFill>
            </a:endParaRPr>
          </a:p>
        </p:txBody>
      </p:sp>
      <p:cxnSp>
        <p:nvCxnSpPr>
          <p:cNvPr id="10" name="5 Conector recto"/>
          <p:cNvCxnSpPr/>
          <p:nvPr/>
        </p:nvCxnSpPr>
        <p:spPr>
          <a:xfrm>
            <a:off x="4857752" y="4577684"/>
            <a:ext cx="3857652"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7 Conector recto"/>
          <p:cNvCxnSpPr/>
          <p:nvPr/>
        </p:nvCxnSpPr>
        <p:spPr>
          <a:xfrm>
            <a:off x="4786314" y="5363502"/>
            <a:ext cx="4000528"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9 Conector recto"/>
          <p:cNvCxnSpPr/>
          <p:nvPr/>
        </p:nvCxnSpPr>
        <p:spPr>
          <a:xfrm>
            <a:off x="4714876" y="6077882"/>
            <a:ext cx="4071966"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13 Conector recto de flecha"/>
          <p:cNvCxnSpPr/>
          <p:nvPr/>
        </p:nvCxnSpPr>
        <p:spPr>
          <a:xfrm rot="5400000">
            <a:off x="4893471" y="4970593"/>
            <a:ext cx="785818"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4" name="15 Conector recto de flecha"/>
          <p:cNvCxnSpPr/>
          <p:nvPr/>
        </p:nvCxnSpPr>
        <p:spPr>
          <a:xfrm rot="5400000">
            <a:off x="5072860" y="5720692"/>
            <a:ext cx="71438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5" name="17 Conector recto de flecha"/>
          <p:cNvCxnSpPr/>
          <p:nvPr/>
        </p:nvCxnSpPr>
        <p:spPr>
          <a:xfrm rot="5400000">
            <a:off x="5108579" y="5327783"/>
            <a:ext cx="1500198"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6" name="19 Conector recto de flecha"/>
          <p:cNvCxnSpPr/>
          <p:nvPr/>
        </p:nvCxnSpPr>
        <p:spPr>
          <a:xfrm rot="5400000" flipH="1" flipV="1">
            <a:off x="7716066" y="5719898"/>
            <a:ext cx="714380" cy="1588"/>
          </a:xfrm>
          <a:prstGeom prst="straightConnector1">
            <a:avLst/>
          </a:prstGeom>
          <a:ln w="12700">
            <a:solidFill>
              <a:srgbClr val="009E00"/>
            </a:solidFill>
            <a:tailEnd type="arrow"/>
          </a:ln>
        </p:spPr>
        <p:style>
          <a:lnRef idx="1">
            <a:schemeClr val="accent1"/>
          </a:lnRef>
          <a:fillRef idx="0">
            <a:schemeClr val="accent1"/>
          </a:fillRef>
          <a:effectRef idx="0">
            <a:schemeClr val="accent1"/>
          </a:effectRef>
          <a:fontRef idx="minor">
            <a:schemeClr val="tx1"/>
          </a:fontRef>
        </p:style>
      </p:cxnSp>
      <p:cxnSp>
        <p:nvCxnSpPr>
          <p:cNvPr id="17" name="21 Conector recto de flecha"/>
          <p:cNvCxnSpPr/>
          <p:nvPr/>
        </p:nvCxnSpPr>
        <p:spPr>
          <a:xfrm rot="5400000" flipH="1" flipV="1">
            <a:off x="7751785" y="4969799"/>
            <a:ext cx="785818" cy="1588"/>
          </a:xfrm>
          <a:prstGeom prst="straightConnector1">
            <a:avLst/>
          </a:prstGeom>
          <a:ln w="12700">
            <a:solidFill>
              <a:srgbClr val="009E00"/>
            </a:solidFill>
            <a:tailEnd type="arrow"/>
          </a:ln>
        </p:spPr>
        <p:style>
          <a:lnRef idx="1">
            <a:schemeClr val="accent1"/>
          </a:lnRef>
          <a:fillRef idx="0">
            <a:schemeClr val="accent1"/>
          </a:fillRef>
          <a:effectRef idx="0">
            <a:schemeClr val="accent1"/>
          </a:effectRef>
          <a:fontRef idx="minor">
            <a:schemeClr val="tx1"/>
          </a:fontRef>
        </p:style>
      </p:cxnSp>
      <p:cxnSp>
        <p:nvCxnSpPr>
          <p:cNvPr id="18" name="23 Conector recto de flecha"/>
          <p:cNvCxnSpPr/>
          <p:nvPr/>
        </p:nvCxnSpPr>
        <p:spPr>
          <a:xfrm rot="5400000" flipH="1" flipV="1">
            <a:off x="7680347" y="5326989"/>
            <a:ext cx="1500198" cy="1588"/>
          </a:xfrm>
          <a:prstGeom prst="straightConnector1">
            <a:avLst/>
          </a:prstGeom>
          <a:ln w="12700">
            <a:solidFill>
              <a:srgbClr val="009E00"/>
            </a:solidFill>
            <a:tailEnd type="arrow"/>
          </a:ln>
        </p:spPr>
        <p:style>
          <a:lnRef idx="1">
            <a:schemeClr val="accent1"/>
          </a:lnRef>
          <a:fillRef idx="0">
            <a:schemeClr val="accent1"/>
          </a:fillRef>
          <a:effectRef idx="0">
            <a:schemeClr val="accent1"/>
          </a:effectRef>
          <a:fontRef idx="minor">
            <a:schemeClr val="tx1"/>
          </a:fontRef>
        </p:style>
      </p:cxnSp>
      <p:sp>
        <p:nvSpPr>
          <p:cNvPr id="19" name="24 CuadroTexto"/>
          <p:cNvSpPr txBox="1"/>
          <p:nvPr/>
        </p:nvSpPr>
        <p:spPr>
          <a:xfrm>
            <a:off x="4429124" y="5792130"/>
            <a:ext cx="571504" cy="307777"/>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s-MX" sz="1400" b="1" dirty="0" smtClean="0">
                <a:solidFill>
                  <a:srgbClr val="C00000"/>
                </a:solidFill>
              </a:rPr>
              <a:t> j=0</a:t>
            </a:r>
            <a:endParaRPr lang="es-MX" sz="1400" b="1" dirty="0">
              <a:solidFill>
                <a:srgbClr val="C00000"/>
              </a:solidFill>
            </a:endParaRPr>
          </a:p>
        </p:txBody>
      </p:sp>
      <p:sp>
        <p:nvSpPr>
          <p:cNvPr id="20" name="25 CuadroTexto"/>
          <p:cNvSpPr txBox="1"/>
          <p:nvPr/>
        </p:nvSpPr>
        <p:spPr>
          <a:xfrm>
            <a:off x="4429124" y="5149188"/>
            <a:ext cx="571504" cy="307777"/>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s-MX" sz="1400" b="1" dirty="0" smtClean="0">
                <a:solidFill>
                  <a:srgbClr val="C00000"/>
                </a:solidFill>
              </a:rPr>
              <a:t> j=1</a:t>
            </a:r>
            <a:endParaRPr lang="es-MX" sz="1400" b="1" dirty="0">
              <a:solidFill>
                <a:srgbClr val="C00000"/>
              </a:solidFill>
            </a:endParaRPr>
          </a:p>
        </p:txBody>
      </p:sp>
      <p:sp>
        <p:nvSpPr>
          <p:cNvPr id="21" name="26 CuadroTexto"/>
          <p:cNvSpPr txBox="1"/>
          <p:nvPr/>
        </p:nvSpPr>
        <p:spPr>
          <a:xfrm>
            <a:off x="4429124" y="4434808"/>
            <a:ext cx="571504" cy="307777"/>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s-MX" sz="1400" b="1" dirty="0" smtClean="0">
                <a:solidFill>
                  <a:srgbClr val="C00000"/>
                </a:solidFill>
              </a:rPr>
              <a:t> j=2</a:t>
            </a:r>
            <a:endParaRPr lang="es-MX" sz="1400" b="1" dirty="0">
              <a:solidFill>
                <a:srgbClr val="C00000"/>
              </a:solidFill>
            </a:endParaRPr>
          </a:p>
        </p:txBody>
      </p:sp>
      <p:sp>
        <p:nvSpPr>
          <p:cNvPr id="22" name="27 CuadroTexto"/>
          <p:cNvSpPr txBox="1"/>
          <p:nvPr/>
        </p:nvSpPr>
        <p:spPr>
          <a:xfrm>
            <a:off x="4427984" y="4149080"/>
            <a:ext cx="571504" cy="307777"/>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s-MX" sz="1400" b="1" dirty="0" smtClean="0">
                <a:solidFill>
                  <a:srgbClr val="C00000"/>
                </a:solidFill>
              </a:rPr>
              <a:t> j =…</a:t>
            </a:r>
            <a:endParaRPr lang="es-MX" sz="1400" b="1" dirty="0">
              <a:solidFill>
                <a:srgbClr val="C00000"/>
              </a:solidFill>
            </a:endParaRPr>
          </a:p>
        </p:txBody>
      </p:sp>
      <p:sp>
        <p:nvSpPr>
          <p:cNvPr id="23" name="30 Flecha abajo"/>
          <p:cNvSpPr/>
          <p:nvPr/>
        </p:nvSpPr>
        <p:spPr>
          <a:xfrm rot="10800000">
            <a:off x="5214942" y="4149080"/>
            <a:ext cx="214314" cy="357190"/>
          </a:xfrm>
          <a:prstGeom prst="down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MX" dirty="0"/>
          </a:p>
        </p:txBody>
      </p:sp>
      <p:sp>
        <p:nvSpPr>
          <p:cNvPr id="24" name="31 CuadroTexto"/>
          <p:cNvSpPr txBox="1"/>
          <p:nvPr/>
        </p:nvSpPr>
        <p:spPr>
          <a:xfrm>
            <a:off x="5214942" y="4720560"/>
            <a:ext cx="500066" cy="307777"/>
          </a:xfrm>
          <a:prstGeom prst="rect">
            <a:avLst/>
          </a:prstGeom>
          <a:noFill/>
        </p:spPr>
        <p:txBody>
          <a:bodyPr wrap="square" rtlCol="0">
            <a:spAutoFit/>
          </a:bodyPr>
          <a:lstStyle/>
          <a:p>
            <a:r>
              <a:rPr lang="es-MX" sz="1400" b="1" dirty="0" smtClean="0">
                <a:solidFill>
                  <a:schemeClr val="accent1">
                    <a:lumMod val="50000"/>
                  </a:schemeClr>
                </a:solidFill>
              </a:rPr>
              <a:t>A</a:t>
            </a:r>
            <a:r>
              <a:rPr lang="es-MX" sz="1400" b="1" baseline="-25000" dirty="0" smtClean="0">
                <a:solidFill>
                  <a:schemeClr val="accent1">
                    <a:lumMod val="50000"/>
                  </a:schemeClr>
                </a:solidFill>
              </a:rPr>
              <a:t>21</a:t>
            </a:r>
            <a:endParaRPr lang="es-MX" sz="1400" b="1" baseline="-25000" dirty="0">
              <a:solidFill>
                <a:schemeClr val="accent1">
                  <a:lumMod val="50000"/>
                </a:schemeClr>
              </a:solidFill>
            </a:endParaRPr>
          </a:p>
        </p:txBody>
      </p:sp>
      <p:sp>
        <p:nvSpPr>
          <p:cNvPr id="25" name="32 CuadroTexto"/>
          <p:cNvSpPr txBox="1"/>
          <p:nvPr/>
        </p:nvSpPr>
        <p:spPr>
          <a:xfrm>
            <a:off x="5357818" y="5577816"/>
            <a:ext cx="500066" cy="307777"/>
          </a:xfrm>
          <a:prstGeom prst="rect">
            <a:avLst/>
          </a:prstGeom>
          <a:noFill/>
        </p:spPr>
        <p:txBody>
          <a:bodyPr wrap="square" rtlCol="0">
            <a:spAutoFit/>
          </a:bodyPr>
          <a:lstStyle/>
          <a:p>
            <a:r>
              <a:rPr lang="es-MX" sz="1400" b="1" dirty="0" smtClean="0">
                <a:solidFill>
                  <a:schemeClr val="accent1">
                    <a:lumMod val="50000"/>
                  </a:schemeClr>
                </a:solidFill>
              </a:rPr>
              <a:t>A</a:t>
            </a:r>
            <a:r>
              <a:rPr lang="es-MX" sz="1400" b="1" baseline="-25000" dirty="0" smtClean="0">
                <a:solidFill>
                  <a:schemeClr val="accent1">
                    <a:lumMod val="50000"/>
                  </a:schemeClr>
                </a:solidFill>
              </a:rPr>
              <a:t>10</a:t>
            </a:r>
            <a:endParaRPr lang="es-MX" sz="1400" b="1" baseline="-25000" dirty="0">
              <a:solidFill>
                <a:schemeClr val="accent1">
                  <a:lumMod val="50000"/>
                </a:schemeClr>
              </a:solidFill>
            </a:endParaRPr>
          </a:p>
        </p:txBody>
      </p:sp>
      <p:sp>
        <p:nvSpPr>
          <p:cNvPr id="26" name="33 CuadroTexto"/>
          <p:cNvSpPr txBox="1"/>
          <p:nvPr/>
        </p:nvSpPr>
        <p:spPr>
          <a:xfrm>
            <a:off x="5786446" y="4720560"/>
            <a:ext cx="500066" cy="307777"/>
          </a:xfrm>
          <a:prstGeom prst="rect">
            <a:avLst/>
          </a:prstGeom>
          <a:noFill/>
        </p:spPr>
        <p:txBody>
          <a:bodyPr wrap="square" rtlCol="0">
            <a:spAutoFit/>
          </a:bodyPr>
          <a:lstStyle/>
          <a:p>
            <a:r>
              <a:rPr lang="es-MX" sz="1400" b="1" dirty="0" smtClean="0">
                <a:solidFill>
                  <a:schemeClr val="accent1">
                    <a:lumMod val="50000"/>
                  </a:schemeClr>
                </a:solidFill>
              </a:rPr>
              <a:t>C</a:t>
            </a:r>
            <a:r>
              <a:rPr lang="es-MX" sz="1400" b="1" baseline="-25000" dirty="0" smtClean="0">
                <a:solidFill>
                  <a:schemeClr val="accent1">
                    <a:lumMod val="50000"/>
                  </a:schemeClr>
                </a:solidFill>
              </a:rPr>
              <a:t>20</a:t>
            </a:r>
            <a:endParaRPr lang="es-MX" sz="1400" b="1" baseline="-25000" dirty="0">
              <a:solidFill>
                <a:schemeClr val="accent1">
                  <a:lumMod val="50000"/>
                </a:schemeClr>
              </a:solidFill>
            </a:endParaRPr>
          </a:p>
        </p:txBody>
      </p:sp>
      <p:cxnSp>
        <p:nvCxnSpPr>
          <p:cNvPr id="27" name="35 Conector recto de flecha"/>
          <p:cNvCxnSpPr/>
          <p:nvPr/>
        </p:nvCxnSpPr>
        <p:spPr>
          <a:xfrm rot="5400000">
            <a:off x="5787240" y="5720692"/>
            <a:ext cx="71438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8" name="36 CuadroTexto"/>
          <p:cNvSpPr txBox="1"/>
          <p:nvPr/>
        </p:nvSpPr>
        <p:spPr>
          <a:xfrm>
            <a:off x="6143636" y="5506378"/>
            <a:ext cx="500066" cy="307777"/>
          </a:xfrm>
          <a:prstGeom prst="rect">
            <a:avLst/>
          </a:prstGeom>
          <a:noFill/>
        </p:spPr>
        <p:txBody>
          <a:bodyPr wrap="square" rtlCol="0">
            <a:spAutoFit/>
          </a:bodyPr>
          <a:lstStyle/>
          <a:p>
            <a:r>
              <a:rPr lang="es-MX" sz="1400" b="1" dirty="0" smtClean="0">
                <a:solidFill>
                  <a:schemeClr val="accent1">
                    <a:lumMod val="50000"/>
                  </a:schemeClr>
                </a:solidFill>
              </a:rPr>
              <a:t>C</a:t>
            </a:r>
            <a:r>
              <a:rPr lang="es-MX" sz="1400" b="1" baseline="-25000" dirty="0" smtClean="0">
                <a:solidFill>
                  <a:schemeClr val="accent1">
                    <a:lumMod val="50000"/>
                  </a:schemeClr>
                </a:solidFill>
              </a:rPr>
              <a:t>10</a:t>
            </a:r>
            <a:endParaRPr lang="es-MX" sz="1400" b="1" baseline="-25000" dirty="0">
              <a:solidFill>
                <a:schemeClr val="accent1">
                  <a:lumMod val="50000"/>
                </a:schemeClr>
              </a:solidFill>
            </a:endParaRPr>
          </a:p>
        </p:txBody>
      </p:sp>
      <p:sp>
        <p:nvSpPr>
          <p:cNvPr id="29" name="37 CuadroTexto"/>
          <p:cNvSpPr txBox="1"/>
          <p:nvPr/>
        </p:nvSpPr>
        <p:spPr>
          <a:xfrm>
            <a:off x="8072462" y="5577816"/>
            <a:ext cx="500066" cy="307777"/>
          </a:xfrm>
          <a:prstGeom prst="rect">
            <a:avLst/>
          </a:prstGeom>
          <a:noFill/>
          <a:ln w="12700">
            <a:noFill/>
          </a:ln>
        </p:spPr>
        <p:txBody>
          <a:bodyPr wrap="square" rtlCol="0">
            <a:spAutoFit/>
          </a:bodyPr>
          <a:lstStyle/>
          <a:p>
            <a:r>
              <a:rPr lang="es-MX" sz="1400" b="1" dirty="0" smtClean="0">
                <a:solidFill>
                  <a:srgbClr val="009E00"/>
                </a:solidFill>
              </a:rPr>
              <a:t>C</a:t>
            </a:r>
            <a:r>
              <a:rPr lang="es-MX" sz="1400" b="1" baseline="-25000" dirty="0" smtClean="0">
                <a:solidFill>
                  <a:srgbClr val="009E00"/>
                </a:solidFill>
              </a:rPr>
              <a:t>01</a:t>
            </a:r>
            <a:endParaRPr lang="es-MX" sz="1400" b="1" baseline="-25000" dirty="0">
              <a:solidFill>
                <a:srgbClr val="009E00"/>
              </a:solidFill>
            </a:endParaRPr>
          </a:p>
        </p:txBody>
      </p:sp>
      <p:sp>
        <p:nvSpPr>
          <p:cNvPr id="30" name="38 CuadroTexto"/>
          <p:cNvSpPr txBox="1"/>
          <p:nvPr/>
        </p:nvSpPr>
        <p:spPr>
          <a:xfrm>
            <a:off x="8072462" y="4863436"/>
            <a:ext cx="500066" cy="307777"/>
          </a:xfrm>
          <a:prstGeom prst="rect">
            <a:avLst/>
          </a:prstGeom>
          <a:noFill/>
          <a:ln w="12700">
            <a:noFill/>
          </a:ln>
        </p:spPr>
        <p:txBody>
          <a:bodyPr wrap="square" rtlCol="0">
            <a:spAutoFit/>
          </a:bodyPr>
          <a:lstStyle/>
          <a:p>
            <a:r>
              <a:rPr lang="es-MX" sz="1400" b="1" dirty="0" smtClean="0">
                <a:solidFill>
                  <a:srgbClr val="009E00"/>
                </a:solidFill>
              </a:rPr>
              <a:t>C</a:t>
            </a:r>
            <a:r>
              <a:rPr lang="es-MX" sz="1400" b="1" baseline="-25000" dirty="0" smtClean="0">
                <a:solidFill>
                  <a:srgbClr val="009E00"/>
                </a:solidFill>
              </a:rPr>
              <a:t>12</a:t>
            </a:r>
            <a:endParaRPr lang="es-MX" sz="1400" b="1" baseline="-25000" dirty="0">
              <a:solidFill>
                <a:srgbClr val="009E00"/>
              </a:solidFill>
            </a:endParaRPr>
          </a:p>
        </p:txBody>
      </p:sp>
      <p:sp>
        <p:nvSpPr>
          <p:cNvPr id="31" name="39 CuadroTexto"/>
          <p:cNvSpPr txBox="1"/>
          <p:nvPr/>
        </p:nvSpPr>
        <p:spPr>
          <a:xfrm>
            <a:off x="8429652" y="4863436"/>
            <a:ext cx="500066" cy="307777"/>
          </a:xfrm>
          <a:prstGeom prst="rect">
            <a:avLst/>
          </a:prstGeom>
          <a:noFill/>
          <a:ln w="12700">
            <a:noFill/>
          </a:ln>
        </p:spPr>
        <p:txBody>
          <a:bodyPr wrap="square" rtlCol="0">
            <a:spAutoFit/>
          </a:bodyPr>
          <a:lstStyle/>
          <a:p>
            <a:r>
              <a:rPr lang="es-MX" sz="1400" b="1" dirty="0" smtClean="0">
                <a:solidFill>
                  <a:srgbClr val="009E00"/>
                </a:solidFill>
              </a:rPr>
              <a:t>C</a:t>
            </a:r>
            <a:r>
              <a:rPr lang="es-MX" sz="1400" b="1" baseline="-25000" dirty="0" smtClean="0">
                <a:solidFill>
                  <a:srgbClr val="009E00"/>
                </a:solidFill>
              </a:rPr>
              <a:t>02</a:t>
            </a:r>
            <a:endParaRPr lang="es-MX" sz="1400" b="1" baseline="-25000" dirty="0">
              <a:solidFill>
                <a:srgbClr val="009E00"/>
              </a:solidFill>
            </a:endParaRPr>
          </a:p>
        </p:txBody>
      </p:sp>
      <p:cxnSp>
        <p:nvCxnSpPr>
          <p:cNvPr id="32" name="41 Conector recto de flecha"/>
          <p:cNvCxnSpPr/>
          <p:nvPr/>
        </p:nvCxnSpPr>
        <p:spPr>
          <a:xfrm rot="5400000">
            <a:off x="5965835" y="4969799"/>
            <a:ext cx="785818"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3" name="42 CuadroTexto"/>
          <p:cNvSpPr txBox="1"/>
          <p:nvPr/>
        </p:nvSpPr>
        <p:spPr>
          <a:xfrm>
            <a:off x="6286512" y="4791998"/>
            <a:ext cx="500066" cy="307777"/>
          </a:xfrm>
          <a:prstGeom prst="rect">
            <a:avLst/>
          </a:prstGeom>
          <a:noFill/>
        </p:spPr>
        <p:txBody>
          <a:bodyPr wrap="square" rtlCol="0">
            <a:spAutoFit/>
          </a:bodyPr>
          <a:lstStyle/>
          <a:p>
            <a:r>
              <a:rPr lang="es-MX" sz="1400" b="1" dirty="0" smtClean="0">
                <a:solidFill>
                  <a:schemeClr val="accent1">
                    <a:lumMod val="50000"/>
                  </a:schemeClr>
                </a:solidFill>
              </a:rPr>
              <a:t>C</a:t>
            </a:r>
            <a:r>
              <a:rPr lang="es-MX" sz="1400" b="1" baseline="-25000" dirty="0" smtClean="0">
                <a:solidFill>
                  <a:schemeClr val="accent1">
                    <a:lumMod val="50000"/>
                  </a:schemeClr>
                </a:solidFill>
              </a:rPr>
              <a:t>21</a:t>
            </a:r>
            <a:endParaRPr lang="es-MX" sz="1400" b="1" baseline="-25000" dirty="0">
              <a:solidFill>
                <a:schemeClr val="accent1">
                  <a:lumMod val="50000"/>
                </a:schemeClr>
              </a:solidFill>
            </a:endParaRPr>
          </a:p>
        </p:txBody>
      </p:sp>
      <p:cxnSp>
        <p:nvCxnSpPr>
          <p:cNvPr id="34" name="44 Conector recto de flecha"/>
          <p:cNvCxnSpPr/>
          <p:nvPr/>
        </p:nvCxnSpPr>
        <p:spPr>
          <a:xfrm rot="5400000">
            <a:off x="6393669" y="4970593"/>
            <a:ext cx="785818"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5" name="45 CuadroTexto"/>
          <p:cNvSpPr txBox="1"/>
          <p:nvPr/>
        </p:nvSpPr>
        <p:spPr>
          <a:xfrm>
            <a:off x="6715140" y="4720560"/>
            <a:ext cx="571504" cy="307777"/>
          </a:xfrm>
          <a:prstGeom prst="rect">
            <a:avLst/>
          </a:prstGeom>
          <a:noFill/>
        </p:spPr>
        <p:txBody>
          <a:bodyPr wrap="square" rtlCol="0">
            <a:spAutoFit/>
          </a:bodyPr>
          <a:lstStyle/>
          <a:p>
            <a:r>
              <a:rPr lang="es-MX" sz="1400" b="1" dirty="0" smtClean="0">
                <a:solidFill>
                  <a:schemeClr val="accent1">
                    <a:lumMod val="50000"/>
                  </a:schemeClr>
                </a:solidFill>
              </a:rPr>
              <a:t>B</a:t>
            </a:r>
            <a:r>
              <a:rPr lang="es-MX" sz="1400" b="1" baseline="-25000" dirty="0" smtClean="0">
                <a:solidFill>
                  <a:schemeClr val="accent1">
                    <a:lumMod val="50000"/>
                  </a:schemeClr>
                </a:solidFill>
              </a:rPr>
              <a:t>21</a:t>
            </a:r>
            <a:r>
              <a:rPr lang="es-MX" sz="1400" b="1" dirty="0" smtClean="0">
                <a:solidFill>
                  <a:schemeClr val="accent1">
                    <a:lumMod val="50000"/>
                  </a:schemeClr>
                </a:solidFill>
              </a:rPr>
              <a:t> J</a:t>
            </a:r>
            <a:endParaRPr lang="es-MX" sz="1400" b="1" baseline="-25000" dirty="0">
              <a:solidFill>
                <a:schemeClr val="accent1">
                  <a:lumMod val="50000"/>
                </a:schemeClr>
              </a:solidFill>
            </a:endParaRPr>
          </a:p>
        </p:txBody>
      </p:sp>
      <p:cxnSp>
        <p:nvCxnSpPr>
          <p:cNvPr id="36" name="47 Conector recto de flecha"/>
          <p:cNvCxnSpPr/>
          <p:nvPr/>
        </p:nvCxnSpPr>
        <p:spPr>
          <a:xfrm rot="5400000">
            <a:off x="6215074" y="5720692"/>
            <a:ext cx="71438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7" name="48 CuadroTexto"/>
          <p:cNvSpPr txBox="1"/>
          <p:nvPr/>
        </p:nvSpPr>
        <p:spPr>
          <a:xfrm>
            <a:off x="6500826" y="5577816"/>
            <a:ext cx="571504" cy="307777"/>
          </a:xfrm>
          <a:prstGeom prst="rect">
            <a:avLst/>
          </a:prstGeom>
          <a:noFill/>
        </p:spPr>
        <p:txBody>
          <a:bodyPr wrap="square" rtlCol="0">
            <a:spAutoFit/>
          </a:bodyPr>
          <a:lstStyle/>
          <a:p>
            <a:r>
              <a:rPr lang="es-MX" sz="1400" b="1" dirty="0" smtClean="0">
                <a:solidFill>
                  <a:schemeClr val="accent1">
                    <a:lumMod val="50000"/>
                  </a:schemeClr>
                </a:solidFill>
              </a:rPr>
              <a:t>B</a:t>
            </a:r>
            <a:r>
              <a:rPr lang="es-MX" sz="1400" b="1" baseline="-25000" dirty="0" smtClean="0">
                <a:solidFill>
                  <a:schemeClr val="accent1">
                    <a:lumMod val="50000"/>
                  </a:schemeClr>
                </a:solidFill>
              </a:rPr>
              <a:t>10</a:t>
            </a:r>
            <a:r>
              <a:rPr lang="es-MX" sz="1400" b="1" dirty="0" smtClean="0">
                <a:solidFill>
                  <a:schemeClr val="accent1">
                    <a:lumMod val="50000"/>
                  </a:schemeClr>
                </a:solidFill>
              </a:rPr>
              <a:t> J</a:t>
            </a:r>
            <a:endParaRPr lang="es-MX" sz="1400" b="1" baseline="-25000" dirty="0">
              <a:solidFill>
                <a:schemeClr val="accent1">
                  <a:lumMod val="50000"/>
                </a:schemeClr>
              </a:solidFill>
            </a:endParaRPr>
          </a:p>
        </p:txBody>
      </p:sp>
      <p:cxnSp>
        <p:nvCxnSpPr>
          <p:cNvPr id="38" name="50 Conector recto de flecha"/>
          <p:cNvCxnSpPr/>
          <p:nvPr/>
        </p:nvCxnSpPr>
        <p:spPr>
          <a:xfrm rot="5400000" flipH="1" flipV="1">
            <a:off x="6858016" y="5720692"/>
            <a:ext cx="714380" cy="1588"/>
          </a:xfrm>
          <a:prstGeom prst="straightConnector1">
            <a:avLst/>
          </a:prstGeom>
          <a:ln w="12700">
            <a:solidFill>
              <a:srgbClr val="009E00"/>
            </a:solidFill>
            <a:tailEnd type="arrow"/>
          </a:ln>
        </p:spPr>
        <p:style>
          <a:lnRef idx="1">
            <a:schemeClr val="accent1"/>
          </a:lnRef>
          <a:fillRef idx="0">
            <a:schemeClr val="accent1"/>
          </a:fillRef>
          <a:effectRef idx="0">
            <a:schemeClr val="accent1"/>
          </a:effectRef>
          <a:fontRef idx="minor">
            <a:schemeClr val="tx1"/>
          </a:fontRef>
        </p:style>
      </p:cxnSp>
      <p:sp>
        <p:nvSpPr>
          <p:cNvPr id="39" name="51 CuadroTexto"/>
          <p:cNvSpPr txBox="1"/>
          <p:nvPr/>
        </p:nvSpPr>
        <p:spPr>
          <a:xfrm>
            <a:off x="7143768" y="5577816"/>
            <a:ext cx="571504" cy="307777"/>
          </a:xfrm>
          <a:prstGeom prst="rect">
            <a:avLst/>
          </a:prstGeom>
          <a:noFill/>
          <a:ln w="12700">
            <a:noFill/>
          </a:ln>
        </p:spPr>
        <p:txBody>
          <a:bodyPr wrap="square" rtlCol="0">
            <a:spAutoFit/>
          </a:bodyPr>
          <a:lstStyle/>
          <a:p>
            <a:r>
              <a:rPr lang="es-MX" sz="1400" b="1" dirty="0" smtClean="0">
                <a:solidFill>
                  <a:srgbClr val="009E00"/>
                </a:solidFill>
              </a:rPr>
              <a:t>B</a:t>
            </a:r>
            <a:r>
              <a:rPr lang="es-MX" sz="1400" b="1" baseline="-25000" dirty="0" smtClean="0">
                <a:solidFill>
                  <a:srgbClr val="009E00"/>
                </a:solidFill>
              </a:rPr>
              <a:t>01</a:t>
            </a:r>
            <a:r>
              <a:rPr lang="es-MX" sz="1400" b="1" dirty="0" smtClean="0">
                <a:solidFill>
                  <a:srgbClr val="009E00"/>
                </a:solidFill>
              </a:rPr>
              <a:t> J</a:t>
            </a:r>
            <a:endParaRPr lang="es-MX" sz="1400" b="1" baseline="-25000" dirty="0">
              <a:solidFill>
                <a:srgbClr val="009E00"/>
              </a:solidFill>
            </a:endParaRPr>
          </a:p>
        </p:txBody>
      </p:sp>
      <p:cxnSp>
        <p:nvCxnSpPr>
          <p:cNvPr id="40" name="53 Conector recto de flecha"/>
          <p:cNvCxnSpPr/>
          <p:nvPr/>
        </p:nvCxnSpPr>
        <p:spPr>
          <a:xfrm rot="5400000" flipH="1" flipV="1">
            <a:off x="7180281" y="4970593"/>
            <a:ext cx="785818" cy="1588"/>
          </a:xfrm>
          <a:prstGeom prst="straightConnector1">
            <a:avLst/>
          </a:prstGeom>
          <a:ln w="12700">
            <a:solidFill>
              <a:srgbClr val="009E00"/>
            </a:solidFill>
            <a:tailEnd type="arrow"/>
          </a:ln>
        </p:spPr>
        <p:style>
          <a:lnRef idx="1">
            <a:schemeClr val="accent1"/>
          </a:lnRef>
          <a:fillRef idx="0">
            <a:schemeClr val="accent1"/>
          </a:fillRef>
          <a:effectRef idx="0">
            <a:schemeClr val="accent1"/>
          </a:effectRef>
          <a:fontRef idx="minor">
            <a:schemeClr val="tx1"/>
          </a:fontRef>
        </p:style>
      </p:cxnSp>
      <p:sp>
        <p:nvSpPr>
          <p:cNvPr id="41" name="54 CuadroTexto"/>
          <p:cNvSpPr txBox="1"/>
          <p:nvPr/>
        </p:nvSpPr>
        <p:spPr>
          <a:xfrm>
            <a:off x="7572396" y="4863436"/>
            <a:ext cx="571504" cy="307777"/>
          </a:xfrm>
          <a:prstGeom prst="rect">
            <a:avLst/>
          </a:prstGeom>
          <a:noFill/>
          <a:ln w="12700">
            <a:noFill/>
          </a:ln>
        </p:spPr>
        <p:txBody>
          <a:bodyPr wrap="square" rtlCol="0">
            <a:spAutoFit/>
          </a:bodyPr>
          <a:lstStyle/>
          <a:p>
            <a:r>
              <a:rPr lang="es-MX" sz="1400" b="1" dirty="0" smtClean="0">
                <a:solidFill>
                  <a:srgbClr val="009E00"/>
                </a:solidFill>
              </a:rPr>
              <a:t>B</a:t>
            </a:r>
            <a:r>
              <a:rPr lang="es-MX" sz="1400" b="1" baseline="-25000" dirty="0" smtClean="0">
                <a:solidFill>
                  <a:srgbClr val="009E00"/>
                </a:solidFill>
              </a:rPr>
              <a:t>12</a:t>
            </a:r>
            <a:r>
              <a:rPr lang="es-MX" sz="1400" b="1" dirty="0" smtClean="0">
                <a:solidFill>
                  <a:srgbClr val="009E00"/>
                </a:solidFill>
              </a:rPr>
              <a:t> J</a:t>
            </a:r>
            <a:endParaRPr lang="es-MX" sz="1400" b="1" baseline="-25000" dirty="0">
              <a:solidFill>
                <a:srgbClr val="009E00"/>
              </a:solidFill>
            </a:endParaRPr>
          </a:p>
        </p:txBody>
      </p:sp>
      <p:sp>
        <p:nvSpPr>
          <p:cNvPr id="42" name="55 Abrir llave"/>
          <p:cNvSpPr/>
          <p:nvPr/>
        </p:nvSpPr>
        <p:spPr>
          <a:xfrm rot="16200000">
            <a:off x="5822165" y="5399221"/>
            <a:ext cx="428628" cy="1785950"/>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s-MX" dirty="0"/>
          </a:p>
        </p:txBody>
      </p:sp>
      <p:sp>
        <p:nvSpPr>
          <p:cNvPr id="43" name="56 Abrir llave"/>
          <p:cNvSpPr/>
          <p:nvPr/>
        </p:nvSpPr>
        <p:spPr>
          <a:xfrm rot="16200000">
            <a:off x="7750991" y="5399221"/>
            <a:ext cx="428628" cy="1785950"/>
          </a:xfrm>
          <a:prstGeom prst="leftBrace">
            <a:avLst/>
          </a:prstGeom>
          <a:ln/>
        </p:spPr>
        <p:style>
          <a:lnRef idx="2">
            <a:schemeClr val="accent3"/>
          </a:lnRef>
          <a:fillRef idx="0">
            <a:schemeClr val="accent3"/>
          </a:fillRef>
          <a:effectRef idx="1">
            <a:schemeClr val="accent3"/>
          </a:effectRef>
          <a:fontRef idx="minor">
            <a:schemeClr val="tx1"/>
          </a:fontRef>
        </p:style>
        <p:txBody>
          <a:bodyPr rtlCol="0" anchor="ctr"/>
          <a:lstStyle/>
          <a:p>
            <a:pPr algn="ctr"/>
            <a:endParaRPr lang="es-MX" dirty="0"/>
          </a:p>
        </p:txBody>
      </p:sp>
      <p:sp>
        <p:nvSpPr>
          <p:cNvPr id="44" name="57 CuadroTexto"/>
          <p:cNvSpPr txBox="1"/>
          <p:nvPr/>
        </p:nvSpPr>
        <p:spPr>
          <a:xfrm>
            <a:off x="5360098" y="6363635"/>
            <a:ext cx="1588166" cy="461665"/>
          </a:xfrm>
          <a:prstGeom prst="rect">
            <a:avLst/>
          </a:prstGeom>
          <a:solidFill>
            <a:schemeClr val="accent5">
              <a:lumMod val="20000"/>
              <a:lumOff val="80000"/>
            </a:schemeClr>
          </a:solidFill>
        </p:spPr>
        <p:style>
          <a:lnRef idx="1">
            <a:schemeClr val="accent5"/>
          </a:lnRef>
          <a:fillRef idx="2">
            <a:schemeClr val="accent5"/>
          </a:fillRef>
          <a:effectRef idx="1">
            <a:schemeClr val="accent5"/>
          </a:effectRef>
          <a:fontRef idx="minor">
            <a:schemeClr val="dk1"/>
          </a:fontRef>
        </p:style>
        <p:txBody>
          <a:bodyPr wrap="square" rtlCol="0">
            <a:spAutoFit/>
          </a:bodyPr>
          <a:lstStyle/>
          <a:p>
            <a:r>
              <a:rPr lang="es-MX" sz="1200" b="1" dirty="0" smtClean="0">
                <a:solidFill>
                  <a:schemeClr val="accent1">
                    <a:lumMod val="50000"/>
                  </a:schemeClr>
                </a:solidFill>
              </a:rPr>
              <a:t>Des-excitaciones</a:t>
            </a:r>
            <a:r>
              <a:rPr lang="es-MX" sz="1200" b="1" dirty="0" smtClean="0">
                <a:solidFill>
                  <a:schemeClr val="accent1">
                    <a:lumMod val="50000"/>
                  </a:schemeClr>
                </a:solidFill>
                <a:sym typeface="Wingdings" pitchFamily="2" charset="2"/>
              </a:rPr>
              <a:t> despueblan</a:t>
            </a:r>
            <a:endParaRPr lang="es-MX" sz="1200" b="1" dirty="0">
              <a:solidFill>
                <a:schemeClr val="accent1">
                  <a:lumMod val="50000"/>
                </a:schemeClr>
              </a:solidFill>
            </a:endParaRPr>
          </a:p>
        </p:txBody>
      </p:sp>
      <p:sp>
        <p:nvSpPr>
          <p:cNvPr id="45" name="58 CuadroTexto"/>
          <p:cNvSpPr txBox="1"/>
          <p:nvPr/>
        </p:nvSpPr>
        <p:spPr>
          <a:xfrm>
            <a:off x="7215206" y="6443825"/>
            <a:ext cx="1714512" cy="276999"/>
          </a:xfrm>
          <a:prstGeom prst="rect">
            <a:avLst/>
          </a:prstGeom>
          <a:solidFill>
            <a:schemeClr val="accent5">
              <a:lumMod val="20000"/>
              <a:lumOff val="80000"/>
            </a:schemeClr>
          </a:solidFill>
        </p:spPr>
        <p:style>
          <a:lnRef idx="1">
            <a:schemeClr val="accent5"/>
          </a:lnRef>
          <a:fillRef idx="2">
            <a:schemeClr val="accent5"/>
          </a:fillRef>
          <a:effectRef idx="1">
            <a:schemeClr val="accent5"/>
          </a:effectRef>
          <a:fontRef idx="minor">
            <a:schemeClr val="dk1"/>
          </a:fontRef>
        </p:style>
        <p:txBody>
          <a:bodyPr wrap="square" rtlCol="0">
            <a:spAutoFit/>
          </a:bodyPr>
          <a:lstStyle/>
          <a:p>
            <a:r>
              <a:rPr lang="es-MX" sz="1200" b="1" dirty="0" smtClean="0">
                <a:solidFill>
                  <a:srgbClr val="009E00"/>
                </a:solidFill>
              </a:rPr>
              <a:t>Excitaciones</a:t>
            </a:r>
            <a:r>
              <a:rPr lang="es-MX" sz="1200" b="1" dirty="0" smtClean="0">
                <a:solidFill>
                  <a:srgbClr val="009E00"/>
                </a:solidFill>
                <a:sym typeface="Wingdings" pitchFamily="2" charset="2"/>
              </a:rPr>
              <a:t> pueblan</a:t>
            </a:r>
            <a:endParaRPr lang="es-MX" sz="1200" b="1" dirty="0">
              <a:solidFill>
                <a:srgbClr val="009E00"/>
              </a:solidFill>
            </a:endParaRPr>
          </a:p>
        </p:txBody>
      </p:sp>
      <p:cxnSp>
        <p:nvCxnSpPr>
          <p:cNvPr id="46" name="60 Conector recto de flecha"/>
          <p:cNvCxnSpPr/>
          <p:nvPr/>
        </p:nvCxnSpPr>
        <p:spPr>
          <a:xfrm rot="5400000">
            <a:off x="469478" y="5291270"/>
            <a:ext cx="284958" cy="79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47" name="63 Flecha derecha"/>
          <p:cNvSpPr/>
          <p:nvPr/>
        </p:nvSpPr>
        <p:spPr>
          <a:xfrm>
            <a:off x="2197446" y="5720692"/>
            <a:ext cx="214314" cy="214314"/>
          </a:xfrm>
          <a:prstGeom prst="right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es-MX" dirty="0"/>
          </a:p>
        </p:txBody>
      </p:sp>
      <p:sp>
        <p:nvSpPr>
          <p:cNvPr id="48" name="64 CuadroTexto"/>
          <p:cNvSpPr txBox="1"/>
          <p:nvPr/>
        </p:nvSpPr>
        <p:spPr>
          <a:xfrm>
            <a:off x="3635896" y="4841776"/>
            <a:ext cx="500066" cy="369332"/>
          </a:xfrm>
          <a:prstGeom prst="rect">
            <a:avLst/>
          </a:prstGeom>
          <a:noFill/>
        </p:spPr>
        <p:txBody>
          <a:bodyPr wrap="square" rtlCol="0">
            <a:spAutoFit/>
          </a:bodyPr>
          <a:lstStyle/>
          <a:p>
            <a:r>
              <a:rPr lang="es-MX" dirty="0" smtClean="0"/>
              <a:t>=0</a:t>
            </a:r>
            <a:endParaRPr lang="es-MX" dirty="0"/>
          </a:p>
        </p:txBody>
      </p:sp>
      <p:sp>
        <p:nvSpPr>
          <p:cNvPr id="49" name="65 CuadroTexto"/>
          <p:cNvSpPr txBox="1"/>
          <p:nvPr/>
        </p:nvSpPr>
        <p:spPr>
          <a:xfrm>
            <a:off x="2500298" y="5465748"/>
            <a:ext cx="1714512" cy="600164"/>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es-MX" sz="1100" b="1" dirty="0" smtClean="0">
                <a:solidFill>
                  <a:srgbClr val="009E00"/>
                </a:solidFill>
              </a:rPr>
              <a:t>En equilibrio </a:t>
            </a:r>
            <a:r>
              <a:rPr lang="es-MX" sz="1100" b="1" dirty="0" smtClean="0">
                <a:solidFill>
                  <a:srgbClr val="009E00"/>
                </a:solidFill>
                <a:sym typeface="Wingdings" pitchFamily="2" charset="2"/>
              </a:rPr>
              <a:t> Procesos que pueblan =  procesos que despueblan</a:t>
            </a:r>
            <a:endParaRPr lang="es-MX" sz="1100" b="1" dirty="0">
              <a:solidFill>
                <a:srgbClr val="009E00"/>
              </a:solidFill>
            </a:endParaRPr>
          </a:p>
        </p:txBody>
      </p:sp>
      <p:cxnSp>
        <p:nvCxnSpPr>
          <p:cNvPr id="50" name="95 Conector recto"/>
          <p:cNvCxnSpPr/>
          <p:nvPr/>
        </p:nvCxnSpPr>
        <p:spPr>
          <a:xfrm>
            <a:off x="4932040" y="4193704"/>
            <a:ext cx="3857652"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98 Conector recto de flecha"/>
          <p:cNvCxnSpPr/>
          <p:nvPr/>
        </p:nvCxnSpPr>
        <p:spPr>
          <a:xfrm flipV="1">
            <a:off x="8726068" y="4149080"/>
            <a:ext cx="22396" cy="1904862"/>
          </a:xfrm>
          <a:prstGeom prst="straightConnector1">
            <a:avLst/>
          </a:prstGeom>
          <a:ln w="12700">
            <a:solidFill>
              <a:srgbClr val="009E00"/>
            </a:solidFill>
            <a:tailEnd type="arrow"/>
          </a:ln>
        </p:spPr>
        <p:style>
          <a:lnRef idx="1">
            <a:schemeClr val="accent1"/>
          </a:lnRef>
          <a:fillRef idx="0">
            <a:schemeClr val="accent1"/>
          </a:fillRef>
          <a:effectRef idx="0">
            <a:schemeClr val="accent1"/>
          </a:effectRef>
          <a:fontRef idx="minor">
            <a:schemeClr val="tx1"/>
          </a:fontRef>
        </p:style>
      </p:cxnSp>
      <p:cxnSp>
        <p:nvCxnSpPr>
          <p:cNvPr id="52" name="109 Conector recto de flecha"/>
          <p:cNvCxnSpPr/>
          <p:nvPr/>
        </p:nvCxnSpPr>
        <p:spPr>
          <a:xfrm>
            <a:off x="5724128" y="4193704"/>
            <a:ext cx="0" cy="190486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54" name="61 CuadroTexto"/>
          <p:cNvSpPr txBox="1"/>
          <p:nvPr/>
        </p:nvSpPr>
        <p:spPr>
          <a:xfrm>
            <a:off x="28226" y="5456965"/>
            <a:ext cx="2123728" cy="600164"/>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s-MX" sz="1100" b="1" dirty="0" smtClean="0">
                <a:solidFill>
                  <a:srgbClr val="C00000"/>
                </a:solidFill>
              </a:rPr>
              <a:t>Las poblaciones de los niveles vienen dado por las ecuaciones de Equilibrio estadístico</a:t>
            </a:r>
            <a:endParaRPr lang="es-MX" sz="1100" b="1" dirty="0">
              <a:solidFill>
                <a:srgbClr val="C00000"/>
              </a:solidFill>
            </a:endParaRPr>
          </a:p>
        </p:txBody>
      </p:sp>
      <p:sp>
        <p:nvSpPr>
          <p:cNvPr id="55" name="66 CuadroTexto"/>
          <p:cNvSpPr txBox="1"/>
          <p:nvPr/>
        </p:nvSpPr>
        <p:spPr>
          <a:xfrm>
            <a:off x="61172" y="6429606"/>
            <a:ext cx="5148064" cy="369332"/>
          </a:xfrm>
          <a:prstGeom prst="rect">
            <a:avLst/>
          </a:prstGeom>
          <a:solidFill>
            <a:schemeClr val="accent2">
              <a:lumMod val="20000"/>
              <a:lumOff val="80000"/>
            </a:schemeClr>
          </a:solidFill>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es-MX" b="1" dirty="0" smtClean="0">
                <a:solidFill>
                  <a:schemeClr val="accent1">
                    <a:lumMod val="50000"/>
                  </a:schemeClr>
                </a:solidFill>
              </a:rPr>
              <a:t>Procesos pueden ser : COLISIONALES y RADIATIVOS</a:t>
            </a:r>
            <a:endParaRPr lang="es-MX" b="1" dirty="0">
              <a:solidFill>
                <a:schemeClr val="accent1">
                  <a:lumMod val="50000"/>
                </a:schemeClr>
              </a:solidFill>
            </a:endParaRPr>
          </a:p>
        </p:txBody>
      </p:sp>
      <p:sp>
        <p:nvSpPr>
          <p:cNvPr id="6" name="5 Flecha abajo"/>
          <p:cNvSpPr/>
          <p:nvPr/>
        </p:nvSpPr>
        <p:spPr>
          <a:xfrm>
            <a:off x="2195736" y="3295967"/>
            <a:ext cx="285752" cy="357190"/>
          </a:xfrm>
          <a:prstGeom prst="down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s-MX"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3"/>
                                        </p:tgtEl>
                                        <p:attrNameLst>
                                          <p:attrName>style.visibility</p:attrName>
                                        </p:attrNameLst>
                                      </p:cBhvr>
                                      <p:to>
                                        <p:strVal val="visible"/>
                                      </p:to>
                                    </p:set>
                                  </p:childTnLst>
                                </p:cTn>
                              </p:par>
                              <p:par>
                                <p:cTn id="31" presetID="1" presetClass="entr" presetSubtype="0" fill="hold" grpId="0" nodeType="withEffect" nodePh="1">
                                  <p:stCondLst>
                                    <p:cond delay="0"/>
                                  </p:stCondLst>
                                  <p:endCondLst>
                                    <p:cond evt="begin" delay="0">
                                      <p:tn val="31"/>
                                    </p:cond>
                                  </p:endCondLst>
                                  <p:childTnLst>
                                    <p:set>
                                      <p:cBhvr>
                                        <p:cTn id="32" dur="1" fill="hold">
                                          <p:stCondLst>
                                            <p:cond delay="0"/>
                                          </p:stCondLst>
                                        </p:cTn>
                                        <p:tgtEl>
                                          <p:spTgt spid="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3"/>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4"/>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5"/>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6"/>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7"/>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8"/>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9"/>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0"/>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1"/>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2"/>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23"/>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24"/>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25"/>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26"/>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27"/>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28"/>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29"/>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30"/>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31"/>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32"/>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33"/>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34"/>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35"/>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36"/>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37"/>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38"/>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39"/>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40"/>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41"/>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42"/>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43"/>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44"/>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45"/>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46"/>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47"/>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48"/>
                                        </p:tgtEl>
                                        <p:attrNameLst>
                                          <p:attrName>style.visibility</p:attrName>
                                        </p:attrNameLst>
                                      </p:cBhvr>
                                      <p:to>
                                        <p:strVal val="visible"/>
                                      </p:to>
                                    </p:set>
                                  </p:childTnLst>
                                </p:cTn>
                              </p:par>
                              <p:par>
                                <p:cTn id="113" presetID="1" presetClass="entr" presetSubtype="0" fill="hold" grpId="0" nodeType="withEffect">
                                  <p:stCondLst>
                                    <p:cond delay="0"/>
                                  </p:stCondLst>
                                  <p:childTnLst>
                                    <p:set>
                                      <p:cBhvr>
                                        <p:cTn id="114" dur="1" fill="hold">
                                          <p:stCondLst>
                                            <p:cond delay="0"/>
                                          </p:stCondLst>
                                        </p:cTn>
                                        <p:tgtEl>
                                          <p:spTgt spid="49"/>
                                        </p:tgtEl>
                                        <p:attrNameLst>
                                          <p:attrName>style.visibility</p:attrName>
                                        </p:attrNameLst>
                                      </p:cBhvr>
                                      <p:to>
                                        <p:strVal val="visible"/>
                                      </p:to>
                                    </p:set>
                                  </p:childTnLst>
                                </p:cTn>
                              </p:par>
                              <p:par>
                                <p:cTn id="115" presetID="1" presetClass="entr" presetSubtype="0" fill="hold" nodeType="withEffect">
                                  <p:stCondLst>
                                    <p:cond delay="0"/>
                                  </p:stCondLst>
                                  <p:childTnLst>
                                    <p:set>
                                      <p:cBhvr>
                                        <p:cTn id="116" dur="1" fill="hold">
                                          <p:stCondLst>
                                            <p:cond delay="0"/>
                                          </p:stCondLst>
                                        </p:cTn>
                                        <p:tgtEl>
                                          <p:spTgt spid="50"/>
                                        </p:tgtEl>
                                        <p:attrNameLst>
                                          <p:attrName>style.visibility</p:attrName>
                                        </p:attrNameLst>
                                      </p:cBhvr>
                                      <p:to>
                                        <p:strVal val="visible"/>
                                      </p:to>
                                    </p:set>
                                  </p:childTnLst>
                                </p:cTn>
                              </p:par>
                              <p:par>
                                <p:cTn id="117" presetID="1" presetClass="entr" presetSubtype="0" fill="hold" nodeType="withEffect">
                                  <p:stCondLst>
                                    <p:cond delay="0"/>
                                  </p:stCondLst>
                                  <p:childTnLst>
                                    <p:set>
                                      <p:cBhvr>
                                        <p:cTn id="118" dur="1" fill="hold">
                                          <p:stCondLst>
                                            <p:cond delay="0"/>
                                          </p:stCondLst>
                                        </p:cTn>
                                        <p:tgtEl>
                                          <p:spTgt spid="51"/>
                                        </p:tgtEl>
                                        <p:attrNameLst>
                                          <p:attrName>style.visibility</p:attrName>
                                        </p:attrNameLst>
                                      </p:cBhvr>
                                      <p:to>
                                        <p:strVal val="visible"/>
                                      </p:to>
                                    </p:set>
                                  </p:childTnLst>
                                </p:cTn>
                              </p:par>
                              <p:par>
                                <p:cTn id="119" presetID="1" presetClass="entr" presetSubtype="0" fill="hold" nodeType="withEffect">
                                  <p:stCondLst>
                                    <p:cond delay="0"/>
                                  </p:stCondLst>
                                  <p:childTnLst>
                                    <p:set>
                                      <p:cBhvr>
                                        <p:cTn id="120" dur="1" fill="hold">
                                          <p:stCondLst>
                                            <p:cond delay="0"/>
                                          </p:stCondLst>
                                        </p:cTn>
                                        <p:tgtEl>
                                          <p:spTgt spid="52"/>
                                        </p:tgtEl>
                                        <p:attrNameLst>
                                          <p:attrName>style.visibility</p:attrName>
                                        </p:attrNameLst>
                                      </p:cBhvr>
                                      <p:to>
                                        <p:strVal val="visible"/>
                                      </p:to>
                                    </p:set>
                                  </p:childTnLst>
                                </p:cTn>
                              </p:par>
                              <p:par>
                                <p:cTn id="121" presetID="1" presetClass="entr" presetSubtype="0" fill="hold" grpId="0" nodeType="withEffect">
                                  <p:stCondLst>
                                    <p:cond delay="0"/>
                                  </p:stCondLst>
                                  <p:childTnLst>
                                    <p:set>
                                      <p:cBhvr>
                                        <p:cTn id="122" dur="1" fill="hold">
                                          <p:stCondLst>
                                            <p:cond delay="0"/>
                                          </p:stCondLst>
                                        </p:cTn>
                                        <p:tgtEl>
                                          <p:spTgt spid="54"/>
                                        </p:tgtEl>
                                        <p:attrNameLst>
                                          <p:attrName>style.visibility</p:attrName>
                                        </p:attrNameLst>
                                      </p:cBhvr>
                                      <p:to>
                                        <p:strVal val="visible"/>
                                      </p:to>
                                    </p:set>
                                  </p:childTnLst>
                                </p:cTn>
                              </p:par>
                              <p:par>
                                <p:cTn id="123" presetID="1" presetClass="entr" presetSubtype="0" fill="hold" grpId="0" nodeType="withEffect">
                                  <p:stCondLst>
                                    <p:cond delay="0"/>
                                  </p:stCondLst>
                                  <p:childTnLst>
                                    <p:set>
                                      <p:cBhvr>
                                        <p:cTn id="124"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p:bldP spid="8" grpId="0" animBg="1"/>
      <p:bldP spid="9" grpId="0" animBg="1"/>
      <p:bldP spid="19" grpId="0" animBg="1"/>
      <p:bldP spid="20" grpId="0" animBg="1"/>
      <p:bldP spid="21" grpId="0" animBg="1"/>
      <p:bldP spid="22" grpId="0" animBg="1"/>
      <p:bldP spid="23" grpId="0" animBg="1"/>
      <p:bldP spid="24" grpId="0"/>
      <p:bldP spid="25" grpId="0"/>
      <p:bldP spid="26" grpId="0"/>
      <p:bldP spid="28" grpId="0"/>
      <p:bldP spid="29" grpId="0"/>
      <p:bldP spid="30" grpId="0"/>
      <p:bldP spid="31" grpId="0"/>
      <p:bldP spid="33" grpId="0"/>
      <p:bldP spid="35" grpId="0"/>
      <p:bldP spid="37" grpId="0"/>
      <p:bldP spid="39" grpId="0"/>
      <p:bldP spid="41" grpId="0"/>
      <p:bldP spid="42" grpId="0" animBg="1"/>
      <p:bldP spid="43" grpId="0" animBg="1"/>
      <p:bldP spid="44" grpId="0" animBg="1"/>
      <p:bldP spid="45" grpId="0" animBg="1"/>
      <p:bldP spid="47" grpId="0" animBg="1"/>
      <p:bldP spid="48" grpId="0"/>
      <p:bldP spid="49" grpId="0" animBg="1"/>
      <p:bldP spid="54" grpId="0" animBg="1"/>
      <p:bldP spid="55" grpId="0" animBg="1"/>
      <p:bldP spid="6"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778" name="Picture 2"/>
          <p:cNvPicPr>
            <a:picLocks noChangeAspect="1" noChangeArrowheads="1"/>
          </p:cNvPicPr>
          <p:nvPr/>
        </p:nvPicPr>
        <p:blipFill>
          <a:blip r:embed="rId2" cstate="print"/>
          <a:srcRect l="3014" r="4822"/>
          <a:stretch>
            <a:fillRect/>
          </a:stretch>
        </p:blipFill>
        <p:spPr bwMode="auto">
          <a:xfrm>
            <a:off x="123111" y="1426585"/>
            <a:ext cx="5091986" cy="1802059"/>
          </a:xfrm>
          <a:prstGeom prst="rect">
            <a:avLst/>
          </a:prstGeom>
          <a:noFill/>
          <a:ln w="9525">
            <a:solidFill>
              <a:srgbClr val="C00000"/>
            </a:solidFill>
            <a:miter lim="800000"/>
            <a:headEnd/>
            <a:tailEnd/>
          </a:ln>
        </p:spPr>
      </p:pic>
      <p:sp>
        <p:nvSpPr>
          <p:cNvPr id="68" name="67 Forma libre"/>
          <p:cNvSpPr/>
          <p:nvPr/>
        </p:nvSpPr>
        <p:spPr>
          <a:xfrm>
            <a:off x="6414448" y="188640"/>
            <a:ext cx="2251880" cy="1862895"/>
          </a:xfrm>
          <a:custGeom>
            <a:avLst/>
            <a:gdLst>
              <a:gd name="connsiteX0" fmla="*/ 518615 w 2251880"/>
              <a:gd name="connsiteY0" fmla="*/ 199857 h 1862895"/>
              <a:gd name="connsiteX1" fmla="*/ 477671 w 2251880"/>
              <a:gd name="connsiteY1" fmla="*/ 213505 h 1862895"/>
              <a:gd name="connsiteX2" fmla="*/ 450376 w 2251880"/>
              <a:gd name="connsiteY2" fmla="*/ 254448 h 1862895"/>
              <a:gd name="connsiteX3" fmla="*/ 409433 w 2251880"/>
              <a:gd name="connsiteY3" fmla="*/ 309039 h 1862895"/>
              <a:gd name="connsiteX4" fmla="*/ 272955 w 2251880"/>
              <a:gd name="connsiteY4" fmla="*/ 390926 h 1862895"/>
              <a:gd name="connsiteX5" fmla="*/ 218364 w 2251880"/>
              <a:gd name="connsiteY5" fmla="*/ 445517 h 1862895"/>
              <a:gd name="connsiteX6" fmla="*/ 136477 w 2251880"/>
              <a:gd name="connsiteY6" fmla="*/ 500108 h 1862895"/>
              <a:gd name="connsiteX7" fmla="*/ 27295 w 2251880"/>
              <a:gd name="connsiteY7" fmla="*/ 622938 h 1862895"/>
              <a:gd name="connsiteX8" fmla="*/ 13648 w 2251880"/>
              <a:gd name="connsiteY8" fmla="*/ 677529 h 1862895"/>
              <a:gd name="connsiteX9" fmla="*/ 0 w 2251880"/>
              <a:gd name="connsiteY9" fmla="*/ 718472 h 1862895"/>
              <a:gd name="connsiteX10" fmla="*/ 27295 w 2251880"/>
              <a:gd name="connsiteY10" fmla="*/ 964132 h 1862895"/>
              <a:gd name="connsiteX11" fmla="*/ 68239 w 2251880"/>
              <a:gd name="connsiteY11" fmla="*/ 1086962 h 1862895"/>
              <a:gd name="connsiteX12" fmla="*/ 109182 w 2251880"/>
              <a:gd name="connsiteY12" fmla="*/ 1141553 h 1862895"/>
              <a:gd name="connsiteX13" fmla="*/ 150125 w 2251880"/>
              <a:gd name="connsiteY13" fmla="*/ 1250735 h 1862895"/>
              <a:gd name="connsiteX14" fmla="*/ 177421 w 2251880"/>
              <a:gd name="connsiteY14" fmla="*/ 1318974 h 1862895"/>
              <a:gd name="connsiteX15" fmla="*/ 259307 w 2251880"/>
              <a:gd name="connsiteY15" fmla="*/ 1441803 h 1862895"/>
              <a:gd name="connsiteX16" fmla="*/ 354842 w 2251880"/>
              <a:gd name="connsiteY16" fmla="*/ 1523690 h 1862895"/>
              <a:gd name="connsiteX17" fmla="*/ 395785 w 2251880"/>
              <a:gd name="connsiteY17" fmla="*/ 1564633 h 1862895"/>
              <a:gd name="connsiteX18" fmla="*/ 436728 w 2251880"/>
              <a:gd name="connsiteY18" fmla="*/ 1591929 h 1862895"/>
              <a:gd name="connsiteX19" fmla="*/ 477671 w 2251880"/>
              <a:gd name="connsiteY19" fmla="*/ 1632872 h 1862895"/>
              <a:gd name="connsiteX20" fmla="*/ 586853 w 2251880"/>
              <a:gd name="connsiteY20" fmla="*/ 1673815 h 1862895"/>
              <a:gd name="connsiteX21" fmla="*/ 641445 w 2251880"/>
              <a:gd name="connsiteY21" fmla="*/ 1701111 h 1862895"/>
              <a:gd name="connsiteX22" fmla="*/ 764274 w 2251880"/>
              <a:gd name="connsiteY22" fmla="*/ 1728406 h 1862895"/>
              <a:gd name="connsiteX23" fmla="*/ 818865 w 2251880"/>
              <a:gd name="connsiteY23" fmla="*/ 1755702 h 1862895"/>
              <a:gd name="connsiteX24" fmla="*/ 859809 w 2251880"/>
              <a:gd name="connsiteY24" fmla="*/ 1782997 h 1862895"/>
              <a:gd name="connsiteX25" fmla="*/ 928048 w 2251880"/>
              <a:gd name="connsiteY25" fmla="*/ 1796645 h 1862895"/>
              <a:gd name="connsiteX26" fmla="*/ 996286 w 2251880"/>
              <a:gd name="connsiteY26" fmla="*/ 1823941 h 1862895"/>
              <a:gd name="connsiteX27" fmla="*/ 1392071 w 2251880"/>
              <a:gd name="connsiteY27" fmla="*/ 1810293 h 1862895"/>
              <a:gd name="connsiteX28" fmla="*/ 1460310 w 2251880"/>
              <a:gd name="connsiteY28" fmla="*/ 1782997 h 1862895"/>
              <a:gd name="connsiteX29" fmla="*/ 1514901 w 2251880"/>
              <a:gd name="connsiteY29" fmla="*/ 1742054 h 1862895"/>
              <a:gd name="connsiteX30" fmla="*/ 1610436 w 2251880"/>
              <a:gd name="connsiteY30" fmla="*/ 1701111 h 1862895"/>
              <a:gd name="connsiteX31" fmla="*/ 1651379 w 2251880"/>
              <a:gd name="connsiteY31" fmla="*/ 1660168 h 1862895"/>
              <a:gd name="connsiteX32" fmla="*/ 1692322 w 2251880"/>
              <a:gd name="connsiteY32" fmla="*/ 1591929 h 1862895"/>
              <a:gd name="connsiteX33" fmla="*/ 1733265 w 2251880"/>
              <a:gd name="connsiteY33" fmla="*/ 1564633 h 1862895"/>
              <a:gd name="connsiteX34" fmla="*/ 1774209 w 2251880"/>
              <a:gd name="connsiteY34" fmla="*/ 1523690 h 1862895"/>
              <a:gd name="connsiteX35" fmla="*/ 1828800 w 2251880"/>
              <a:gd name="connsiteY35" fmla="*/ 1510042 h 1862895"/>
              <a:gd name="connsiteX36" fmla="*/ 1869743 w 2251880"/>
              <a:gd name="connsiteY36" fmla="*/ 1496394 h 1862895"/>
              <a:gd name="connsiteX37" fmla="*/ 1992573 w 2251880"/>
              <a:gd name="connsiteY37" fmla="*/ 1400860 h 1862895"/>
              <a:gd name="connsiteX38" fmla="*/ 2033516 w 2251880"/>
              <a:gd name="connsiteY38" fmla="*/ 1359917 h 1862895"/>
              <a:gd name="connsiteX39" fmla="*/ 2074459 w 2251880"/>
              <a:gd name="connsiteY39" fmla="*/ 1346269 h 1862895"/>
              <a:gd name="connsiteX40" fmla="*/ 2156346 w 2251880"/>
              <a:gd name="connsiteY40" fmla="*/ 1278030 h 1862895"/>
              <a:gd name="connsiteX41" fmla="*/ 2210937 w 2251880"/>
              <a:gd name="connsiteY41" fmla="*/ 1168848 h 1862895"/>
              <a:gd name="connsiteX42" fmla="*/ 2238233 w 2251880"/>
              <a:gd name="connsiteY42" fmla="*/ 1086962 h 1862895"/>
              <a:gd name="connsiteX43" fmla="*/ 2251880 w 2251880"/>
              <a:gd name="connsiteY43" fmla="*/ 1046018 h 1862895"/>
              <a:gd name="connsiteX44" fmla="*/ 2224585 w 2251880"/>
              <a:gd name="connsiteY44" fmla="*/ 636586 h 1862895"/>
              <a:gd name="connsiteX45" fmla="*/ 2183642 w 2251880"/>
              <a:gd name="connsiteY45" fmla="*/ 581994 h 1862895"/>
              <a:gd name="connsiteX46" fmla="*/ 2156346 w 2251880"/>
              <a:gd name="connsiteY46" fmla="*/ 541051 h 1862895"/>
              <a:gd name="connsiteX47" fmla="*/ 2006221 w 2251880"/>
              <a:gd name="connsiteY47" fmla="*/ 363630 h 1862895"/>
              <a:gd name="connsiteX48" fmla="*/ 1965277 w 2251880"/>
              <a:gd name="connsiteY48" fmla="*/ 349983 h 1862895"/>
              <a:gd name="connsiteX49" fmla="*/ 1869743 w 2251880"/>
              <a:gd name="connsiteY49" fmla="*/ 268096 h 1862895"/>
              <a:gd name="connsiteX50" fmla="*/ 1815152 w 2251880"/>
              <a:gd name="connsiteY50" fmla="*/ 254448 h 1862895"/>
              <a:gd name="connsiteX51" fmla="*/ 1665027 w 2251880"/>
              <a:gd name="connsiteY51" fmla="*/ 186209 h 1862895"/>
              <a:gd name="connsiteX52" fmla="*/ 1624083 w 2251880"/>
              <a:gd name="connsiteY52" fmla="*/ 172562 h 1862895"/>
              <a:gd name="connsiteX53" fmla="*/ 1433015 w 2251880"/>
              <a:gd name="connsiteY53" fmla="*/ 131618 h 1862895"/>
              <a:gd name="connsiteX54" fmla="*/ 1187355 w 2251880"/>
              <a:gd name="connsiteY54" fmla="*/ 63380 h 1862895"/>
              <a:gd name="connsiteX55" fmla="*/ 1009934 w 2251880"/>
              <a:gd name="connsiteY55" fmla="*/ 22436 h 1862895"/>
              <a:gd name="connsiteX56" fmla="*/ 968991 w 2251880"/>
              <a:gd name="connsiteY56" fmla="*/ 8789 h 1862895"/>
              <a:gd name="connsiteX57" fmla="*/ 791570 w 2251880"/>
              <a:gd name="connsiteY57" fmla="*/ 49732 h 1862895"/>
              <a:gd name="connsiteX58" fmla="*/ 764274 w 2251880"/>
              <a:gd name="connsiteY58" fmla="*/ 90675 h 1862895"/>
              <a:gd name="connsiteX59" fmla="*/ 682388 w 2251880"/>
              <a:gd name="connsiteY59" fmla="*/ 145266 h 1862895"/>
              <a:gd name="connsiteX60" fmla="*/ 641445 w 2251880"/>
              <a:gd name="connsiteY60" fmla="*/ 172562 h 1862895"/>
              <a:gd name="connsiteX61" fmla="*/ 491319 w 2251880"/>
              <a:gd name="connsiteY61" fmla="*/ 172562 h 1862895"/>
              <a:gd name="connsiteX62" fmla="*/ 436728 w 2251880"/>
              <a:gd name="connsiteY62" fmla="*/ 199857 h 1862895"/>
              <a:gd name="connsiteX63" fmla="*/ 464024 w 2251880"/>
              <a:gd name="connsiteY63" fmla="*/ 199857 h 1862895"/>
              <a:gd name="connsiteX64" fmla="*/ 464024 w 2251880"/>
              <a:gd name="connsiteY64" fmla="*/ 199857 h 1862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2251880" h="1862895">
                <a:moveTo>
                  <a:pt x="518615" y="199857"/>
                </a:moveTo>
                <a:cubicBezTo>
                  <a:pt x="504967" y="204406"/>
                  <a:pt x="488905" y="204518"/>
                  <a:pt x="477671" y="213505"/>
                </a:cubicBezTo>
                <a:cubicBezTo>
                  <a:pt x="464863" y="223751"/>
                  <a:pt x="459910" y="241101"/>
                  <a:pt x="450376" y="254448"/>
                </a:cubicBezTo>
                <a:cubicBezTo>
                  <a:pt x="437155" y="272957"/>
                  <a:pt x="426434" y="293927"/>
                  <a:pt x="409433" y="309039"/>
                </a:cubicBezTo>
                <a:cubicBezTo>
                  <a:pt x="225116" y="472876"/>
                  <a:pt x="409914" y="288206"/>
                  <a:pt x="272955" y="390926"/>
                </a:cubicBezTo>
                <a:cubicBezTo>
                  <a:pt x="252367" y="406367"/>
                  <a:pt x="238459" y="429441"/>
                  <a:pt x="218364" y="445517"/>
                </a:cubicBezTo>
                <a:cubicBezTo>
                  <a:pt x="192747" y="466010"/>
                  <a:pt x="159674" y="476911"/>
                  <a:pt x="136477" y="500108"/>
                </a:cubicBezTo>
                <a:cubicBezTo>
                  <a:pt x="42992" y="593593"/>
                  <a:pt x="76003" y="549876"/>
                  <a:pt x="27295" y="622938"/>
                </a:cubicBezTo>
                <a:cubicBezTo>
                  <a:pt x="22746" y="641135"/>
                  <a:pt x="18801" y="659494"/>
                  <a:pt x="13648" y="677529"/>
                </a:cubicBezTo>
                <a:cubicBezTo>
                  <a:pt x="9696" y="691361"/>
                  <a:pt x="0" y="704086"/>
                  <a:pt x="0" y="718472"/>
                </a:cubicBezTo>
                <a:cubicBezTo>
                  <a:pt x="0" y="817265"/>
                  <a:pt x="8049" y="877524"/>
                  <a:pt x="27295" y="964132"/>
                </a:cubicBezTo>
                <a:cubicBezTo>
                  <a:pt x="36456" y="1005356"/>
                  <a:pt x="47598" y="1049809"/>
                  <a:pt x="68239" y="1086962"/>
                </a:cubicBezTo>
                <a:cubicBezTo>
                  <a:pt x="79286" y="1106846"/>
                  <a:pt x="95534" y="1123356"/>
                  <a:pt x="109182" y="1141553"/>
                </a:cubicBezTo>
                <a:cubicBezTo>
                  <a:pt x="132464" y="1234679"/>
                  <a:pt x="109345" y="1158979"/>
                  <a:pt x="150125" y="1250735"/>
                </a:cubicBezTo>
                <a:cubicBezTo>
                  <a:pt x="160075" y="1273122"/>
                  <a:pt x="166465" y="1297062"/>
                  <a:pt x="177421" y="1318974"/>
                </a:cubicBezTo>
                <a:cubicBezTo>
                  <a:pt x="195746" y="1355624"/>
                  <a:pt x="231878" y="1409803"/>
                  <a:pt x="259307" y="1441803"/>
                </a:cubicBezTo>
                <a:cubicBezTo>
                  <a:pt x="306198" y="1496509"/>
                  <a:pt x="296756" y="1473902"/>
                  <a:pt x="354842" y="1523690"/>
                </a:cubicBezTo>
                <a:cubicBezTo>
                  <a:pt x="369496" y="1536251"/>
                  <a:pt x="380958" y="1552277"/>
                  <a:pt x="395785" y="1564633"/>
                </a:cubicBezTo>
                <a:cubicBezTo>
                  <a:pt x="408386" y="1575134"/>
                  <a:pt x="424127" y="1581428"/>
                  <a:pt x="436728" y="1591929"/>
                </a:cubicBezTo>
                <a:cubicBezTo>
                  <a:pt x="451555" y="1604285"/>
                  <a:pt x="461304" y="1622643"/>
                  <a:pt x="477671" y="1632872"/>
                </a:cubicBezTo>
                <a:cubicBezTo>
                  <a:pt x="518807" y="1658582"/>
                  <a:pt x="546427" y="1656490"/>
                  <a:pt x="586853" y="1673815"/>
                </a:cubicBezTo>
                <a:cubicBezTo>
                  <a:pt x="605553" y="1681829"/>
                  <a:pt x="622745" y="1693097"/>
                  <a:pt x="641445" y="1701111"/>
                </a:cubicBezTo>
                <a:cubicBezTo>
                  <a:pt x="684207" y="1719438"/>
                  <a:pt x="715194" y="1720226"/>
                  <a:pt x="764274" y="1728406"/>
                </a:cubicBezTo>
                <a:cubicBezTo>
                  <a:pt x="782471" y="1737505"/>
                  <a:pt x="801201" y="1745608"/>
                  <a:pt x="818865" y="1755702"/>
                </a:cubicBezTo>
                <a:cubicBezTo>
                  <a:pt x="833107" y="1763840"/>
                  <a:pt x="844451" y="1777238"/>
                  <a:pt x="859809" y="1782997"/>
                </a:cubicBezTo>
                <a:cubicBezTo>
                  <a:pt x="881529" y="1791142"/>
                  <a:pt x="905302" y="1792096"/>
                  <a:pt x="928048" y="1796645"/>
                </a:cubicBezTo>
                <a:cubicBezTo>
                  <a:pt x="950794" y="1805744"/>
                  <a:pt x="972821" y="1816901"/>
                  <a:pt x="996286" y="1823941"/>
                </a:cubicBezTo>
                <a:cubicBezTo>
                  <a:pt x="1126130" y="1862895"/>
                  <a:pt x="1257858" y="1821478"/>
                  <a:pt x="1392071" y="1810293"/>
                </a:cubicBezTo>
                <a:cubicBezTo>
                  <a:pt x="1414817" y="1801194"/>
                  <a:pt x="1438894" y="1794895"/>
                  <a:pt x="1460310" y="1782997"/>
                </a:cubicBezTo>
                <a:cubicBezTo>
                  <a:pt x="1480194" y="1771950"/>
                  <a:pt x="1495612" y="1754109"/>
                  <a:pt x="1514901" y="1742054"/>
                </a:cubicBezTo>
                <a:cubicBezTo>
                  <a:pt x="1553448" y="1717963"/>
                  <a:pt x="1570636" y="1714378"/>
                  <a:pt x="1610436" y="1701111"/>
                </a:cubicBezTo>
                <a:cubicBezTo>
                  <a:pt x="1624084" y="1687463"/>
                  <a:pt x="1639799" y="1675609"/>
                  <a:pt x="1651379" y="1660168"/>
                </a:cubicBezTo>
                <a:cubicBezTo>
                  <a:pt x="1667295" y="1638947"/>
                  <a:pt x="1675059" y="1612070"/>
                  <a:pt x="1692322" y="1591929"/>
                </a:cubicBezTo>
                <a:cubicBezTo>
                  <a:pt x="1702997" y="1579475"/>
                  <a:pt x="1720664" y="1575134"/>
                  <a:pt x="1733265" y="1564633"/>
                </a:cubicBezTo>
                <a:cubicBezTo>
                  <a:pt x="1748092" y="1552277"/>
                  <a:pt x="1757451" y="1533266"/>
                  <a:pt x="1774209" y="1523690"/>
                </a:cubicBezTo>
                <a:cubicBezTo>
                  <a:pt x="1790495" y="1514384"/>
                  <a:pt x="1810765" y="1515195"/>
                  <a:pt x="1828800" y="1510042"/>
                </a:cubicBezTo>
                <a:cubicBezTo>
                  <a:pt x="1842632" y="1506090"/>
                  <a:pt x="1856095" y="1500943"/>
                  <a:pt x="1869743" y="1496394"/>
                </a:cubicBezTo>
                <a:cubicBezTo>
                  <a:pt x="1995656" y="1370481"/>
                  <a:pt x="1848084" y="1509226"/>
                  <a:pt x="1992573" y="1400860"/>
                </a:cubicBezTo>
                <a:cubicBezTo>
                  <a:pt x="2008014" y="1389280"/>
                  <a:pt x="2017457" y="1370623"/>
                  <a:pt x="2033516" y="1359917"/>
                </a:cubicBezTo>
                <a:cubicBezTo>
                  <a:pt x="2045486" y="1351937"/>
                  <a:pt x="2061592" y="1352703"/>
                  <a:pt x="2074459" y="1346269"/>
                </a:cubicBezTo>
                <a:cubicBezTo>
                  <a:pt x="2098783" y="1334107"/>
                  <a:pt x="2142258" y="1300168"/>
                  <a:pt x="2156346" y="1278030"/>
                </a:cubicBezTo>
                <a:cubicBezTo>
                  <a:pt x="2178191" y="1243702"/>
                  <a:pt x="2198069" y="1207450"/>
                  <a:pt x="2210937" y="1168848"/>
                </a:cubicBezTo>
                <a:lnTo>
                  <a:pt x="2238233" y="1086962"/>
                </a:lnTo>
                <a:lnTo>
                  <a:pt x="2251880" y="1046018"/>
                </a:lnTo>
                <a:cubicBezTo>
                  <a:pt x="2242782" y="909541"/>
                  <a:pt x="2244485" y="771911"/>
                  <a:pt x="2224585" y="636586"/>
                </a:cubicBezTo>
                <a:cubicBezTo>
                  <a:pt x="2221276" y="614082"/>
                  <a:pt x="2196863" y="600504"/>
                  <a:pt x="2183642" y="581994"/>
                </a:cubicBezTo>
                <a:cubicBezTo>
                  <a:pt x="2174108" y="568647"/>
                  <a:pt x="2166188" y="554173"/>
                  <a:pt x="2156346" y="541051"/>
                </a:cubicBezTo>
                <a:cubicBezTo>
                  <a:pt x="2138481" y="517231"/>
                  <a:pt x="2051116" y="395697"/>
                  <a:pt x="2006221" y="363630"/>
                </a:cubicBezTo>
                <a:cubicBezTo>
                  <a:pt x="1994514" y="355268"/>
                  <a:pt x="1978925" y="354532"/>
                  <a:pt x="1965277" y="349983"/>
                </a:cubicBezTo>
                <a:cubicBezTo>
                  <a:pt x="1939849" y="324555"/>
                  <a:pt x="1906119" y="283686"/>
                  <a:pt x="1869743" y="268096"/>
                </a:cubicBezTo>
                <a:cubicBezTo>
                  <a:pt x="1852503" y="260707"/>
                  <a:pt x="1833349" y="258997"/>
                  <a:pt x="1815152" y="254448"/>
                </a:cubicBezTo>
                <a:cubicBezTo>
                  <a:pt x="1722245" y="198705"/>
                  <a:pt x="1772074" y="221891"/>
                  <a:pt x="1665027" y="186209"/>
                </a:cubicBezTo>
                <a:cubicBezTo>
                  <a:pt x="1651379" y="181660"/>
                  <a:pt x="1638273" y="174927"/>
                  <a:pt x="1624083" y="172562"/>
                </a:cubicBezTo>
                <a:cubicBezTo>
                  <a:pt x="1580447" y="165289"/>
                  <a:pt x="1467023" y="148622"/>
                  <a:pt x="1433015" y="131618"/>
                </a:cubicBezTo>
                <a:cubicBezTo>
                  <a:pt x="1282940" y="56581"/>
                  <a:pt x="1364321" y="81076"/>
                  <a:pt x="1187355" y="63380"/>
                </a:cubicBezTo>
                <a:cubicBezTo>
                  <a:pt x="1133218" y="52552"/>
                  <a:pt x="1059325" y="38899"/>
                  <a:pt x="1009934" y="22436"/>
                </a:cubicBezTo>
                <a:lnTo>
                  <a:pt x="968991" y="8789"/>
                </a:lnTo>
                <a:cubicBezTo>
                  <a:pt x="897726" y="15915"/>
                  <a:pt x="841302" y="0"/>
                  <a:pt x="791570" y="49732"/>
                </a:cubicBezTo>
                <a:cubicBezTo>
                  <a:pt x="779972" y="61330"/>
                  <a:pt x="776618" y="79874"/>
                  <a:pt x="764274" y="90675"/>
                </a:cubicBezTo>
                <a:cubicBezTo>
                  <a:pt x="739586" y="112277"/>
                  <a:pt x="709683" y="127069"/>
                  <a:pt x="682388" y="145266"/>
                </a:cubicBezTo>
                <a:lnTo>
                  <a:pt x="641445" y="172562"/>
                </a:lnTo>
                <a:cubicBezTo>
                  <a:pt x="550328" y="157376"/>
                  <a:pt x="575250" y="151580"/>
                  <a:pt x="491319" y="172562"/>
                </a:cubicBezTo>
                <a:cubicBezTo>
                  <a:pt x="449499" y="183017"/>
                  <a:pt x="458211" y="178374"/>
                  <a:pt x="436728" y="199857"/>
                </a:cubicBezTo>
                <a:lnTo>
                  <a:pt x="464024" y="199857"/>
                </a:lnTo>
                <a:lnTo>
                  <a:pt x="464024" y="199857"/>
                </a:lnTo>
              </a:path>
            </a:pathLst>
          </a:custGeom>
          <a:gradFill flip="none" rotWithShape="1">
            <a:gsLst>
              <a:gs pos="0">
                <a:schemeClr val="tx2"/>
              </a:gs>
              <a:gs pos="50000">
                <a:schemeClr val="accent1">
                  <a:tint val="44500"/>
                  <a:satMod val="160000"/>
                </a:schemeClr>
              </a:gs>
              <a:gs pos="100000">
                <a:schemeClr val="accent1">
                  <a:tint val="23500"/>
                  <a:satMod val="160000"/>
                </a:schemeClr>
              </a:gs>
            </a:gsLst>
            <a:path path="circle">
              <a:fillToRect l="50000" t="50000" r="50000" b="50000"/>
            </a:path>
            <a:tileRect/>
          </a:gradFill>
        </p:spPr>
        <p:style>
          <a:lnRef idx="1">
            <a:schemeClr val="accent1"/>
          </a:lnRef>
          <a:fillRef idx="0">
            <a:schemeClr val="accent1"/>
          </a:fillRef>
          <a:effectRef idx="0">
            <a:schemeClr val="accent1"/>
          </a:effectRef>
          <a:fontRef idx="minor">
            <a:schemeClr val="tx1"/>
          </a:fontRef>
        </p:style>
        <p:txBody>
          <a:bodyPr rtlCol="0" anchor="ctr"/>
          <a:lstStyle/>
          <a:p>
            <a:pPr algn="ctr"/>
            <a:endParaRPr lang="es-MX" dirty="0"/>
          </a:p>
        </p:txBody>
      </p:sp>
      <p:sp>
        <p:nvSpPr>
          <p:cNvPr id="120" name="17 Rectángulo"/>
          <p:cNvSpPr/>
          <p:nvPr/>
        </p:nvSpPr>
        <p:spPr>
          <a:xfrm>
            <a:off x="119615" y="3312149"/>
            <a:ext cx="8572560" cy="178949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nvGrpSpPr>
          <p:cNvPr id="71" name="70 Grupo"/>
          <p:cNvGrpSpPr/>
          <p:nvPr/>
        </p:nvGrpSpPr>
        <p:grpSpPr>
          <a:xfrm>
            <a:off x="7072330" y="1140834"/>
            <a:ext cx="142876" cy="71438"/>
            <a:chOff x="4286248" y="3500438"/>
            <a:chExt cx="142876" cy="71438"/>
          </a:xfrm>
        </p:grpSpPr>
        <p:sp>
          <p:nvSpPr>
            <p:cNvPr id="69" name="68 Elipse"/>
            <p:cNvSpPr/>
            <p:nvPr/>
          </p:nvSpPr>
          <p:spPr>
            <a:xfrm>
              <a:off x="4286248" y="3500438"/>
              <a:ext cx="71438" cy="71438"/>
            </a:xfrm>
            <a:prstGeom prst="ellipse">
              <a:avLst/>
            </a:prstGeom>
            <a:solidFill>
              <a:srgbClr val="00B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70" name="69 Elipse"/>
            <p:cNvSpPr/>
            <p:nvPr/>
          </p:nvSpPr>
          <p:spPr>
            <a:xfrm>
              <a:off x="4357686" y="3500438"/>
              <a:ext cx="71438" cy="7143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grpSp>
        <p:nvGrpSpPr>
          <p:cNvPr id="81" name="80 Grupo"/>
          <p:cNvGrpSpPr/>
          <p:nvPr/>
        </p:nvGrpSpPr>
        <p:grpSpPr>
          <a:xfrm>
            <a:off x="7286644" y="712206"/>
            <a:ext cx="142876" cy="71438"/>
            <a:chOff x="4286248" y="3500438"/>
            <a:chExt cx="142876" cy="71438"/>
          </a:xfrm>
        </p:grpSpPr>
        <p:sp>
          <p:nvSpPr>
            <p:cNvPr id="82" name="81 Elipse"/>
            <p:cNvSpPr/>
            <p:nvPr/>
          </p:nvSpPr>
          <p:spPr>
            <a:xfrm>
              <a:off x="4286248" y="3500438"/>
              <a:ext cx="71438" cy="71438"/>
            </a:xfrm>
            <a:prstGeom prst="ellipse">
              <a:avLst/>
            </a:prstGeom>
            <a:solidFill>
              <a:srgbClr val="00B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83" name="82 Elipse"/>
            <p:cNvSpPr/>
            <p:nvPr/>
          </p:nvSpPr>
          <p:spPr>
            <a:xfrm>
              <a:off x="4357686" y="3500438"/>
              <a:ext cx="71438" cy="7143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grpSp>
        <p:nvGrpSpPr>
          <p:cNvPr id="84" name="83 Grupo"/>
          <p:cNvGrpSpPr/>
          <p:nvPr/>
        </p:nvGrpSpPr>
        <p:grpSpPr>
          <a:xfrm>
            <a:off x="7572396" y="1283710"/>
            <a:ext cx="142876" cy="71438"/>
            <a:chOff x="4286248" y="3500438"/>
            <a:chExt cx="142876" cy="71438"/>
          </a:xfrm>
        </p:grpSpPr>
        <p:sp>
          <p:nvSpPr>
            <p:cNvPr id="85" name="84 Elipse"/>
            <p:cNvSpPr/>
            <p:nvPr/>
          </p:nvSpPr>
          <p:spPr>
            <a:xfrm>
              <a:off x="4286248" y="3500438"/>
              <a:ext cx="71438" cy="71438"/>
            </a:xfrm>
            <a:prstGeom prst="ellipse">
              <a:avLst/>
            </a:prstGeom>
            <a:solidFill>
              <a:srgbClr val="00B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86" name="85 Elipse"/>
            <p:cNvSpPr/>
            <p:nvPr/>
          </p:nvSpPr>
          <p:spPr>
            <a:xfrm>
              <a:off x="4357686" y="3500438"/>
              <a:ext cx="71438" cy="7143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grpSp>
        <p:nvGrpSpPr>
          <p:cNvPr id="87" name="86 Grupo"/>
          <p:cNvGrpSpPr/>
          <p:nvPr/>
        </p:nvGrpSpPr>
        <p:grpSpPr>
          <a:xfrm>
            <a:off x="7429520" y="997958"/>
            <a:ext cx="142876" cy="71438"/>
            <a:chOff x="4286248" y="3500438"/>
            <a:chExt cx="142876" cy="71438"/>
          </a:xfrm>
        </p:grpSpPr>
        <p:sp>
          <p:nvSpPr>
            <p:cNvPr id="88" name="87 Elipse"/>
            <p:cNvSpPr/>
            <p:nvPr/>
          </p:nvSpPr>
          <p:spPr>
            <a:xfrm>
              <a:off x="4286248" y="3500438"/>
              <a:ext cx="71438" cy="71438"/>
            </a:xfrm>
            <a:prstGeom prst="ellipse">
              <a:avLst/>
            </a:prstGeom>
            <a:solidFill>
              <a:srgbClr val="00B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89" name="88 Elipse"/>
            <p:cNvSpPr/>
            <p:nvPr/>
          </p:nvSpPr>
          <p:spPr>
            <a:xfrm>
              <a:off x="4357686" y="3500438"/>
              <a:ext cx="71438" cy="7143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grpSp>
        <p:nvGrpSpPr>
          <p:cNvPr id="90" name="89 Grupo"/>
          <p:cNvGrpSpPr/>
          <p:nvPr/>
        </p:nvGrpSpPr>
        <p:grpSpPr>
          <a:xfrm>
            <a:off x="7286644" y="1355148"/>
            <a:ext cx="142876" cy="71438"/>
            <a:chOff x="4286248" y="3500438"/>
            <a:chExt cx="142876" cy="71438"/>
          </a:xfrm>
        </p:grpSpPr>
        <p:sp>
          <p:nvSpPr>
            <p:cNvPr id="91" name="90 Elipse"/>
            <p:cNvSpPr/>
            <p:nvPr/>
          </p:nvSpPr>
          <p:spPr>
            <a:xfrm>
              <a:off x="4286248" y="3500438"/>
              <a:ext cx="71438" cy="71438"/>
            </a:xfrm>
            <a:prstGeom prst="ellipse">
              <a:avLst/>
            </a:prstGeom>
            <a:solidFill>
              <a:srgbClr val="00B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92" name="91 Elipse"/>
            <p:cNvSpPr/>
            <p:nvPr/>
          </p:nvSpPr>
          <p:spPr>
            <a:xfrm>
              <a:off x="4357686" y="3500438"/>
              <a:ext cx="71438" cy="7143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grpSp>
        <p:nvGrpSpPr>
          <p:cNvPr id="93" name="92 Grupo"/>
          <p:cNvGrpSpPr/>
          <p:nvPr/>
        </p:nvGrpSpPr>
        <p:grpSpPr>
          <a:xfrm>
            <a:off x="7643834" y="855082"/>
            <a:ext cx="142876" cy="71438"/>
            <a:chOff x="4286248" y="3500438"/>
            <a:chExt cx="142876" cy="71438"/>
          </a:xfrm>
        </p:grpSpPr>
        <p:sp>
          <p:nvSpPr>
            <p:cNvPr id="94" name="93 Elipse"/>
            <p:cNvSpPr/>
            <p:nvPr/>
          </p:nvSpPr>
          <p:spPr>
            <a:xfrm>
              <a:off x="4286248" y="3500438"/>
              <a:ext cx="71438" cy="71438"/>
            </a:xfrm>
            <a:prstGeom prst="ellipse">
              <a:avLst/>
            </a:prstGeom>
            <a:solidFill>
              <a:srgbClr val="00B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95" name="94 Elipse"/>
            <p:cNvSpPr/>
            <p:nvPr/>
          </p:nvSpPr>
          <p:spPr>
            <a:xfrm>
              <a:off x="4357686" y="3500438"/>
              <a:ext cx="71438" cy="7143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cxnSp>
        <p:nvCxnSpPr>
          <p:cNvPr id="97" name="96 Conector recto de flecha"/>
          <p:cNvCxnSpPr>
            <a:endCxn id="98" idx="1"/>
          </p:cNvCxnSpPr>
          <p:nvPr/>
        </p:nvCxnSpPr>
        <p:spPr>
          <a:xfrm flipV="1">
            <a:off x="7419058" y="423615"/>
            <a:ext cx="753342" cy="299053"/>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sp>
        <p:nvSpPr>
          <p:cNvPr id="98" name="97 CuadroTexto"/>
          <p:cNvSpPr txBox="1"/>
          <p:nvPr/>
        </p:nvSpPr>
        <p:spPr>
          <a:xfrm>
            <a:off x="8172400" y="208171"/>
            <a:ext cx="857256" cy="430887"/>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s-MX" sz="1100" b="1" dirty="0" smtClean="0">
                <a:solidFill>
                  <a:srgbClr val="FF0000"/>
                </a:solidFill>
              </a:rPr>
              <a:t>Molécula de CO</a:t>
            </a:r>
            <a:endParaRPr lang="es-MX" sz="1100" b="1" dirty="0">
              <a:solidFill>
                <a:srgbClr val="FF0000"/>
              </a:solidFill>
            </a:endParaRPr>
          </a:p>
        </p:txBody>
      </p:sp>
      <p:sp>
        <p:nvSpPr>
          <p:cNvPr id="100" name="99 Forma libre"/>
          <p:cNvSpPr/>
          <p:nvPr/>
        </p:nvSpPr>
        <p:spPr>
          <a:xfrm rot="6294132">
            <a:off x="7479771" y="1047183"/>
            <a:ext cx="400114" cy="115863"/>
          </a:xfrm>
          <a:custGeom>
            <a:avLst/>
            <a:gdLst>
              <a:gd name="connsiteX0" fmla="*/ 0 w 809534"/>
              <a:gd name="connsiteY0" fmla="*/ 172293 h 434081"/>
              <a:gd name="connsiteX1" fmla="*/ 40944 w 809534"/>
              <a:gd name="connsiteY1" fmla="*/ 131350 h 434081"/>
              <a:gd name="connsiteX2" fmla="*/ 109183 w 809534"/>
              <a:gd name="connsiteY2" fmla="*/ 49463 h 434081"/>
              <a:gd name="connsiteX3" fmla="*/ 150126 w 809534"/>
              <a:gd name="connsiteY3" fmla="*/ 35815 h 434081"/>
              <a:gd name="connsiteX4" fmla="*/ 204717 w 809534"/>
              <a:gd name="connsiteY4" fmla="*/ 213236 h 434081"/>
              <a:gd name="connsiteX5" fmla="*/ 245660 w 809534"/>
              <a:gd name="connsiteY5" fmla="*/ 199588 h 434081"/>
              <a:gd name="connsiteX6" fmla="*/ 286603 w 809534"/>
              <a:gd name="connsiteY6" fmla="*/ 172293 h 434081"/>
              <a:gd name="connsiteX7" fmla="*/ 327547 w 809534"/>
              <a:gd name="connsiteY7" fmla="*/ 90406 h 434081"/>
              <a:gd name="connsiteX8" fmla="*/ 368490 w 809534"/>
              <a:gd name="connsiteY8" fmla="*/ 76759 h 434081"/>
              <a:gd name="connsiteX9" fmla="*/ 395786 w 809534"/>
              <a:gd name="connsiteY9" fmla="*/ 158645 h 434081"/>
              <a:gd name="connsiteX10" fmla="*/ 368490 w 809534"/>
              <a:gd name="connsiteY10" fmla="*/ 240532 h 434081"/>
              <a:gd name="connsiteX11" fmla="*/ 382138 w 809534"/>
              <a:gd name="connsiteY11" fmla="*/ 308770 h 434081"/>
              <a:gd name="connsiteX12" fmla="*/ 504968 w 809534"/>
              <a:gd name="connsiteY12" fmla="*/ 308770 h 434081"/>
              <a:gd name="connsiteX13" fmla="*/ 573206 w 809534"/>
              <a:gd name="connsiteY13" fmla="*/ 226884 h 434081"/>
              <a:gd name="connsiteX14" fmla="*/ 614150 w 809534"/>
              <a:gd name="connsiteY14" fmla="*/ 213236 h 434081"/>
              <a:gd name="connsiteX15" fmla="*/ 655093 w 809534"/>
              <a:gd name="connsiteY15" fmla="*/ 226884 h 434081"/>
              <a:gd name="connsiteX16" fmla="*/ 641445 w 809534"/>
              <a:gd name="connsiteY16" fmla="*/ 281475 h 434081"/>
              <a:gd name="connsiteX17" fmla="*/ 614150 w 809534"/>
              <a:gd name="connsiteY17" fmla="*/ 363362 h 434081"/>
              <a:gd name="connsiteX18" fmla="*/ 627797 w 809534"/>
              <a:gd name="connsiteY18" fmla="*/ 404305 h 434081"/>
              <a:gd name="connsiteX19" fmla="*/ 764275 w 809534"/>
              <a:gd name="connsiteY19" fmla="*/ 404305 h 434081"/>
              <a:gd name="connsiteX20" fmla="*/ 805218 w 809534"/>
              <a:gd name="connsiteY20" fmla="*/ 431600 h 434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09534" h="434081">
                <a:moveTo>
                  <a:pt x="0" y="172293"/>
                </a:moveTo>
                <a:cubicBezTo>
                  <a:pt x="13648" y="158645"/>
                  <a:pt x="28588" y="146177"/>
                  <a:pt x="40944" y="131350"/>
                </a:cubicBezTo>
                <a:cubicBezTo>
                  <a:pt x="72418" y="93581"/>
                  <a:pt x="64321" y="79371"/>
                  <a:pt x="109183" y="49463"/>
                </a:cubicBezTo>
                <a:cubicBezTo>
                  <a:pt x="121153" y="41483"/>
                  <a:pt x="136478" y="40364"/>
                  <a:pt x="150126" y="35815"/>
                </a:cubicBezTo>
                <a:cubicBezTo>
                  <a:pt x="255781" y="106253"/>
                  <a:pt x="119422" y="0"/>
                  <a:pt x="204717" y="213236"/>
                </a:cubicBezTo>
                <a:cubicBezTo>
                  <a:pt x="210060" y="226593"/>
                  <a:pt x="232793" y="206022"/>
                  <a:pt x="245660" y="199588"/>
                </a:cubicBezTo>
                <a:cubicBezTo>
                  <a:pt x="260331" y="192253"/>
                  <a:pt x="272955" y="181391"/>
                  <a:pt x="286603" y="172293"/>
                </a:cubicBezTo>
                <a:cubicBezTo>
                  <a:pt x="295594" y="145321"/>
                  <a:pt x="303496" y="109647"/>
                  <a:pt x="327547" y="90406"/>
                </a:cubicBezTo>
                <a:cubicBezTo>
                  <a:pt x="338780" y="81419"/>
                  <a:pt x="354842" y="81308"/>
                  <a:pt x="368490" y="76759"/>
                </a:cubicBezTo>
                <a:cubicBezTo>
                  <a:pt x="428035" y="96606"/>
                  <a:pt x="417745" y="78130"/>
                  <a:pt x="395786" y="158645"/>
                </a:cubicBezTo>
                <a:cubicBezTo>
                  <a:pt x="388216" y="186403"/>
                  <a:pt x="368490" y="240532"/>
                  <a:pt x="368490" y="240532"/>
                </a:cubicBezTo>
                <a:cubicBezTo>
                  <a:pt x="373039" y="263278"/>
                  <a:pt x="369271" y="289469"/>
                  <a:pt x="382138" y="308770"/>
                </a:cubicBezTo>
                <a:cubicBezTo>
                  <a:pt x="402297" y="339008"/>
                  <a:pt x="499367" y="309703"/>
                  <a:pt x="504968" y="308770"/>
                </a:cubicBezTo>
                <a:cubicBezTo>
                  <a:pt x="525109" y="278558"/>
                  <a:pt x="541681" y="247901"/>
                  <a:pt x="573206" y="226884"/>
                </a:cubicBezTo>
                <a:cubicBezTo>
                  <a:pt x="585176" y="218904"/>
                  <a:pt x="600502" y="217785"/>
                  <a:pt x="614150" y="213236"/>
                </a:cubicBezTo>
                <a:cubicBezTo>
                  <a:pt x="627798" y="217785"/>
                  <a:pt x="649750" y="213527"/>
                  <a:pt x="655093" y="226884"/>
                </a:cubicBezTo>
                <a:cubicBezTo>
                  <a:pt x="662059" y="244300"/>
                  <a:pt x="646835" y="263509"/>
                  <a:pt x="641445" y="281475"/>
                </a:cubicBezTo>
                <a:cubicBezTo>
                  <a:pt x="633177" y="309034"/>
                  <a:pt x="614150" y="363362"/>
                  <a:pt x="614150" y="363362"/>
                </a:cubicBezTo>
                <a:cubicBezTo>
                  <a:pt x="618699" y="377010"/>
                  <a:pt x="617625" y="394133"/>
                  <a:pt x="627797" y="404305"/>
                </a:cubicBezTo>
                <a:cubicBezTo>
                  <a:pt x="657573" y="434081"/>
                  <a:pt x="747709" y="406672"/>
                  <a:pt x="764275" y="404305"/>
                </a:cubicBezTo>
                <a:cubicBezTo>
                  <a:pt x="809534" y="419392"/>
                  <a:pt x="805218" y="403567"/>
                  <a:pt x="805218" y="431600"/>
                </a:cubicBezTo>
              </a:path>
            </a:pathLst>
          </a:custGeom>
          <a:ln w="22225">
            <a:solidFill>
              <a:srgbClr val="FFFF00"/>
            </a:solidFill>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MX" dirty="0"/>
          </a:p>
        </p:txBody>
      </p:sp>
      <p:sp>
        <p:nvSpPr>
          <p:cNvPr id="102" name="101 Forma libre"/>
          <p:cNvSpPr/>
          <p:nvPr/>
        </p:nvSpPr>
        <p:spPr>
          <a:xfrm rot="4511156">
            <a:off x="7314016" y="1031886"/>
            <a:ext cx="292948" cy="289335"/>
          </a:xfrm>
          <a:custGeom>
            <a:avLst/>
            <a:gdLst>
              <a:gd name="connsiteX0" fmla="*/ 0 w 809534"/>
              <a:gd name="connsiteY0" fmla="*/ 172293 h 434081"/>
              <a:gd name="connsiteX1" fmla="*/ 40944 w 809534"/>
              <a:gd name="connsiteY1" fmla="*/ 131350 h 434081"/>
              <a:gd name="connsiteX2" fmla="*/ 109183 w 809534"/>
              <a:gd name="connsiteY2" fmla="*/ 49463 h 434081"/>
              <a:gd name="connsiteX3" fmla="*/ 150126 w 809534"/>
              <a:gd name="connsiteY3" fmla="*/ 35815 h 434081"/>
              <a:gd name="connsiteX4" fmla="*/ 204717 w 809534"/>
              <a:gd name="connsiteY4" fmla="*/ 213236 h 434081"/>
              <a:gd name="connsiteX5" fmla="*/ 245660 w 809534"/>
              <a:gd name="connsiteY5" fmla="*/ 199588 h 434081"/>
              <a:gd name="connsiteX6" fmla="*/ 286603 w 809534"/>
              <a:gd name="connsiteY6" fmla="*/ 172293 h 434081"/>
              <a:gd name="connsiteX7" fmla="*/ 327547 w 809534"/>
              <a:gd name="connsiteY7" fmla="*/ 90406 h 434081"/>
              <a:gd name="connsiteX8" fmla="*/ 368490 w 809534"/>
              <a:gd name="connsiteY8" fmla="*/ 76759 h 434081"/>
              <a:gd name="connsiteX9" fmla="*/ 395786 w 809534"/>
              <a:gd name="connsiteY9" fmla="*/ 158645 h 434081"/>
              <a:gd name="connsiteX10" fmla="*/ 368490 w 809534"/>
              <a:gd name="connsiteY10" fmla="*/ 240532 h 434081"/>
              <a:gd name="connsiteX11" fmla="*/ 382138 w 809534"/>
              <a:gd name="connsiteY11" fmla="*/ 308770 h 434081"/>
              <a:gd name="connsiteX12" fmla="*/ 504968 w 809534"/>
              <a:gd name="connsiteY12" fmla="*/ 308770 h 434081"/>
              <a:gd name="connsiteX13" fmla="*/ 573206 w 809534"/>
              <a:gd name="connsiteY13" fmla="*/ 226884 h 434081"/>
              <a:gd name="connsiteX14" fmla="*/ 614150 w 809534"/>
              <a:gd name="connsiteY14" fmla="*/ 213236 h 434081"/>
              <a:gd name="connsiteX15" fmla="*/ 655093 w 809534"/>
              <a:gd name="connsiteY15" fmla="*/ 226884 h 434081"/>
              <a:gd name="connsiteX16" fmla="*/ 641445 w 809534"/>
              <a:gd name="connsiteY16" fmla="*/ 281475 h 434081"/>
              <a:gd name="connsiteX17" fmla="*/ 614150 w 809534"/>
              <a:gd name="connsiteY17" fmla="*/ 363362 h 434081"/>
              <a:gd name="connsiteX18" fmla="*/ 627797 w 809534"/>
              <a:gd name="connsiteY18" fmla="*/ 404305 h 434081"/>
              <a:gd name="connsiteX19" fmla="*/ 764275 w 809534"/>
              <a:gd name="connsiteY19" fmla="*/ 404305 h 434081"/>
              <a:gd name="connsiteX20" fmla="*/ 805218 w 809534"/>
              <a:gd name="connsiteY20" fmla="*/ 431600 h 434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09534" h="434081">
                <a:moveTo>
                  <a:pt x="0" y="172293"/>
                </a:moveTo>
                <a:cubicBezTo>
                  <a:pt x="13648" y="158645"/>
                  <a:pt x="28588" y="146177"/>
                  <a:pt x="40944" y="131350"/>
                </a:cubicBezTo>
                <a:cubicBezTo>
                  <a:pt x="72418" y="93581"/>
                  <a:pt x="64321" y="79371"/>
                  <a:pt x="109183" y="49463"/>
                </a:cubicBezTo>
                <a:cubicBezTo>
                  <a:pt x="121153" y="41483"/>
                  <a:pt x="136478" y="40364"/>
                  <a:pt x="150126" y="35815"/>
                </a:cubicBezTo>
                <a:cubicBezTo>
                  <a:pt x="255781" y="106253"/>
                  <a:pt x="119422" y="0"/>
                  <a:pt x="204717" y="213236"/>
                </a:cubicBezTo>
                <a:cubicBezTo>
                  <a:pt x="210060" y="226593"/>
                  <a:pt x="232793" y="206022"/>
                  <a:pt x="245660" y="199588"/>
                </a:cubicBezTo>
                <a:cubicBezTo>
                  <a:pt x="260331" y="192253"/>
                  <a:pt x="272955" y="181391"/>
                  <a:pt x="286603" y="172293"/>
                </a:cubicBezTo>
                <a:cubicBezTo>
                  <a:pt x="295594" y="145321"/>
                  <a:pt x="303496" y="109647"/>
                  <a:pt x="327547" y="90406"/>
                </a:cubicBezTo>
                <a:cubicBezTo>
                  <a:pt x="338780" y="81419"/>
                  <a:pt x="354842" y="81308"/>
                  <a:pt x="368490" y="76759"/>
                </a:cubicBezTo>
                <a:cubicBezTo>
                  <a:pt x="428035" y="96606"/>
                  <a:pt x="417745" y="78130"/>
                  <a:pt x="395786" y="158645"/>
                </a:cubicBezTo>
                <a:cubicBezTo>
                  <a:pt x="388216" y="186403"/>
                  <a:pt x="368490" y="240532"/>
                  <a:pt x="368490" y="240532"/>
                </a:cubicBezTo>
                <a:cubicBezTo>
                  <a:pt x="373039" y="263278"/>
                  <a:pt x="369271" y="289469"/>
                  <a:pt x="382138" y="308770"/>
                </a:cubicBezTo>
                <a:cubicBezTo>
                  <a:pt x="402297" y="339008"/>
                  <a:pt x="499367" y="309703"/>
                  <a:pt x="504968" y="308770"/>
                </a:cubicBezTo>
                <a:cubicBezTo>
                  <a:pt x="525109" y="278558"/>
                  <a:pt x="541681" y="247901"/>
                  <a:pt x="573206" y="226884"/>
                </a:cubicBezTo>
                <a:cubicBezTo>
                  <a:pt x="585176" y="218904"/>
                  <a:pt x="600502" y="217785"/>
                  <a:pt x="614150" y="213236"/>
                </a:cubicBezTo>
                <a:cubicBezTo>
                  <a:pt x="627798" y="217785"/>
                  <a:pt x="649750" y="213527"/>
                  <a:pt x="655093" y="226884"/>
                </a:cubicBezTo>
                <a:cubicBezTo>
                  <a:pt x="662059" y="244300"/>
                  <a:pt x="646835" y="263509"/>
                  <a:pt x="641445" y="281475"/>
                </a:cubicBezTo>
                <a:cubicBezTo>
                  <a:pt x="633177" y="309034"/>
                  <a:pt x="614150" y="363362"/>
                  <a:pt x="614150" y="363362"/>
                </a:cubicBezTo>
                <a:cubicBezTo>
                  <a:pt x="618699" y="377010"/>
                  <a:pt x="617625" y="394133"/>
                  <a:pt x="627797" y="404305"/>
                </a:cubicBezTo>
                <a:cubicBezTo>
                  <a:pt x="657573" y="434081"/>
                  <a:pt x="747709" y="406672"/>
                  <a:pt x="764275" y="404305"/>
                </a:cubicBezTo>
                <a:cubicBezTo>
                  <a:pt x="809534" y="419392"/>
                  <a:pt x="805218" y="403567"/>
                  <a:pt x="805218" y="431600"/>
                </a:cubicBezTo>
              </a:path>
            </a:pathLst>
          </a:custGeom>
          <a:ln w="22225">
            <a:solidFill>
              <a:srgbClr val="FFFF00"/>
            </a:solidFill>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MX" dirty="0"/>
          </a:p>
        </p:txBody>
      </p:sp>
      <p:sp>
        <p:nvSpPr>
          <p:cNvPr id="103" name="102 Forma libre"/>
          <p:cNvSpPr/>
          <p:nvPr/>
        </p:nvSpPr>
        <p:spPr>
          <a:xfrm rot="4511156">
            <a:off x="7171139" y="1460513"/>
            <a:ext cx="292950" cy="289335"/>
          </a:xfrm>
          <a:custGeom>
            <a:avLst/>
            <a:gdLst>
              <a:gd name="connsiteX0" fmla="*/ 0 w 809534"/>
              <a:gd name="connsiteY0" fmla="*/ 172293 h 434081"/>
              <a:gd name="connsiteX1" fmla="*/ 40944 w 809534"/>
              <a:gd name="connsiteY1" fmla="*/ 131350 h 434081"/>
              <a:gd name="connsiteX2" fmla="*/ 109183 w 809534"/>
              <a:gd name="connsiteY2" fmla="*/ 49463 h 434081"/>
              <a:gd name="connsiteX3" fmla="*/ 150126 w 809534"/>
              <a:gd name="connsiteY3" fmla="*/ 35815 h 434081"/>
              <a:gd name="connsiteX4" fmla="*/ 204717 w 809534"/>
              <a:gd name="connsiteY4" fmla="*/ 213236 h 434081"/>
              <a:gd name="connsiteX5" fmla="*/ 245660 w 809534"/>
              <a:gd name="connsiteY5" fmla="*/ 199588 h 434081"/>
              <a:gd name="connsiteX6" fmla="*/ 286603 w 809534"/>
              <a:gd name="connsiteY6" fmla="*/ 172293 h 434081"/>
              <a:gd name="connsiteX7" fmla="*/ 327547 w 809534"/>
              <a:gd name="connsiteY7" fmla="*/ 90406 h 434081"/>
              <a:gd name="connsiteX8" fmla="*/ 368490 w 809534"/>
              <a:gd name="connsiteY8" fmla="*/ 76759 h 434081"/>
              <a:gd name="connsiteX9" fmla="*/ 395786 w 809534"/>
              <a:gd name="connsiteY9" fmla="*/ 158645 h 434081"/>
              <a:gd name="connsiteX10" fmla="*/ 368490 w 809534"/>
              <a:gd name="connsiteY10" fmla="*/ 240532 h 434081"/>
              <a:gd name="connsiteX11" fmla="*/ 382138 w 809534"/>
              <a:gd name="connsiteY11" fmla="*/ 308770 h 434081"/>
              <a:gd name="connsiteX12" fmla="*/ 504968 w 809534"/>
              <a:gd name="connsiteY12" fmla="*/ 308770 h 434081"/>
              <a:gd name="connsiteX13" fmla="*/ 573206 w 809534"/>
              <a:gd name="connsiteY13" fmla="*/ 226884 h 434081"/>
              <a:gd name="connsiteX14" fmla="*/ 614150 w 809534"/>
              <a:gd name="connsiteY14" fmla="*/ 213236 h 434081"/>
              <a:gd name="connsiteX15" fmla="*/ 655093 w 809534"/>
              <a:gd name="connsiteY15" fmla="*/ 226884 h 434081"/>
              <a:gd name="connsiteX16" fmla="*/ 641445 w 809534"/>
              <a:gd name="connsiteY16" fmla="*/ 281475 h 434081"/>
              <a:gd name="connsiteX17" fmla="*/ 614150 w 809534"/>
              <a:gd name="connsiteY17" fmla="*/ 363362 h 434081"/>
              <a:gd name="connsiteX18" fmla="*/ 627797 w 809534"/>
              <a:gd name="connsiteY18" fmla="*/ 404305 h 434081"/>
              <a:gd name="connsiteX19" fmla="*/ 764275 w 809534"/>
              <a:gd name="connsiteY19" fmla="*/ 404305 h 434081"/>
              <a:gd name="connsiteX20" fmla="*/ 805218 w 809534"/>
              <a:gd name="connsiteY20" fmla="*/ 431600 h 434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09534" h="434081">
                <a:moveTo>
                  <a:pt x="0" y="172293"/>
                </a:moveTo>
                <a:cubicBezTo>
                  <a:pt x="13648" y="158645"/>
                  <a:pt x="28588" y="146177"/>
                  <a:pt x="40944" y="131350"/>
                </a:cubicBezTo>
                <a:cubicBezTo>
                  <a:pt x="72418" y="93581"/>
                  <a:pt x="64321" y="79371"/>
                  <a:pt x="109183" y="49463"/>
                </a:cubicBezTo>
                <a:cubicBezTo>
                  <a:pt x="121153" y="41483"/>
                  <a:pt x="136478" y="40364"/>
                  <a:pt x="150126" y="35815"/>
                </a:cubicBezTo>
                <a:cubicBezTo>
                  <a:pt x="255781" y="106253"/>
                  <a:pt x="119422" y="0"/>
                  <a:pt x="204717" y="213236"/>
                </a:cubicBezTo>
                <a:cubicBezTo>
                  <a:pt x="210060" y="226593"/>
                  <a:pt x="232793" y="206022"/>
                  <a:pt x="245660" y="199588"/>
                </a:cubicBezTo>
                <a:cubicBezTo>
                  <a:pt x="260331" y="192253"/>
                  <a:pt x="272955" y="181391"/>
                  <a:pt x="286603" y="172293"/>
                </a:cubicBezTo>
                <a:cubicBezTo>
                  <a:pt x="295594" y="145321"/>
                  <a:pt x="303496" y="109647"/>
                  <a:pt x="327547" y="90406"/>
                </a:cubicBezTo>
                <a:cubicBezTo>
                  <a:pt x="338780" y="81419"/>
                  <a:pt x="354842" y="81308"/>
                  <a:pt x="368490" y="76759"/>
                </a:cubicBezTo>
                <a:cubicBezTo>
                  <a:pt x="428035" y="96606"/>
                  <a:pt x="417745" y="78130"/>
                  <a:pt x="395786" y="158645"/>
                </a:cubicBezTo>
                <a:cubicBezTo>
                  <a:pt x="388216" y="186403"/>
                  <a:pt x="368490" y="240532"/>
                  <a:pt x="368490" y="240532"/>
                </a:cubicBezTo>
                <a:cubicBezTo>
                  <a:pt x="373039" y="263278"/>
                  <a:pt x="369271" y="289469"/>
                  <a:pt x="382138" y="308770"/>
                </a:cubicBezTo>
                <a:cubicBezTo>
                  <a:pt x="402297" y="339008"/>
                  <a:pt x="499367" y="309703"/>
                  <a:pt x="504968" y="308770"/>
                </a:cubicBezTo>
                <a:cubicBezTo>
                  <a:pt x="525109" y="278558"/>
                  <a:pt x="541681" y="247901"/>
                  <a:pt x="573206" y="226884"/>
                </a:cubicBezTo>
                <a:cubicBezTo>
                  <a:pt x="585176" y="218904"/>
                  <a:pt x="600502" y="217785"/>
                  <a:pt x="614150" y="213236"/>
                </a:cubicBezTo>
                <a:cubicBezTo>
                  <a:pt x="627798" y="217785"/>
                  <a:pt x="649750" y="213527"/>
                  <a:pt x="655093" y="226884"/>
                </a:cubicBezTo>
                <a:cubicBezTo>
                  <a:pt x="662059" y="244300"/>
                  <a:pt x="646835" y="263509"/>
                  <a:pt x="641445" y="281475"/>
                </a:cubicBezTo>
                <a:cubicBezTo>
                  <a:pt x="633177" y="309034"/>
                  <a:pt x="614150" y="363362"/>
                  <a:pt x="614150" y="363362"/>
                </a:cubicBezTo>
                <a:cubicBezTo>
                  <a:pt x="618699" y="377010"/>
                  <a:pt x="617625" y="394133"/>
                  <a:pt x="627797" y="404305"/>
                </a:cubicBezTo>
                <a:cubicBezTo>
                  <a:pt x="657573" y="434081"/>
                  <a:pt x="747709" y="406672"/>
                  <a:pt x="764275" y="404305"/>
                </a:cubicBezTo>
                <a:cubicBezTo>
                  <a:pt x="809534" y="419392"/>
                  <a:pt x="805218" y="403567"/>
                  <a:pt x="805218" y="431600"/>
                </a:cubicBezTo>
              </a:path>
            </a:pathLst>
          </a:custGeom>
          <a:ln w="22225">
            <a:solidFill>
              <a:srgbClr val="FFFF00"/>
            </a:solidFill>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MX" dirty="0"/>
          </a:p>
        </p:txBody>
      </p:sp>
      <p:sp>
        <p:nvSpPr>
          <p:cNvPr id="104" name="103 Forma libre"/>
          <p:cNvSpPr/>
          <p:nvPr/>
        </p:nvSpPr>
        <p:spPr>
          <a:xfrm rot="2707025">
            <a:off x="7610549" y="1393508"/>
            <a:ext cx="428628" cy="285752"/>
          </a:xfrm>
          <a:custGeom>
            <a:avLst/>
            <a:gdLst>
              <a:gd name="connsiteX0" fmla="*/ 0 w 809534"/>
              <a:gd name="connsiteY0" fmla="*/ 172293 h 434081"/>
              <a:gd name="connsiteX1" fmla="*/ 40944 w 809534"/>
              <a:gd name="connsiteY1" fmla="*/ 131350 h 434081"/>
              <a:gd name="connsiteX2" fmla="*/ 109183 w 809534"/>
              <a:gd name="connsiteY2" fmla="*/ 49463 h 434081"/>
              <a:gd name="connsiteX3" fmla="*/ 150126 w 809534"/>
              <a:gd name="connsiteY3" fmla="*/ 35815 h 434081"/>
              <a:gd name="connsiteX4" fmla="*/ 204717 w 809534"/>
              <a:gd name="connsiteY4" fmla="*/ 213236 h 434081"/>
              <a:gd name="connsiteX5" fmla="*/ 245660 w 809534"/>
              <a:gd name="connsiteY5" fmla="*/ 199588 h 434081"/>
              <a:gd name="connsiteX6" fmla="*/ 286603 w 809534"/>
              <a:gd name="connsiteY6" fmla="*/ 172293 h 434081"/>
              <a:gd name="connsiteX7" fmla="*/ 327547 w 809534"/>
              <a:gd name="connsiteY7" fmla="*/ 90406 h 434081"/>
              <a:gd name="connsiteX8" fmla="*/ 368490 w 809534"/>
              <a:gd name="connsiteY8" fmla="*/ 76759 h 434081"/>
              <a:gd name="connsiteX9" fmla="*/ 395786 w 809534"/>
              <a:gd name="connsiteY9" fmla="*/ 158645 h 434081"/>
              <a:gd name="connsiteX10" fmla="*/ 368490 w 809534"/>
              <a:gd name="connsiteY10" fmla="*/ 240532 h 434081"/>
              <a:gd name="connsiteX11" fmla="*/ 382138 w 809534"/>
              <a:gd name="connsiteY11" fmla="*/ 308770 h 434081"/>
              <a:gd name="connsiteX12" fmla="*/ 504968 w 809534"/>
              <a:gd name="connsiteY12" fmla="*/ 308770 h 434081"/>
              <a:gd name="connsiteX13" fmla="*/ 573206 w 809534"/>
              <a:gd name="connsiteY13" fmla="*/ 226884 h 434081"/>
              <a:gd name="connsiteX14" fmla="*/ 614150 w 809534"/>
              <a:gd name="connsiteY14" fmla="*/ 213236 h 434081"/>
              <a:gd name="connsiteX15" fmla="*/ 655093 w 809534"/>
              <a:gd name="connsiteY15" fmla="*/ 226884 h 434081"/>
              <a:gd name="connsiteX16" fmla="*/ 641445 w 809534"/>
              <a:gd name="connsiteY16" fmla="*/ 281475 h 434081"/>
              <a:gd name="connsiteX17" fmla="*/ 614150 w 809534"/>
              <a:gd name="connsiteY17" fmla="*/ 363362 h 434081"/>
              <a:gd name="connsiteX18" fmla="*/ 627797 w 809534"/>
              <a:gd name="connsiteY18" fmla="*/ 404305 h 434081"/>
              <a:gd name="connsiteX19" fmla="*/ 764275 w 809534"/>
              <a:gd name="connsiteY19" fmla="*/ 404305 h 434081"/>
              <a:gd name="connsiteX20" fmla="*/ 805218 w 809534"/>
              <a:gd name="connsiteY20" fmla="*/ 431600 h 434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09534" h="434081">
                <a:moveTo>
                  <a:pt x="0" y="172293"/>
                </a:moveTo>
                <a:cubicBezTo>
                  <a:pt x="13648" y="158645"/>
                  <a:pt x="28588" y="146177"/>
                  <a:pt x="40944" y="131350"/>
                </a:cubicBezTo>
                <a:cubicBezTo>
                  <a:pt x="72418" y="93581"/>
                  <a:pt x="64321" y="79371"/>
                  <a:pt x="109183" y="49463"/>
                </a:cubicBezTo>
                <a:cubicBezTo>
                  <a:pt x="121153" y="41483"/>
                  <a:pt x="136478" y="40364"/>
                  <a:pt x="150126" y="35815"/>
                </a:cubicBezTo>
                <a:cubicBezTo>
                  <a:pt x="255781" y="106253"/>
                  <a:pt x="119422" y="0"/>
                  <a:pt x="204717" y="213236"/>
                </a:cubicBezTo>
                <a:cubicBezTo>
                  <a:pt x="210060" y="226593"/>
                  <a:pt x="232793" y="206022"/>
                  <a:pt x="245660" y="199588"/>
                </a:cubicBezTo>
                <a:cubicBezTo>
                  <a:pt x="260331" y="192253"/>
                  <a:pt x="272955" y="181391"/>
                  <a:pt x="286603" y="172293"/>
                </a:cubicBezTo>
                <a:cubicBezTo>
                  <a:pt x="295594" y="145321"/>
                  <a:pt x="303496" y="109647"/>
                  <a:pt x="327547" y="90406"/>
                </a:cubicBezTo>
                <a:cubicBezTo>
                  <a:pt x="338780" y="81419"/>
                  <a:pt x="354842" y="81308"/>
                  <a:pt x="368490" y="76759"/>
                </a:cubicBezTo>
                <a:cubicBezTo>
                  <a:pt x="428035" y="96606"/>
                  <a:pt x="417745" y="78130"/>
                  <a:pt x="395786" y="158645"/>
                </a:cubicBezTo>
                <a:cubicBezTo>
                  <a:pt x="388216" y="186403"/>
                  <a:pt x="368490" y="240532"/>
                  <a:pt x="368490" y="240532"/>
                </a:cubicBezTo>
                <a:cubicBezTo>
                  <a:pt x="373039" y="263278"/>
                  <a:pt x="369271" y="289469"/>
                  <a:pt x="382138" y="308770"/>
                </a:cubicBezTo>
                <a:cubicBezTo>
                  <a:pt x="402297" y="339008"/>
                  <a:pt x="499367" y="309703"/>
                  <a:pt x="504968" y="308770"/>
                </a:cubicBezTo>
                <a:cubicBezTo>
                  <a:pt x="525109" y="278558"/>
                  <a:pt x="541681" y="247901"/>
                  <a:pt x="573206" y="226884"/>
                </a:cubicBezTo>
                <a:cubicBezTo>
                  <a:pt x="585176" y="218904"/>
                  <a:pt x="600502" y="217785"/>
                  <a:pt x="614150" y="213236"/>
                </a:cubicBezTo>
                <a:cubicBezTo>
                  <a:pt x="627798" y="217785"/>
                  <a:pt x="649750" y="213527"/>
                  <a:pt x="655093" y="226884"/>
                </a:cubicBezTo>
                <a:cubicBezTo>
                  <a:pt x="662059" y="244300"/>
                  <a:pt x="646835" y="263509"/>
                  <a:pt x="641445" y="281475"/>
                </a:cubicBezTo>
                <a:cubicBezTo>
                  <a:pt x="633177" y="309034"/>
                  <a:pt x="614150" y="363362"/>
                  <a:pt x="614150" y="363362"/>
                </a:cubicBezTo>
                <a:cubicBezTo>
                  <a:pt x="618699" y="377010"/>
                  <a:pt x="617625" y="394133"/>
                  <a:pt x="627797" y="404305"/>
                </a:cubicBezTo>
                <a:cubicBezTo>
                  <a:pt x="657573" y="434081"/>
                  <a:pt x="747709" y="406672"/>
                  <a:pt x="764275" y="404305"/>
                </a:cubicBezTo>
                <a:cubicBezTo>
                  <a:pt x="809534" y="419392"/>
                  <a:pt x="805218" y="403567"/>
                  <a:pt x="805218" y="431600"/>
                </a:cubicBezTo>
              </a:path>
            </a:pathLst>
          </a:custGeom>
          <a:ln w="22225">
            <a:solidFill>
              <a:srgbClr val="FFFF00"/>
            </a:solidFill>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MX" dirty="0"/>
          </a:p>
        </p:txBody>
      </p:sp>
      <p:sp>
        <p:nvSpPr>
          <p:cNvPr id="105" name="104 Forma libre"/>
          <p:cNvSpPr/>
          <p:nvPr/>
        </p:nvSpPr>
        <p:spPr>
          <a:xfrm rot="7414620">
            <a:off x="6956715" y="614822"/>
            <a:ext cx="349168" cy="424243"/>
          </a:xfrm>
          <a:custGeom>
            <a:avLst/>
            <a:gdLst>
              <a:gd name="connsiteX0" fmla="*/ 0 w 809534"/>
              <a:gd name="connsiteY0" fmla="*/ 172293 h 434081"/>
              <a:gd name="connsiteX1" fmla="*/ 40944 w 809534"/>
              <a:gd name="connsiteY1" fmla="*/ 131350 h 434081"/>
              <a:gd name="connsiteX2" fmla="*/ 109183 w 809534"/>
              <a:gd name="connsiteY2" fmla="*/ 49463 h 434081"/>
              <a:gd name="connsiteX3" fmla="*/ 150126 w 809534"/>
              <a:gd name="connsiteY3" fmla="*/ 35815 h 434081"/>
              <a:gd name="connsiteX4" fmla="*/ 204717 w 809534"/>
              <a:gd name="connsiteY4" fmla="*/ 213236 h 434081"/>
              <a:gd name="connsiteX5" fmla="*/ 245660 w 809534"/>
              <a:gd name="connsiteY5" fmla="*/ 199588 h 434081"/>
              <a:gd name="connsiteX6" fmla="*/ 286603 w 809534"/>
              <a:gd name="connsiteY6" fmla="*/ 172293 h 434081"/>
              <a:gd name="connsiteX7" fmla="*/ 327547 w 809534"/>
              <a:gd name="connsiteY7" fmla="*/ 90406 h 434081"/>
              <a:gd name="connsiteX8" fmla="*/ 368490 w 809534"/>
              <a:gd name="connsiteY8" fmla="*/ 76759 h 434081"/>
              <a:gd name="connsiteX9" fmla="*/ 395786 w 809534"/>
              <a:gd name="connsiteY9" fmla="*/ 158645 h 434081"/>
              <a:gd name="connsiteX10" fmla="*/ 368490 w 809534"/>
              <a:gd name="connsiteY10" fmla="*/ 240532 h 434081"/>
              <a:gd name="connsiteX11" fmla="*/ 382138 w 809534"/>
              <a:gd name="connsiteY11" fmla="*/ 308770 h 434081"/>
              <a:gd name="connsiteX12" fmla="*/ 504968 w 809534"/>
              <a:gd name="connsiteY12" fmla="*/ 308770 h 434081"/>
              <a:gd name="connsiteX13" fmla="*/ 573206 w 809534"/>
              <a:gd name="connsiteY13" fmla="*/ 226884 h 434081"/>
              <a:gd name="connsiteX14" fmla="*/ 614150 w 809534"/>
              <a:gd name="connsiteY14" fmla="*/ 213236 h 434081"/>
              <a:gd name="connsiteX15" fmla="*/ 655093 w 809534"/>
              <a:gd name="connsiteY15" fmla="*/ 226884 h 434081"/>
              <a:gd name="connsiteX16" fmla="*/ 641445 w 809534"/>
              <a:gd name="connsiteY16" fmla="*/ 281475 h 434081"/>
              <a:gd name="connsiteX17" fmla="*/ 614150 w 809534"/>
              <a:gd name="connsiteY17" fmla="*/ 363362 h 434081"/>
              <a:gd name="connsiteX18" fmla="*/ 627797 w 809534"/>
              <a:gd name="connsiteY18" fmla="*/ 404305 h 434081"/>
              <a:gd name="connsiteX19" fmla="*/ 764275 w 809534"/>
              <a:gd name="connsiteY19" fmla="*/ 404305 h 434081"/>
              <a:gd name="connsiteX20" fmla="*/ 805218 w 809534"/>
              <a:gd name="connsiteY20" fmla="*/ 431600 h 434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09534" h="434081">
                <a:moveTo>
                  <a:pt x="0" y="172293"/>
                </a:moveTo>
                <a:cubicBezTo>
                  <a:pt x="13648" y="158645"/>
                  <a:pt x="28588" y="146177"/>
                  <a:pt x="40944" y="131350"/>
                </a:cubicBezTo>
                <a:cubicBezTo>
                  <a:pt x="72418" y="93581"/>
                  <a:pt x="64321" y="79371"/>
                  <a:pt x="109183" y="49463"/>
                </a:cubicBezTo>
                <a:cubicBezTo>
                  <a:pt x="121153" y="41483"/>
                  <a:pt x="136478" y="40364"/>
                  <a:pt x="150126" y="35815"/>
                </a:cubicBezTo>
                <a:cubicBezTo>
                  <a:pt x="255781" y="106253"/>
                  <a:pt x="119422" y="0"/>
                  <a:pt x="204717" y="213236"/>
                </a:cubicBezTo>
                <a:cubicBezTo>
                  <a:pt x="210060" y="226593"/>
                  <a:pt x="232793" y="206022"/>
                  <a:pt x="245660" y="199588"/>
                </a:cubicBezTo>
                <a:cubicBezTo>
                  <a:pt x="260331" y="192253"/>
                  <a:pt x="272955" y="181391"/>
                  <a:pt x="286603" y="172293"/>
                </a:cubicBezTo>
                <a:cubicBezTo>
                  <a:pt x="295594" y="145321"/>
                  <a:pt x="303496" y="109647"/>
                  <a:pt x="327547" y="90406"/>
                </a:cubicBezTo>
                <a:cubicBezTo>
                  <a:pt x="338780" y="81419"/>
                  <a:pt x="354842" y="81308"/>
                  <a:pt x="368490" y="76759"/>
                </a:cubicBezTo>
                <a:cubicBezTo>
                  <a:pt x="428035" y="96606"/>
                  <a:pt x="417745" y="78130"/>
                  <a:pt x="395786" y="158645"/>
                </a:cubicBezTo>
                <a:cubicBezTo>
                  <a:pt x="388216" y="186403"/>
                  <a:pt x="368490" y="240532"/>
                  <a:pt x="368490" y="240532"/>
                </a:cubicBezTo>
                <a:cubicBezTo>
                  <a:pt x="373039" y="263278"/>
                  <a:pt x="369271" y="289469"/>
                  <a:pt x="382138" y="308770"/>
                </a:cubicBezTo>
                <a:cubicBezTo>
                  <a:pt x="402297" y="339008"/>
                  <a:pt x="499367" y="309703"/>
                  <a:pt x="504968" y="308770"/>
                </a:cubicBezTo>
                <a:cubicBezTo>
                  <a:pt x="525109" y="278558"/>
                  <a:pt x="541681" y="247901"/>
                  <a:pt x="573206" y="226884"/>
                </a:cubicBezTo>
                <a:cubicBezTo>
                  <a:pt x="585176" y="218904"/>
                  <a:pt x="600502" y="217785"/>
                  <a:pt x="614150" y="213236"/>
                </a:cubicBezTo>
                <a:cubicBezTo>
                  <a:pt x="627798" y="217785"/>
                  <a:pt x="649750" y="213527"/>
                  <a:pt x="655093" y="226884"/>
                </a:cubicBezTo>
                <a:cubicBezTo>
                  <a:pt x="662059" y="244300"/>
                  <a:pt x="646835" y="263509"/>
                  <a:pt x="641445" y="281475"/>
                </a:cubicBezTo>
                <a:cubicBezTo>
                  <a:pt x="633177" y="309034"/>
                  <a:pt x="614150" y="363362"/>
                  <a:pt x="614150" y="363362"/>
                </a:cubicBezTo>
                <a:cubicBezTo>
                  <a:pt x="618699" y="377010"/>
                  <a:pt x="617625" y="394133"/>
                  <a:pt x="627797" y="404305"/>
                </a:cubicBezTo>
                <a:cubicBezTo>
                  <a:pt x="657573" y="434081"/>
                  <a:pt x="747709" y="406672"/>
                  <a:pt x="764275" y="404305"/>
                </a:cubicBezTo>
                <a:cubicBezTo>
                  <a:pt x="809534" y="419392"/>
                  <a:pt x="805218" y="403567"/>
                  <a:pt x="805218" y="431600"/>
                </a:cubicBezTo>
              </a:path>
            </a:pathLst>
          </a:custGeom>
          <a:ln w="22225">
            <a:solidFill>
              <a:srgbClr val="FFFF00"/>
            </a:solidFill>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MX" dirty="0"/>
          </a:p>
        </p:txBody>
      </p:sp>
      <p:sp>
        <p:nvSpPr>
          <p:cNvPr id="106" name="105 Forma libre"/>
          <p:cNvSpPr/>
          <p:nvPr/>
        </p:nvSpPr>
        <p:spPr>
          <a:xfrm rot="7184879">
            <a:off x="6731213" y="1183484"/>
            <a:ext cx="428628" cy="285752"/>
          </a:xfrm>
          <a:custGeom>
            <a:avLst/>
            <a:gdLst>
              <a:gd name="connsiteX0" fmla="*/ 0 w 809534"/>
              <a:gd name="connsiteY0" fmla="*/ 172293 h 434081"/>
              <a:gd name="connsiteX1" fmla="*/ 40944 w 809534"/>
              <a:gd name="connsiteY1" fmla="*/ 131350 h 434081"/>
              <a:gd name="connsiteX2" fmla="*/ 109183 w 809534"/>
              <a:gd name="connsiteY2" fmla="*/ 49463 h 434081"/>
              <a:gd name="connsiteX3" fmla="*/ 150126 w 809534"/>
              <a:gd name="connsiteY3" fmla="*/ 35815 h 434081"/>
              <a:gd name="connsiteX4" fmla="*/ 204717 w 809534"/>
              <a:gd name="connsiteY4" fmla="*/ 213236 h 434081"/>
              <a:gd name="connsiteX5" fmla="*/ 245660 w 809534"/>
              <a:gd name="connsiteY5" fmla="*/ 199588 h 434081"/>
              <a:gd name="connsiteX6" fmla="*/ 286603 w 809534"/>
              <a:gd name="connsiteY6" fmla="*/ 172293 h 434081"/>
              <a:gd name="connsiteX7" fmla="*/ 327547 w 809534"/>
              <a:gd name="connsiteY7" fmla="*/ 90406 h 434081"/>
              <a:gd name="connsiteX8" fmla="*/ 368490 w 809534"/>
              <a:gd name="connsiteY8" fmla="*/ 76759 h 434081"/>
              <a:gd name="connsiteX9" fmla="*/ 395786 w 809534"/>
              <a:gd name="connsiteY9" fmla="*/ 158645 h 434081"/>
              <a:gd name="connsiteX10" fmla="*/ 368490 w 809534"/>
              <a:gd name="connsiteY10" fmla="*/ 240532 h 434081"/>
              <a:gd name="connsiteX11" fmla="*/ 382138 w 809534"/>
              <a:gd name="connsiteY11" fmla="*/ 308770 h 434081"/>
              <a:gd name="connsiteX12" fmla="*/ 504968 w 809534"/>
              <a:gd name="connsiteY12" fmla="*/ 308770 h 434081"/>
              <a:gd name="connsiteX13" fmla="*/ 573206 w 809534"/>
              <a:gd name="connsiteY13" fmla="*/ 226884 h 434081"/>
              <a:gd name="connsiteX14" fmla="*/ 614150 w 809534"/>
              <a:gd name="connsiteY14" fmla="*/ 213236 h 434081"/>
              <a:gd name="connsiteX15" fmla="*/ 655093 w 809534"/>
              <a:gd name="connsiteY15" fmla="*/ 226884 h 434081"/>
              <a:gd name="connsiteX16" fmla="*/ 641445 w 809534"/>
              <a:gd name="connsiteY16" fmla="*/ 281475 h 434081"/>
              <a:gd name="connsiteX17" fmla="*/ 614150 w 809534"/>
              <a:gd name="connsiteY17" fmla="*/ 363362 h 434081"/>
              <a:gd name="connsiteX18" fmla="*/ 627797 w 809534"/>
              <a:gd name="connsiteY18" fmla="*/ 404305 h 434081"/>
              <a:gd name="connsiteX19" fmla="*/ 764275 w 809534"/>
              <a:gd name="connsiteY19" fmla="*/ 404305 h 434081"/>
              <a:gd name="connsiteX20" fmla="*/ 805218 w 809534"/>
              <a:gd name="connsiteY20" fmla="*/ 431600 h 434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09534" h="434081">
                <a:moveTo>
                  <a:pt x="0" y="172293"/>
                </a:moveTo>
                <a:cubicBezTo>
                  <a:pt x="13648" y="158645"/>
                  <a:pt x="28588" y="146177"/>
                  <a:pt x="40944" y="131350"/>
                </a:cubicBezTo>
                <a:cubicBezTo>
                  <a:pt x="72418" y="93581"/>
                  <a:pt x="64321" y="79371"/>
                  <a:pt x="109183" y="49463"/>
                </a:cubicBezTo>
                <a:cubicBezTo>
                  <a:pt x="121153" y="41483"/>
                  <a:pt x="136478" y="40364"/>
                  <a:pt x="150126" y="35815"/>
                </a:cubicBezTo>
                <a:cubicBezTo>
                  <a:pt x="255781" y="106253"/>
                  <a:pt x="119422" y="0"/>
                  <a:pt x="204717" y="213236"/>
                </a:cubicBezTo>
                <a:cubicBezTo>
                  <a:pt x="210060" y="226593"/>
                  <a:pt x="232793" y="206022"/>
                  <a:pt x="245660" y="199588"/>
                </a:cubicBezTo>
                <a:cubicBezTo>
                  <a:pt x="260331" y="192253"/>
                  <a:pt x="272955" y="181391"/>
                  <a:pt x="286603" y="172293"/>
                </a:cubicBezTo>
                <a:cubicBezTo>
                  <a:pt x="295594" y="145321"/>
                  <a:pt x="303496" y="109647"/>
                  <a:pt x="327547" y="90406"/>
                </a:cubicBezTo>
                <a:cubicBezTo>
                  <a:pt x="338780" y="81419"/>
                  <a:pt x="354842" y="81308"/>
                  <a:pt x="368490" y="76759"/>
                </a:cubicBezTo>
                <a:cubicBezTo>
                  <a:pt x="428035" y="96606"/>
                  <a:pt x="417745" y="78130"/>
                  <a:pt x="395786" y="158645"/>
                </a:cubicBezTo>
                <a:cubicBezTo>
                  <a:pt x="388216" y="186403"/>
                  <a:pt x="368490" y="240532"/>
                  <a:pt x="368490" y="240532"/>
                </a:cubicBezTo>
                <a:cubicBezTo>
                  <a:pt x="373039" y="263278"/>
                  <a:pt x="369271" y="289469"/>
                  <a:pt x="382138" y="308770"/>
                </a:cubicBezTo>
                <a:cubicBezTo>
                  <a:pt x="402297" y="339008"/>
                  <a:pt x="499367" y="309703"/>
                  <a:pt x="504968" y="308770"/>
                </a:cubicBezTo>
                <a:cubicBezTo>
                  <a:pt x="525109" y="278558"/>
                  <a:pt x="541681" y="247901"/>
                  <a:pt x="573206" y="226884"/>
                </a:cubicBezTo>
                <a:cubicBezTo>
                  <a:pt x="585176" y="218904"/>
                  <a:pt x="600502" y="217785"/>
                  <a:pt x="614150" y="213236"/>
                </a:cubicBezTo>
                <a:cubicBezTo>
                  <a:pt x="627798" y="217785"/>
                  <a:pt x="649750" y="213527"/>
                  <a:pt x="655093" y="226884"/>
                </a:cubicBezTo>
                <a:cubicBezTo>
                  <a:pt x="662059" y="244300"/>
                  <a:pt x="646835" y="263509"/>
                  <a:pt x="641445" y="281475"/>
                </a:cubicBezTo>
                <a:cubicBezTo>
                  <a:pt x="633177" y="309034"/>
                  <a:pt x="614150" y="363362"/>
                  <a:pt x="614150" y="363362"/>
                </a:cubicBezTo>
                <a:cubicBezTo>
                  <a:pt x="618699" y="377010"/>
                  <a:pt x="617625" y="394133"/>
                  <a:pt x="627797" y="404305"/>
                </a:cubicBezTo>
                <a:cubicBezTo>
                  <a:pt x="657573" y="434081"/>
                  <a:pt x="747709" y="406672"/>
                  <a:pt x="764275" y="404305"/>
                </a:cubicBezTo>
                <a:cubicBezTo>
                  <a:pt x="809534" y="419392"/>
                  <a:pt x="805218" y="403567"/>
                  <a:pt x="805218" y="431600"/>
                </a:cubicBezTo>
              </a:path>
            </a:pathLst>
          </a:custGeom>
          <a:ln w="22225">
            <a:solidFill>
              <a:srgbClr val="FFFF00"/>
            </a:solidFill>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MX" dirty="0"/>
          </a:p>
        </p:txBody>
      </p:sp>
      <p:sp>
        <p:nvSpPr>
          <p:cNvPr id="107" name="106 Elipse"/>
          <p:cNvSpPr/>
          <p:nvPr/>
        </p:nvSpPr>
        <p:spPr>
          <a:xfrm>
            <a:off x="7143768" y="640768"/>
            <a:ext cx="857256" cy="92869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cxnSp>
        <p:nvCxnSpPr>
          <p:cNvPr id="109" name="108 Conector recto de flecha"/>
          <p:cNvCxnSpPr>
            <a:stCxn id="107" idx="2"/>
            <a:endCxn id="111" idx="3"/>
          </p:cNvCxnSpPr>
          <p:nvPr/>
        </p:nvCxnSpPr>
        <p:spPr>
          <a:xfrm flipH="1" flipV="1">
            <a:off x="6276393" y="543353"/>
            <a:ext cx="867375" cy="561762"/>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11" name="110 CuadroTexto"/>
          <p:cNvSpPr txBox="1"/>
          <p:nvPr/>
        </p:nvSpPr>
        <p:spPr>
          <a:xfrm>
            <a:off x="119615" y="35521"/>
            <a:ext cx="6156778" cy="1015663"/>
          </a:xfrm>
          <a:prstGeom prst="rect">
            <a:avLst/>
          </a:prstGeom>
          <a:noFill/>
          <a:ln>
            <a:solidFill>
              <a:schemeClr val="accent1">
                <a:lumMod val="50000"/>
              </a:schemeClr>
            </a:solidFill>
          </a:ln>
        </p:spPr>
        <p:txBody>
          <a:bodyPr wrap="square" rtlCol="0">
            <a:spAutoFit/>
          </a:bodyPr>
          <a:lstStyle/>
          <a:p>
            <a:pPr algn="just"/>
            <a:r>
              <a:rPr lang="es-MX" sz="1200" b="1" dirty="0" smtClean="0">
                <a:solidFill>
                  <a:srgbClr val="009E00"/>
                </a:solidFill>
              </a:rPr>
              <a:t>Debido a que la línea de </a:t>
            </a:r>
            <a:r>
              <a:rPr lang="es-MX" sz="1200" b="1" baseline="30000" dirty="0" smtClean="0">
                <a:solidFill>
                  <a:srgbClr val="009E00"/>
                </a:solidFill>
              </a:rPr>
              <a:t>12</a:t>
            </a:r>
            <a:r>
              <a:rPr lang="es-MX" sz="1200" b="1" dirty="0" smtClean="0">
                <a:solidFill>
                  <a:srgbClr val="009E00"/>
                </a:solidFill>
              </a:rPr>
              <a:t>CO es normalmente ópticamente gruesa </a:t>
            </a:r>
            <a:r>
              <a:rPr lang="es-MX" sz="1200" b="1" dirty="0" smtClean="0">
                <a:solidFill>
                  <a:srgbClr val="009E00"/>
                </a:solidFill>
                <a:sym typeface="Wingdings" pitchFamily="2" charset="2"/>
              </a:rPr>
              <a:t> fotones emitidos por una moléculas a la frecuencia de la línea pueden ser absorbidos por otras moléculas para excitarse  </a:t>
            </a:r>
            <a:r>
              <a:rPr lang="es-MX" sz="1200" b="1" dirty="0" smtClean="0">
                <a:solidFill>
                  <a:srgbClr val="C00000"/>
                </a:solidFill>
                <a:sym typeface="Wingdings" pitchFamily="2" charset="2"/>
              </a:rPr>
              <a:t>Atrapamiento radiativo </a:t>
            </a:r>
            <a:r>
              <a:rPr lang="es-MX" sz="1200" b="1" dirty="0" smtClean="0">
                <a:solidFill>
                  <a:srgbClr val="009E00"/>
                </a:solidFill>
                <a:sym typeface="Wingdings" pitchFamily="2" charset="2"/>
              </a:rPr>
              <a:t>(Photon Trapping) </a:t>
            </a:r>
            <a:r>
              <a:rPr lang="es-MX" sz="1200" b="1" dirty="0" smtClean="0">
                <a:solidFill>
                  <a:srgbClr val="C00000"/>
                </a:solidFill>
                <a:sym typeface="Wingdings" pitchFamily="2" charset="2"/>
              </a:rPr>
              <a:t>el campo de radiación que excita a las moléculas ahora es doble = El de los fotones emitidos por las propias moléculas (función fuente)+ el de fondo ACOPLAMIENTO</a:t>
            </a:r>
            <a:endParaRPr lang="es-MX" sz="1200" b="1" dirty="0">
              <a:solidFill>
                <a:srgbClr val="C00000"/>
              </a:solidFill>
            </a:endParaRPr>
          </a:p>
        </p:txBody>
      </p:sp>
      <p:sp>
        <p:nvSpPr>
          <p:cNvPr id="113" name="112 Elipse"/>
          <p:cNvSpPr/>
          <p:nvPr/>
        </p:nvSpPr>
        <p:spPr>
          <a:xfrm>
            <a:off x="2786050" y="1528286"/>
            <a:ext cx="642942" cy="38854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16" name="115 CuadroTexto"/>
          <p:cNvSpPr txBox="1"/>
          <p:nvPr/>
        </p:nvSpPr>
        <p:spPr>
          <a:xfrm>
            <a:off x="1461906" y="1172701"/>
            <a:ext cx="4442266" cy="276999"/>
          </a:xfrm>
          <a:prstGeom prst="rect">
            <a:avLst/>
          </a:prstGeom>
          <a:solidFill>
            <a:schemeClr val="accent3">
              <a:lumMod val="20000"/>
              <a:lumOff val="80000"/>
            </a:schemeClr>
          </a:solidFill>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s-MX" sz="1200" b="1" dirty="0" smtClean="0">
                <a:solidFill>
                  <a:schemeClr val="accent1">
                    <a:lumMod val="50000"/>
                  </a:schemeClr>
                </a:solidFill>
              </a:rPr>
              <a:t>Campo de radiación que da lugar a las excitaciones radiativas</a:t>
            </a:r>
            <a:endParaRPr lang="es-MX" sz="1200" b="1" dirty="0">
              <a:solidFill>
                <a:schemeClr val="accent1">
                  <a:lumMod val="50000"/>
                </a:schemeClr>
              </a:solidFill>
            </a:endParaRPr>
          </a:p>
        </p:txBody>
      </p:sp>
      <p:cxnSp>
        <p:nvCxnSpPr>
          <p:cNvPr id="115" name="114 Conector recto de flecha"/>
          <p:cNvCxnSpPr>
            <a:stCxn id="113" idx="7"/>
          </p:cNvCxnSpPr>
          <p:nvPr/>
        </p:nvCxnSpPr>
        <p:spPr>
          <a:xfrm flipV="1">
            <a:off x="3334835" y="1385413"/>
            <a:ext cx="665661" cy="19977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29" name="128 Flecha derecha"/>
          <p:cNvSpPr/>
          <p:nvPr/>
        </p:nvSpPr>
        <p:spPr>
          <a:xfrm rot="2922387">
            <a:off x="5400889" y="1474485"/>
            <a:ext cx="268371" cy="235715"/>
          </a:xfrm>
          <a:prstGeom prst="rightArrow">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s-MX" dirty="0"/>
          </a:p>
        </p:txBody>
      </p:sp>
      <p:sp>
        <p:nvSpPr>
          <p:cNvPr id="130" name="129 CuadroTexto"/>
          <p:cNvSpPr txBox="1"/>
          <p:nvPr/>
        </p:nvSpPr>
        <p:spPr>
          <a:xfrm>
            <a:off x="4357686" y="1956284"/>
            <a:ext cx="4819976" cy="461665"/>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just"/>
            <a:r>
              <a:rPr lang="es-MX" sz="1200" b="1" dirty="0" smtClean="0">
                <a:solidFill>
                  <a:srgbClr val="C00000"/>
                </a:solidFill>
              </a:rPr>
              <a:t>El </a:t>
            </a:r>
            <a:r>
              <a:rPr lang="es-MX" sz="1200" b="1" u="sng" dirty="0" smtClean="0">
                <a:solidFill>
                  <a:srgbClr val="C00000"/>
                </a:solidFill>
              </a:rPr>
              <a:t>GRAN PROBLEMA </a:t>
            </a:r>
            <a:r>
              <a:rPr lang="es-MX" sz="1200" b="1" dirty="0" smtClean="0">
                <a:solidFill>
                  <a:srgbClr val="C00000"/>
                </a:solidFill>
              </a:rPr>
              <a:t>es saber cuales fotones se absorben y cuales escapan</a:t>
            </a:r>
            <a:endParaRPr lang="es-MX" sz="1200" b="1" dirty="0">
              <a:solidFill>
                <a:srgbClr val="C00000"/>
              </a:solidFill>
            </a:endParaRPr>
          </a:p>
        </p:txBody>
      </p:sp>
      <p:sp>
        <p:nvSpPr>
          <p:cNvPr id="131" name="130 Flecha abajo"/>
          <p:cNvSpPr/>
          <p:nvPr/>
        </p:nvSpPr>
        <p:spPr>
          <a:xfrm>
            <a:off x="5291407" y="2241526"/>
            <a:ext cx="236544" cy="288032"/>
          </a:xfrm>
          <a:prstGeom prst="downArrow">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s-MX" dirty="0"/>
          </a:p>
        </p:txBody>
      </p:sp>
      <p:sp>
        <p:nvSpPr>
          <p:cNvPr id="132" name="131 CuadroTexto"/>
          <p:cNvSpPr txBox="1"/>
          <p:nvPr/>
        </p:nvSpPr>
        <p:spPr>
          <a:xfrm>
            <a:off x="5273114" y="2564904"/>
            <a:ext cx="3794826" cy="646331"/>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just"/>
            <a:r>
              <a:rPr lang="es-MX" sz="1200" b="1" u="sng" dirty="0" smtClean="0">
                <a:solidFill>
                  <a:srgbClr val="009E00"/>
                </a:solidFill>
              </a:rPr>
              <a:t>APROXIMACION: </a:t>
            </a:r>
            <a:r>
              <a:rPr lang="es-MX" sz="1200" b="1" dirty="0" smtClean="0">
                <a:solidFill>
                  <a:srgbClr val="009E00"/>
                </a:solidFill>
              </a:rPr>
              <a:t>Probabilidad de escape </a:t>
            </a:r>
            <a:r>
              <a:rPr lang="es-MX" sz="1200" b="1" dirty="0" smtClean="0">
                <a:solidFill>
                  <a:srgbClr val="009E00"/>
                </a:solidFill>
                <a:sym typeface="Wingdings" pitchFamily="2" charset="2"/>
              </a:rPr>
              <a:t> se le asocia al fotón  de la línea una probabilidad de que escape y no sea absorbido por otra molécula </a:t>
            </a:r>
            <a:r>
              <a:rPr lang="es-MX" sz="1200" b="1" dirty="0" smtClean="0">
                <a:solidFill>
                  <a:srgbClr val="009E00"/>
                </a:solidFill>
                <a:sym typeface="Symbol"/>
              </a:rPr>
              <a:t></a:t>
            </a:r>
            <a:endParaRPr lang="es-MX" sz="1200" b="1" dirty="0">
              <a:solidFill>
                <a:srgbClr val="009E00"/>
              </a:solidFill>
            </a:endParaRPr>
          </a:p>
        </p:txBody>
      </p:sp>
      <p:sp>
        <p:nvSpPr>
          <p:cNvPr id="133" name="132 Elipse"/>
          <p:cNvSpPr/>
          <p:nvPr/>
        </p:nvSpPr>
        <p:spPr>
          <a:xfrm>
            <a:off x="1071538" y="1617232"/>
            <a:ext cx="357190" cy="285752"/>
          </a:xfrm>
          <a:prstGeom prst="ellipse">
            <a:avLst/>
          </a:prstGeom>
          <a:noFill/>
          <a:ln>
            <a:solidFill>
              <a:srgbClr val="009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35" name="134 Elipse"/>
          <p:cNvSpPr/>
          <p:nvPr/>
        </p:nvSpPr>
        <p:spPr>
          <a:xfrm>
            <a:off x="1178695" y="1992633"/>
            <a:ext cx="393504" cy="285752"/>
          </a:xfrm>
          <a:prstGeom prst="ellipse">
            <a:avLst/>
          </a:prstGeom>
          <a:noFill/>
          <a:ln>
            <a:solidFill>
              <a:srgbClr val="009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36" name="135 Elipse"/>
          <p:cNvSpPr/>
          <p:nvPr/>
        </p:nvSpPr>
        <p:spPr>
          <a:xfrm>
            <a:off x="3135788" y="1916832"/>
            <a:ext cx="293204" cy="285752"/>
          </a:xfrm>
          <a:prstGeom prst="ellipse">
            <a:avLst/>
          </a:prstGeom>
          <a:noFill/>
          <a:ln>
            <a:solidFill>
              <a:srgbClr val="009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37" name="136 Elipse"/>
          <p:cNvSpPr/>
          <p:nvPr/>
        </p:nvSpPr>
        <p:spPr>
          <a:xfrm flipV="1">
            <a:off x="2411760" y="2636912"/>
            <a:ext cx="288032" cy="285752"/>
          </a:xfrm>
          <a:prstGeom prst="ellipse">
            <a:avLst/>
          </a:prstGeom>
          <a:noFill/>
          <a:ln>
            <a:solidFill>
              <a:srgbClr val="009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38" name="137 Elipse"/>
          <p:cNvSpPr/>
          <p:nvPr/>
        </p:nvSpPr>
        <p:spPr>
          <a:xfrm>
            <a:off x="878693" y="2438769"/>
            <a:ext cx="385690" cy="285752"/>
          </a:xfrm>
          <a:prstGeom prst="ellipse">
            <a:avLst/>
          </a:prstGeom>
          <a:noFill/>
          <a:ln>
            <a:solidFill>
              <a:srgbClr val="009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cxnSp>
        <p:nvCxnSpPr>
          <p:cNvPr id="140" name="139 Conector recto de flecha"/>
          <p:cNvCxnSpPr>
            <a:stCxn id="138" idx="2"/>
            <a:endCxn id="141" idx="0"/>
          </p:cNvCxnSpPr>
          <p:nvPr/>
        </p:nvCxnSpPr>
        <p:spPr>
          <a:xfrm flipH="1">
            <a:off x="621449" y="2581645"/>
            <a:ext cx="257244" cy="338853"/>
          </a:xfrm>
          <a:prstGeom prst="straightConnector1">
            <a:avLst/>
          </a:prstGeom>
          <a:ln>
            <a:tailEnd type="arrow"/>
          </a:ln>
        </p:spPr>
        <p:style>
          <a:lnRef idx="2">
            <a:schemeClr val="accent3"/>
          </a:lnRef>
          <a:fillRef idx="0">
            <a:schemeClr val="accent3"/>
          </a:fillRef>
          <a:effectRef idx="1">
            <a:schemeClr val="accent3"/>
          </a:effectRef>
          <a:fontRef idx="minor">
            <a:schemeClr val="tx1"/>
          </a:fontRef>
        </p:style>
      </p:cxnSp>
      <p:sp>
        <p:nvSpPr>
          <p:cNvPr id="141" name="140 CuadroTexto"/>
          <p:cNvSpPr txBox="1"/>
          <p:nvPr/>
        </p:nvSpPr>
        <p:spPr>
          <a:xfrm>
            <a:off x="157102" y="2920498"/>
            <a:ext cx="928694" cy="261610"/>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es-MX" sz="1100" b="1" dirty="0" smtClean="0">
                <a:solidFill>
                  <a:srgbClr val="009E00"/>
                </a:solidFill>
              </a:rPr>
              <a:t>Incógnitas</a:t>
            </a:r>
            <a:endParaRPr lang="es-MX" sz="1100" b="1" dirty="0">
              <a:solidFill>
                <a:srgbClr val="009E00"/>
              </a:solidFill>
            </a:endParaRPr>
          </a:p>
        </p:txBody>
      </p:sp>
      <p:pic>
        <p:nvPicPr>
          <p:cNvPr id="101" name="Picture 2"/>
          <p:cNvPicPr>
            <a:picLocks noChangeAspect="1" noChangeArrowheads="1"/>
          </p:cNvPicPr>
          <p:nvPr/>
        </p:nvPicPr>
        <p:blipFill>
          <a:blip r:embed="rId3" cstate="print"/>
          <a:srcRect/>
          <a:stretch>
            <a:fillRect/>
          </a:stretch>
        </p:blipFill>
        <p:spPr bwMode="auto">
          <a:xfrm>
            <a:off x="325768" y="4342631"/>
            <a:ext cx="2301073" cy="710572"/>
          </a:xfrm>
          <a:prstGeom prst="rect">
            <a:avLst/>
          </a:prstGeom>
          <a:noFill/>
          <a:ln w="9525">
            <a:noFill/>
            <a:miter lim="800000"/>
            <a:headEnd/>
            <a:tailEnd/>
          </a:ln>
        </p:spPr>
      </p:pic>
      <p:pic>
        <p:nvPicPr>
          <p:cNvPr id="108" name="Picture 4"/>
          <p:cNvPicPr>
            <a:picLocks noChangeAspect="1" noChangeArrowheads="1"/>
          </p:cNvPicPr>
          <p:nvPr/>
        </p:nvPicPr>
        <p:blipFill>
          <a:blip r:embed="rId4" cstate="print"/>
          <a:srcRect/>
          <a:stretch>
            <a:fillRect/>
          </a:stretch>
        </p:blipFill>
        <p:spPr bwMode="auto">
          <a:xfrm>
            <a:off x="603950" y="3401083"/>
            <a:ext cx="4364200" cy="476252"/>
          </a:xfrm>
          <a:prstGeom prst="rect">
            <a:avLst/>
          </a:prstGeom>
          <a:noFill/>
          <a:ln w="9525">
            <a:noFill/>
            <a:miter lim="800000"/>
            <a:headEnd/>
            <a:tailEnd/>
          </a:ln>
        </p:spPr>
      </p:pic>
      <p:pic>
        <p:nvPicPr>
          <p:cNvPr id="114" name="Picture 6"/>
          <p:cNvPicPr>
            <a:picLocks noChangeAspect="1" noChangeArrowheads="1"/>
          </p:cNvPicPr>
          <p:nvPr/>
        </p:nvPicPr>
        <p:blipFill>
          <a:blip r:embed="rId5" cstate="print"/>
          <a:srcRect/>
          <a:stretch>
            <a:fillRect/>
          </a:stretch>
        </p:blipFill>
        <p:spPr bwMode="auto">
          <a:xfrm>
            <a:off x="5220072" y="3341021"/>
            <a:ext cx="2222658" cy="693060"/>
          </a:xfrm>
          <a:prstGeom prst="rect">
            <a:avLst/>
          </a:prstGeom>
          <a:solidFill>
            <a:schemeClr val="accent5">
              <a:lumMod val="20000"/>
              <a:lumOff val="80000"/>
            </a:schemeClr>
          </a:solidFill>
          <a:ln>
            <a:solidFill>
              <a:schemeClr val="bg1"/>
            </a:solidFill>
            <a:headEnd/>
            <a:tailEnd/>
          </a:ln>
        </p:spPr>
        <p:style>
          <a:lnRef idx="2">
            <a:schemeClr val="accent1"/>
          </a:lnRef>
          <a:fillRef idx="1">
            <a:schemeClr val="lt1"/>
          </a:fillRef>
          <a:effectRef idx="0">
            <a:schemeClr val="accent1"/>
          </a:effectRef>
          <a:fontRef idx="minor">
            <a:schemeClr val="dk1"/>
          </a:fontRef>
        </p:style>
      </p:pic>
      <p:pic>
        <p:nvPicPr>
          <p:cNvPr id="112" name="Picture 5"/>
          <p:cNvPicPr>
            <a:picLocks noChangeAspect="1" noChangeArrowheads="1"/>
          </p:cNvPicPr>
          <p:nvPr/>
        </p:nvPicPr>
        <p:blipFill>
          <a:blip r:embed="rId6" cstate="print"/>
          <a:srcRect/>
          <a:stretch>
            <a:fillRect/>
          </a:stretch>
        </p:blipFill>
        <p:spPr bwMode="auto">
          <a:xfrm>
            <a:off x="383569" y="3868188"/>
            <a:ext cx="2260087" cy="656777"/>
          </a:xfrm>
          <a:prstGeom prst="rect">
            <a:avLst/>
          </a:prstGeom>
          <a:noFill/>
          <a:ln w="9525">
            <a:noFill/>
            <a:miter lim="800000"/>
            <a:headEnd/>
            <a:tailEnd/>
          </a:ln>
        </p:spPr>
      </p:pic>
      <p:sp>
        <p:nvSpPr>
          <p:cNvPr id="117" name="13 CuadroTexto"/>
          <p:cNvSpPr txBox="1"/>
          <p:nvPr/>
        </p:nvSpPr>
        <p:spPr>
          <a:xfrm>
            <a:off x="7585387" y="3377599"/>
            <a:ext cx="1370742" cy="738664"/>
          </a:xfrm>
          <a:prstGeom prst="rect">
            <a:avLst/>
          </a:prstGeom>
          <a:solidFill>
            <a:schemeClr val="accent3">
              <a:lumMod val="20000"/>
              <a:lumOff val="80000"/>
            </a:schemeClr>
          </a:solidFill>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s-MX" sz="1400" b="1" dirty="0" smtClean="0">
                <a:solidFill>
                  <a:srgbClr val="C00000"/>
                </a:solidFill>
              </a:rPr>
              <a:t>Probabilidad de escape del fotón.</a:t>
            </a:r>
            <a:endParaRPr lang="es-MX" sz="1400" b="1" dirty="0">
              <a:solidFill>
                <a:srgbClr val="C00000"/>
              </a:solidFill>
            </a:endParaRPr>
          </a:p>
        </p:txBody>
      </p:sp>
      <p:sp>
        <p:nvSpPr>
          <p:cNvPr id="118" name="14 Flecha derecha"/>
          <p:cNvSpPr/>
          <p:nvPr/>
        </p:nvSpPr>
        <p:spPr>
          <a:xfrm>
            <a:off x="337220" y="3504815"/>
            <a:ext cx="285752" cy="214314"/>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MX" dirty="0"/>
          </a:p>
        </p:txBody>
      </p:sp>
      <p:sp>
        <p:nvSpPr>
          <p:cNvPr id="122" name="18 CuadroTexto"/>
          <p:cNvSpPr txBox="1"/>
          <p:nvPr/>
        </p:nvSpPr>
        <p:spPr>
          <a:xfrm>
            <a:off x="2610872" y="4167512"/>
            <a:ext cx="6566790" cy="1031051"/>
          </a:xfrm>
          <a:prstGeom prst="rect">
            <a:avLst/>
          </a:prstGeom>
          <a:solidFill>
            <a:schemeClr val="accent5">
              <a:lumMod val="20000"/>
              <a:lumOff val="80000"/>
            </a:schemeClr>
          </a:solidFill>
        </p:spPr>
        <p:style>
          <a:lnRef idx="1">
            <a:schemeClr val="accent5"/>
          </a:lnRef>
          <a:fillRef idx="2">
            <a:schemeClr val="accent5"/>
          </a:fillRef>
          <a:effectRef idx="1">
            <a:schemeClr val="accent5"/>
          </a:effectRef>
          <a:fontRef idx="minor">
            <a:schemeClr val="dk1"/>
          </a:fontRef>
        </p:style>
        <p:txBody>
          <a:bodyPr wrap="square" rtlCol="0">
            <a:spAutoFit/>
          </a:bodyPr>
          <a:lstStyle/>
          <a:p>
            <a:pPr algn="just"/>
            <a:r>
              <a:rPr lang="es-MX" sz="1100" b="1" dirty="0" smtClean="0">
                <a:solidFill>
                  <a:srgbClr val="009E00"/>
                </a:solidFill>
              </a:rPr>
              <a:t>Esta aproximación es válida siempre que exista un gradiente de velocidad muy grande dentro de la nube, por ejemplo, que la nube se esta contrayendo o expandiendo</a:t>
            </a:r>
            <a:r>
              <a:rPr lang="es-MX" sz="1100" b="1" dirty="0" smtClean="0">
                <a:solidFill>
                  <a:srgbClr val="009E00"/>
                </a:solidFill>
                <a:sym typeface="Wingdings" pitchFamily="2" charset="2"/>
              </a:rPr>
              <a:t> en ese caso, por efecto doppler, la frecuencia de los fotones emitidos cambia y ya no son absorbidos sino dentro de un espacio muy pequeño (l~v</a:t>
            </a:r>
            <a:r>
              <a:rPr lang="es-MX" sz="1100" b="1" baseline="-25000" dirty="0" smtClean="0">
                <a:solidFill>
                  <a:srgbClr val="009E00"/>
                </a:solidFill>
                <a:sym typeface="Wingdings" pitchFamily="2" charset="2"/>
              </a:rPr>
              <a:t>t</a:t>
            </a:r>
            <a:r>
              <a:rPr lang="es-MX" sz="1100" b="1" dirty="0" smtClean="0">
                <a:solidFill>
                  <a:srgbClr val="009E00"/>
                </a:solidFill>
                <a:sym typeface="Wingdings" pitchFamily="2" charset="2"/>
              </a:rPr>
              <a:t> gradV&lt;&lt;R</a:t>
            </a:r>
            <a:r>
              <a:rPr lang="es-MX" sz="1100" b="1" baseline="-25000" dirty="0" smtClean="0">
                <a:solidFill>
                  <a:srgbClr val="009E00"/>
                </a:solidFill>
                <a:sym typeface="Wingdings" pitchFamily="2" charset="2"/>
              </a:rPr>
              <a:t>nube</a:t>
            </a:r>
            <a:r>
              <a:rPr lang="es-MX" sz="1100" b="1" dirty="0" smtClean="0">
                <a:solidFill>
                  <a:srgbClr val="009E00"/>
                </a:solidFill>
                <a:sym typeface="Wingdings" pitchFamily="2" charset="2"/>
              </a:rPr>
              <a:t>). A este tipo de código se le llama </a:t>
            </a:r>
            <a:r>
              <a:rPr lang="es-MX" sz="1400" b="1" dirty="0" smtClean="0">
                <a:solidFill>
                  <a:srgbClr val="FF0000"/>
                </a:solidFill>
                <a:sym typeface="Wingdings" pitchFamily="2" charset="2"/>
              </a:rPr>
              <a:t>LVG</a:t>
            </a:r>
            <a:r>
              <a:rPr lang="es-MX" sz="1400" b="1" dirty="0" smtClean="0">
                <a:solidFill>
                  <a:srgbClr val="009E00"/>
                </a:solidFill>
                <a:sym typeface="Wingdings" pitchFamily="2" charset="2"/>
              </a:rPr>
              <a:t> (Large Velocity Gradient, </a:t>
            </a:r>
            <a:r>
              <a:rPr lang="en-GB" sz="1400" b="1" dirty="0" smtClean="0">
                <a:solidFill>
                  <a:srgbClr val="009E00"/>
                </a:solidFill>
              </a:rPr>
              <a:t>Goldreich &amp; Kwan 1974, de Jong et al. 1975</a:t>
            </a:r>
            <a:r>
              <a:rPr lang="es-MX" sz="1400" b="1" dirty="0" smtClean="0">
                <a:solidFill>
                  <a:srgbClr val="009E00"/>
                </a:solidFill>
                <a:sym typeface="Wingdings" pitchFamily="2" charset="2"/>
              </a:rPr>
              <a:t>)</a:t>
            </a:r>
            <a:endParaRPr lang="es-MX" sz="1400" b="1" dirty="0">
              <a:solidFill>
                <a:srgbClr val="009E00"/>
              </a:solidFill>
            </a:endParaRPr>
          </a:p>
        </p:txBody>
      </p:sp>
      <p:sp>
        <p:nvSpPr>
          <p:cNvPr id="124" name="4 CuadroTexto"/>
          <p:cNvSpPr txBox="1"/>
          <p:nvPr/>
        </p:nvSpPr>
        <p:spPr>
          <a:xfrm>
            <a:off x="83896" y="5249812"/>
            <a:ext cx="9024385" cy="461665"/>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just"/>
            <a:r>
              <a:rPr lang="es-MX" sz="1200" b="1" dirty="0" smtClean="0">
                <a:solidFill>
                  <a:srgbClr val="C00000"/>
                </a:solidFill>
              </a:rPr>
              <a:t>Ahora el sistema es resoluble (desacoplado), PERO las ecuaciones son fuertemente NO lineales debido al atrapamiento radiativo </a:t>
            </a:r>
            <a:r>
              <a:rPr lang="es-MX" sz="1200" b="1" dirty="0" smtClean="0">
                <a:solidFill>
                  <a:srgbClr val="C00000"/>
                </a:solidFill>
                <a:sym typeface="Wingdings" pitchFamily="2" charset="2"/>
              </a:rPr>
              <a:t> dependen exponencialmente de las poblaciones, que son precisamente nuestras incógnitas =&gt; sistema de ecuaciones no lineales.</a:t>
            </a:r>
            <a:endParaRPr lang="es-MX" sz="1200" b="1" dirty="0">
              <a:solidFill>
                <a:srgbClr val="C00000"/>
              </a:solidFill>
            </a:endParaRPr>
          </a:p>
        </p:txBody>
      </p:sp>
      <p:sp>
        <p:nvSpPr>
          <p:cNvPr id="125" name="22 CuadroTexto"/>
          <p:cNvSpPr txBox="1"/>
          <p:nvPr/>
        </p:nvSpPr>
        <p:spPr>
          <a:xfrm>
            <a:off x="94246" y="5764592"/>
            <a:ext cx="7917128" cy="276999"/>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just"/>
            <a:r>
              <a:rPr lang="es-MX" sz="1200" b="1" dirty="0" smtClean="0">
                <a:solidFill>
                  <a:schemeClr val="tx2">
                    <a:lumMod val="50000"/>
                  </a:schemeClr>
                </a:solidFill>
              </a:rPr>
              <a:t>Necesitan resolverse numéricamente, xEj, mediante el Método de Newton-Raphton (clase de Astronomía computacional.)</a:t>
            </a:r>
            <a:endParaRPr lang="es-MX" sz="1200" b="1" dirty="0">
              <a:solidFill>
                <a:schemeClr val="tx2">
                  <a:lumMod val="50000"/>
                </a:schemeClr>
              </a:solidFill>
            </a:endParaRPr>
          </a:p>
        </p:txBody>
      </p:sp>
      <p:sp>
        <p:nvSpPr>
          <p:cNvPr id="126" name="25 Rectángulo"/>
          <p:cNvSpPr/>
          <p:nvPr/>
        </p:nvSpPr>
        <p:spPr>
          <a:xfrm>
            <a:off x="83896" y="6188981"/>
            <a:ext cx="6346907" cy="576064"/>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s-MX" sz="1600" b="1" dirty="0" smtClean="0">
                <a:solidFill>
                  <a:srgbClr val="002060"/>
                </a:solidFill>
              </a:rPr>
              <a:t>Parámetros de entrada del código LVG: n</a:t>
            </a:r>
            <a:r>
              <a:rPr lang="es-MX" sz="1600" b="1" baseline="-25000" dirty="0" smtClean="0">
                <a:solidFill>
                  <a:srgbClr val="002060"/>
                </a:solidFill>
              </a:rPr>
              <a:t>H2</a:t>
            </a:r>
            <a:r>
              <a:rPr lang="es-MX" sz="1600" b="1" dirty="0" smtClean="0">
                <a:solidFill>
                  <a:srgbClr val="002060"/>
                </a:solidFill>
              </a:rPr>
              <a:t>, T</a:t>
            </a:r>
            <a:r>
              <a:rPr lang="es-MX" sz="1600" b="1" baseline="-25000" dirty="0" smtClean="0">
                <a:solidFill>
                  <a:srgbClr val="002060"/>
                </a:solidFill>
              </a:rPr>
              <a:t>K</a:t>
            </a:r>
            <a:r>
              <a:rPr lang="es-MX" sz="1600" b="1" dirty="0" smtClean="0">
                <a:solidFill>
                  <a:srgbClr val="002060"/>
                </a:solidFill>
              </a:rPr>
              <a:t>, </a:t>
            </a:r>
            <a:r>
              <a:rPr lang="es-MX" sz="1600" b="1" dirty="0" err="1" smtClean="0">
                <a:solidFill>
                  <a:srgbClr val="002060"/>
                </a:solidFill>
                <a:sym typeface="Symbol"/>
              </a:rPr>
              <a:t>X</a:t>
            </a:r>
            <a:r>
              <a:rPr lang="es-MX" sz="1600" b="1" baseline="-25000" dirty="0" err="1" smtClean="0">
                <a:solidFill>
                  <a:srgbClr val="002060"/>
                </a:solidFill>
                <a:sym typeface="Symbol"/>
              </a:rPr>
              <a:t>mol</a:t>
            </a:r>
            <a:r>
              <a:rPr lang="es-MX" sz="1600" b="1" dirty="0" smtClean="0">
                <a:solidFill>
                  <a:srgbClr val="002060"/>
                </a:solidFill>
                <a:sym typeface="Symbol"/>
              </a:rPr>
              <a:t> /V/r</a:t>
            </a:r>
          </a:p>
          <a:p>
            <a:pPr algn="ctr"/>
            <a:r>
              <a:rPr lang="es-MX" sz="1600" b="1" dirty="0" smtClean="0">
                <a:solidFill>
                  <a:srgbClr val="002060"/>
                </a:solidFill>
                <a:sym typeface="Symbol"/>
              </a:rPr>
              <a:t>NOTA: V/r </a:t>
            </a:r>
            <a:r>
              <a:rPr lang="es-MX" sz="1600" b="1" dirty="0" smtClean="0">
                <a:solidFill>
                  <a:srgbClr val="002060"/>
                </a:solidFill>
                <a:sym typeface="Wingdings" pitchFamily="2" charset="2"/>
              </a:rPr>
              <a:t> gradiente de velocidad</a:t>
            </a:r>
            <a:endParaRPr lang="es-MX" sz="1600" b="1" baseline="-25000" dirty="0">
              <a:solidFill>
                <a:srgbClr val="002060"/>
              </a:solidFill>
            </a:endParaRPr>
          </a:p>
        </p:txBody>
      </p:sp>
      <p:sp>
        <p:nvSpPr>
          <p:cNvPr id="12" name="Rectángulo 11"/>
          <p:cNvSpPr/>
          <p:nvPr/>
        </p:nvSpPr>
        <p:spPr>
          <a:xfrm>
            <a:off x="5280841" y="3469960"/>
            <a:ext cx="2190314" cy="62105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9" name="15 Flecha derecha"/>
          <p:cNvSpPr/>
          <p:nvPr/>
        </p:nvSpPr>
        <p:spPr>
          <a:xfrm>
            <a:off x="7340324" y="3580127"/>
            <a:ext cx="297476" cy="294820"/>
          </a:xfrm>
          <a:prstGeom prst="rightArrow">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s-MX" dirty="0"/>
          </a:p>
        </p:txBody>
      </p:sp>
      <p:sp>
        <p:nvSpPr>
          <p:cNvPr id="127" name="24 CuadroTexto"/>
          <p:cNvSpPr txBox="1"/>
          <p:nvPr/>
        </p:nvSpPr>
        <p:spPr>
          <a:xfrm>
            <a:off x="5938727" y="6236149"/>
            <a:ext cx="2838710"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es-MX" b="1" dirty="0" smtClean="0">
                <a:solidFill>
                  <a:srgbClr val="009E00"/>
                </a:solidFill>
              </a:rPr>
              <a:t>Outputs de este código son:</a:t>
            </a:r>
            <a:endParaRPr lang="es-MX" b="1" dirty="0">
              <a:solidFill>
                <a:srgbClr val="009E00"/>
              </a:solidFill>
            </a:endParaRPr>
          </a:p>
        </p:txBody>
      </p:sp>
      <p:sp>
        <p:nvSpPr>
          <p:cNvPr id="128" name="23 Flecha derecha"/>
          <p:cNvSpPr/>
          <p:nvPr/>
        </p:nvSpPr>
        <p:spPr>
          <a:xfrm>
            <a:off x="7842130" y="6513059"/>
            <a:ext cx="428628" cy="357190"/>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s-MX" dirty="0"/>
          </a:p>
        </p:txBody>
      </p:sp>
      <p:sp>
        <p:nvSpPr>
          <p:cNvPr id="2" name="Rectángulo 1"/>
          <p:cNvSpPr/>
          <p:nvPr/>
        </p:nvSpPr>
        <p:spPr>
          <a:xfrm>
            <a:off x="2483768" y="3429000"/>
            <a:ext cx="652020" cy="44594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 name="Rectángulo 2"/>
          <p:cNvSpPr/>
          <p:nvPr/>
        </p:nvSpPr>
        <p:spPr>
          <a:xfrm>
            <a:off x="3851921" y="3429000"/>
            <a:ext cx="1104198" cy="439188"/>
          </a:xfrm>
          <a:prstGeom prst="rect">
            <a:avLst/>
          </a:prstGeom>
          <a:noFill/>
          <a:ln w="28575">
            <a:solidFill>
              <a:srgbClr val="006C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 name="Elipse 3"/>
          <p:cNvSpPr/>
          <p:nvPr/>
        </p:nvSpPr>
        <p:spPr>
          <a:xfrm>
            <a:off x="3278445" y="3429000"/>
            <a:ext cx="341678" cy="445947"/>
          </a:xfrm>
          <a:prstGeom prst="ellipse">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5" name="CuadroTexto 4"/>
          <p:cNvSpPr txBox="1"/>
          <p:nvPr/>
        </p:nvSpPr>
        <p:spPr>
          <a:xfrm>
            <a:off x="3800953" y="3858022"/>
            <a:ext cx="1459679" cy="338554"/>
          </a:xfrm>
          <a:prstGeom prst="rect">
            <a:avLst/>
          </a:prstGeom>
          <a:noFill/>
        </p:spPr>
        <p:txBody>
          <a:bodyPr wrap="square" rtlCol="0">
            <a:spAutoFit/>
          </a:bodyPr>
          <a:lstStyle/>
          <a:p>
            <a:r>
              <a:rPr lang="es-MX" sz="800" b="1" dirty="0" smtClean="0"/>
              <a:t>Fondo de microondas y/o Polvo en nubes calientes</a:t>
            </a:r>
            <a:endParaRPr lang="es-MX" sz="800" b="1" dirty="0"/>
          </a:p>
        </p:txBody>
      </p:sp>
      <p:sp>
        <p:nvSpPr>
          <p:cNvPr id="67" name="CuadroTexto 66"/>
          <p:cNvSpPr txBox="1"/>
          <p:nvPr/>
        </p:nvSpPr>
        <p:spPr>
          <a:xfrm>
            <a:off x="2527509" y="3824731"/>
            <a:ext cx="1480820" cy="338554"/>
          </a:xfrm>
          <a:prstGeom prst="rect">
            <a:avLst/>
          </a:prstGeom>
          <a:noFill/>
        </p:spPr>
        <p:txBody>
          <a:bodyPr wrap="square" rtlCol="0">
            <a:spAutoFit/>
          </a:bodyPr>
          <a:lstStyle/>
          <a:p>
            <a:r>
              <a:rPr lang="es-MX" sz="800" b="1" dirty="0" smtClean="0"/>
              <a:t>Emisión de las propias moléculas de CO</a:t>
            </a:r>
            <a:endParaRPr lang="es-MX" sz="800"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67"/>
                                        </p:tgtEl>
                                        <p:attrNameLst>
                                          <p:attrName>style.visibility</p:attrName>
                                        </p:attrNameLst>
                                      </p:cBhvr>
                                      <p:to>
                                        <p:strVal val="visible"/>
                                      </p:to>
                                    </p:set>
                                    <p:animEffect transition="in" filter="barn(inVertical)">
                                      <p:cBhvr>
                                        <p:cTn id="12" dur="500"/>
                                        <p:tgtEl>
                                          <p:spTgt spid="67"/>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anim calcmode="lin" valueType="num">
                                      <p:cBhvr>
                                        <p:cTn id="18" dur="500" fill="hold"/>
                                        <p:tgtEl>
                                          <p:spTgt spid="4"/>
                                        </p:tgtEl>
                                        <p:attrNameLst>
                                          <p:attrName>ppt_x</p:attrName>
                                        </p:attrNameLst>
                                      </p:cBhvr>
                                      <p:tavLst>
                                        <p:tav tm="0">
                                          <p:val>
                                            <p:strVal val="#ppt_x"/>
                                          </p:val>
                                        </p:tav>
                                        <p:tav tm="100000">
                                          <p:val>
                                            <p:strVal val="#ppt_x"/>
                                          </p:val>
                                        </p:tav>
                                      </p:tavLst>
                                    </p:anim>
                                    <p:anim calcmode="lin" valueType="num">
                                      <p:cBhvr>
                                        <p:cTn id="19" dur="5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67"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23" name="Picture 3"/>
          <p:cNvPicPr>
            <a:picLocks noChangeAspect="1" noChangeArrowheads="1"/>
          </p:cNvPicPr>
          <p:nvPr/>
        </p:nvPicPr>
        <p:blipFill>
          <a:blip r:embed="rId3" cstate="print"/>
          <a:srcRect/>
          <a:stretch>
            <a:fillRect/>
          </a:stretch>
        </p:blipFill>
        <p:spPr bwMode="auto">
          <a:xfrm>
            <a:off x="35496" y="63156"/>
            <a:ext cx="8669310" cy="4445964"/>
          </a:xfrm>
          <a:prstGeom prst="rect">
            <a:avLst/>
          </a:prstGeom>
          <a:noFill/>
          <a:ln w="9525">
            <a:noFill/>
            <a:miter lim="800000"/>
            <a:headEnd/>
            <a:tailEnd/>
          </a:ln>
        </p:spPr>
      </p:pic>
      <p:pic>
        <p:nvPicPr>
          <p:cNvPr id="81924" name="Picture 4"/>
          <p:cNvPicPr>
            <a:picLocks noChangeAspect="1" noChangeArrowheads="1"/>
          </p:cNvPicPr>
          <p:nvPr/>
        </p:nvPicPr>
        <p:blipFill>
          <a:blip r:embed="rId4" cstate="print"/>
          <a:srcRect/>
          <a:stretch>
            <a:fillRect/>
          </a:stretch>
        </p:blipFill>
        <p:spPr bwMode="auto">
          <a:xfrm>
            <a:off x="7380312" y="1248683"/>
            <a:ext cx="1532942" cy="349739"/>
          </a:xfrm>
          <a:prstGeom prst="rect">
            <a:avLst/>
          </a:prstGeom>
          <a:ln>
            <a:headEnd/>
            <a:tailEnd/>
          </a:ln>
        </p:spPr>
        <p:style>
          <a:lnRef idx="2">
            <a:schemeClr val="accent2"/>
          </a:lnRef>
          <a:fillRef idx="1">
            <a:schemeClr val="lt1"/>
          </a:fillRef>
          <a:effectRef idx="0">
            <a:schemeClr val="accent2"/>
          </a:effectRef>
          <a:fontRef idx="minor">
            <a:schemeClr val="dk1"/>
          </a:fontRef>
        </p:style>
      </p:pic>
      <p:sp>
        <p:nvSpPr>
          <p:cNvPr id="5" name="4 CuadroTexto"/>
          <p:cNvSpPr txBox="1"/>
          <p:nvPr/>
        </p:nvSpPr>
        <p:spPr>
          <a:xfrm>
            <a:off x="179512" y="4404694"/>
            <a:ext cx="8856984" cy="738664"/>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just"/>
            <a:r>
              <a:rPr lang="es-MX" sz="1400" b="1" dirty="0" smtClean="0">
                <a:solidFill>
                  <a:srgbClr val="009E00"/>
                </a:solidFill>
              </a:rPr>
              <a:t>Análisis de las dos primeras líneas rotacionales del </a:t>
            </a:r>
            <a:r>
              <a:rPr lang="es-MX" sz="1400" b="1" baseline="30000" dirty="0" smtClean="0">
                <a:solidFill>
                  <a:srgbClr val="009E00"/>
                </a:solidFill>
              </a:rPr>
              <a:t>12</a:t>
            </a:r>
            <a:r>
              <a:rPr lang="es-MX" sz="1400" b="1" dirty="0" smtClean="0">
                <a:solidFill>
                  <a:srgbClr val="009E00"/>
                </a:solidFill>
              </a:rPr>
              <a:t>CO</a:t>
            </a:r>
            <a:r>
              <a:rPr lang="es-MX" sz="1400" b="1" dirty="0" smtClean="0">
                <a:solidFill>
                  <a:srgbClr val="009E00"/>
                </a:solidFill>
                <a:sym typeface="Wingdings" pitchFamily="2" charset="2"/>
              </a:rPr>
              <a:t> Comparo la razón observacional de las dos líneas con las del modelo eso me da los parámetros físicos de las nubes .Ej: Observo las líneas, divido sus valores pico y me da por ejemplo: r=0.7. Y el valor pico de la línea observada es de 0.1 K</a:t>
            </a:r>
            <a:endParaRPr lang="es-MX" sz="1400" b="1" dirty="0">
              <a:solidFill>
                <a:srgbClr val="009E00"/>
              </a:solidFill>
            </a:endParaRPr>
          </a:p>
        </p:txBody>
      </p:sp>
      <p:sp>
        <p:nvSpPr>
          <p:cNvPr id="7" name="6 Elipse"/>
          <p:cNvSpPr/>
          <p:nvPr/>
        </p:nvSpPr>
        <p:spPr>
          <a:xfrm>
            <a:off x="877920" y="1954554"/>
            <a:ext cx="285752" cy="214314"/>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cxnSp>
        <p:nvCxnSpPr>
          <p:cNvPr id="9" name="8 Conector recto"/>
          <p:cNvCxnSpPr>
            <a:stCxn id="7" idx="4"/>
          </p:cNvCxnSpPr>
          <p:nvPr/>
        </p:nvCxnSpPr>
        <p:spPr>
          <a:xfrm flipH="1">
            <a:off x="971600" y="2168868"/>
            <a:ext cx="49196" cy="1920470"/>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2" name="11 Conector recto"/>
          <p:cNvCxnSpPr/>
          <p:nvPr/>
        </p:nvCxnSpPr>
        <p:spPr>
          <a:xfrm flipH="1">
            <a:off x="633232" y="2054173"/>
            <a:ext cx="244688" cy="1"/>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sp>
        <p:nvSpPr>
          <p:cNvPr id="15" name="14 Elipse"/>
          <p:cNvSpPr/>
          <p:nvPr/>
        </p:nvSpPr>
        <p:spPr>
          <a:xfrm>
            <a:off x="4876597" y="2544076"/>
            <a:ext cx="214314" cy="214314"/>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6" name="15 CuadroTexto"/>
          <p:cNvSpPr txBox="1"/>
          <p:nvPr/>
        </p:nvSpPr>
        <p:spPr>
          <a:xfrm>
            <a:off x="62186" y="5227445"/>
            <a:ext cx="8974310" cy="738664"/>
          </a:xfrm>
          <a:prstGeom prst="rect">
            <a:avLst/>
          </a:prstGeom>
          <a:solidFill>
            <a:schemeClr val="accent5">
              <a:lumMod val="20000"/>
              <a:lumOff val="80000"/>
            </a:schemeClr>
          </a:solidFill>
        </p:spPr>
        <p:style>
          <a:lnRef idx="1">
            <a:schemeClr val="accent5"/>
          </a:lnRef>
          <a:fillRef idx="2">
            <a:schemeClr val="accent5"/>
          </a:fillRef>
          <a:effectRef idx="1">
            <a:schemeClr val="accent5"/>
          </a:effectRef>
          <a:fontRef idx="minor">
            <a:schemeClr val="dk1"/>
          </a:fontRef>
        </p:style>
        <p:txBody>
          <a:bodyPr wrap="square" rtlCol="0">
            <a:spAutoFit/>
          </a:bodyPr>
          <a:lstStyle/>
          <a:p>
            <a:pPr algn="just"/>
            <a:r>
              <a:rPr lang="es-MX" sz="1400" b="1" dirty="0" smtClean="0">
                <a:solidFill>
                  <a:srgbClr val="C00000"/>
                </a:solidFill>
                <a:sym typeface="Wingdings 3"/>
              </a:rPr>
              <a:t> Una vez conocidos los parámetros físicos, el programa nos devuelve también, las opacidades, T</a:t>
            </a:r>
            <a:r>
              <a:rPr lang="es-MX" sz="1400" b="1" baseline="-25000" dirty="0" smtClean="0">
                <a:solidFill>
                  <a:srgbClr val="C00000"/>
                </a:solidFill>
                <a:sym typeface="Wingdings 3"/>
              </a:rPr>
              <a:t>ext</a:t>
            </a:r>
            <a:r>
              <a:rPr lang="es-MX" sz="1400" b="1" dirty="0" smtClean="0">
                <a:solidFill>
                  <a:srgbClr val="C00000"/>
                </a:solidFill>
                <a:sym typeface="Wingdings 3"/>
              </a:rPr>
              <a:t> de la transición, poblaciones de niveles, etc. El análisis requiere observar al menos dos transiciones</a:t>
            </a:r>
            <a:r>
              <a:rPr lang="es-MX" sz="1400" b="1" dirty="0" smtClean="0">
                <a:solidFill>
                  <a:srgbClr val="C00000"/>
                </a:solidFill>
                <a:sym typeface="Wingdings" pitchFamily="2" charset="2"/>
              </a:rPr>
              <a:t> Cuantas mas, mejor, así se rompe la degeneración.</a:t>
            </a:r>
            <a:endParaRPr lang="es-MX" sz="1400" b="1" dirty="0">
              <a:solidFill>
                <a:srgbClr val="C00000"/>
              </a:solidFill>
            </a:endParaRPr>
          </a:p>
        </p:txBody>
      </p:sp>
      <p:sp>
        <p:nvSpPr>
          <p:cNvPr id="10" name="9 Rectángulo"/>
          <p:cNvSpPr/>
          <p:nvPr/>
        </p:nvSpPr>
        <p:spPr>
          <a:xfrm>
            <a:off x="467544" y="144016"/>
            <a:ext cx="7992888" cy="332656"/>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GB"/>
          </a:p>
        </p:txBody>
      </p:sp>
      <p:sp>
        <p:nvSpPr>
          <p:cNvPr id="11" name="10 CuadroTexto"/>
          <p:cNvSpPr txBox="1"/>
          <p:nvPr/>
        </p:nvSpPr>
        <p:spPr>
          <a:xfrm>
            <a:off x="2840515" y="254335"/>
            <a:ext cx="1800200" cy="276999"/>
          </a:xfrm>
          <a:prstGeom prst="rect">
            <a:avLst/>
          </a:prstGeom>
          <a:noFill/>
        </p:spPr>
        <p:txBody>
          <a:bodyPr wrap="square" rtlCol="0">
            <a:spAutoFit/>
          </a:bodyPr>
          <a:lstStyle/>
          <a:p>
            <a:r>
              <a:rPr lang="es-MX" sz="1200" b="1" dirty="0" smtClean="0"/>
              <a:t>Intensidad</a:t>
            </a:r>
            <a:r>
              <a:rPr lang="es-MX" sz="1200" b="1" dirty="0" smtClean="0">
                <a:sym typeface="Wingdings" pitchFamily="2" charset="2"/>
              </a:rPr>
              <a:t> </a:t>
            </a:r>
            <a:r>
              <a:rPr lang="es-MX" sz="1200" b="1" dirty="0" err="1" smtClean="0">
                <a:sym typeface="Wingdings" pitchFamily="2" charset="2"/>
              </a:rPr>
              <a:t>T</a:t>
            </a:r>
            <a:r>
              <a:rPr lang="es-MX" sz="1200" b="1" baseline="-25000" dirty="0" err="1" smtClean="0">
                <a:sym typeface="Wingdings" pitchFamily="2" charset="2"/>
              </a:rPr>
              <a:t>peak</a:t>
            </a:r>
            <a:endParaRPr lang="es-MX" sz="1200" b="1" baseline="-25000" dirty="0"/>
          </a:p>
        </p:txBody>
      </p:sp>
      <p:sp>
        <p:nvSpPr>
          <p:cNvPr id="13" name="12 CuadroTexto"/>
          <p:cNvSpPr txBox="1"/>
          <p:nvPr/>
        </p:nvSpPr>
        <p:spPr>
          <a:xfrm>
            <a:off x="6939637" y="260030"/>
            <a:ext cx="1800200" cy="276999"/>
          </a:xfrm>
          <a:prstGeom prst="rect">
            <a:avLst/>
          </a:prstGeom>
          <a:noFill/>
        </p:spPr>
        <p:txBody>
          <a:bodyPr wrap="square" rtlCol="0">
            <a:spAutoFit/>
          </a:bodyPr>
          <a:lstStyle/>
          <a:p>
            <a:r>
              <a:rPr lang="es-MX" sz="1200" b="1" dirty="0" smtClean="0"/>
              <a:t>Intensidad</a:t>
            </a:r>
            <a:r>
              <a:rPr lang="es-MX" sz="1200" b="1" dirty="0" smtClean="0">
                <a:sym typeface="Wingdings" pitchFamily="2" charset="2"/>
              </a:rPr>
              <a:t> </a:t>
            </a:r>
            <a:r>
              <a:rPr lang="es-MX" sz="1200" b="1" dirty="0" err="1" smtClean="0">
                <a:sym typeface="Wingdings" pitchFamily="2" charset="2"/>
              </a:rPr>
              <a:t>T</a:t>
            </a:r>
            <a:r>
              <a:rPr lang="es-MX" sz="1200" b="1" baseline="-25000" dirty="0" err="1" smtClean="0">
                <a:sym typeface="Wingdings" pitchFamily="2" charset="2"/>
              </a:rPr>
              <a:t>peak</a:t>
            </a:r>
            <a:endParaRPr lang="es-MX" sz="1200" b="1" baseline="-25000" dirty="0"/>
          </a:p>
        </p:txBody>
      </p:sp>
      <p:sp>
        <p:nvSpPr>
          <p:cNvPr id="18" name="5 Rectángulo"/>
          <p:cNvSpPr/>
          <p:nvPr/>
        </p:nvSpPr>
        <p:spPr>
          <a:xfrm>
            <a:off x="107504" y="6064361"/>
            <a:ext cx="3960440" cy="749015"/>
          </a:xfrm>
          <a:prstGeom prst="rect">
            <a:avLst/>
          </a:prstGeom>
          <a:solidFill>
            <a:schemeClr val="accent5">
              <a:lumMod val="20000"/>
              <a:lumOff val="80000"/>
            </a:schemeClr>
          </a:solidFill>
        </p:spPr>
        <p:style>
          <a:lnRef idx="1">
            <a:schemeClr val="accent5"/>
          </a:lnRef>
          <a:fillRef idx="2">
            <a:schemeClr val="accent5"/>
          </a:fillRef>
          <a:effectRef idx="1">
            <a:schemeClr val="accent5"/>
          </a:effectRef>
          <a:fontRef idx="minor">
            <a:schemeClr val="dk1"/>
          </a:fontRef>
        </p:style>
        <p:txBody>
          <a:bodyPr rtlCol="0" anchor="ctr"/>
          <a:lstStyle/>
          <a:p>
            <a:pPr algn="ctr"/>
            <a:endParaRPr lang="es-MX" sz="1200" b="1" dirty="0"/>
          </a:p>
        </p:txBody>
      </p:sp>
      <p:sp>
        <p:nvSpPr>
          <p:cNvPr id="19" name="2 Rectángulo"/>
          <p:cNvSpPr/>
          <p:nvPr/>
        </p:nvSpPr>
        <p:spPr>
          <a:xfrm>
            <a:off x="287032" y="6031959"/>
            <a:ext cx="2935932" cy="276999"/>
          </a:xfrm>
          <a:prstGeom prst="rect">
            <a:avLst/>
          </a:prstGeom>
        </p:spPr>
        <p:txBody>
          <a:bodyPr wrap="none">
            <a:spAutoFit/>
          </a:bodyPr>
          <a:lstStyle/>
          <a:p>
            <a:r>
              <a:rPr lang="es-MX" sz="1200" b="1" dirty="0" smtClean="0">
                <a:solidFill>
                  <a:srgbClr val="C00000"/>
                </a:solidFill>
              </a:rPr>
              <a:t>http://arcsec.sejong.ac.kr/~skim/lvg2.html</a:t>
            </a:r>
            <a:endParaRPr lang="es-MX" sz="1200" b="1" dirty="0">
              <a:solidFill>
                <a:srgbClr val="C00000"/>
              </a:solidFill>
            </a:endParaRPr>
          </a:p>
        </p:txBody>
      </p:sp>
      <p:sp>
        <p:nvSpPr>
          <p:cNvPr id="20" name="3 Rectángulo"/>
          <p:cNvSpPr/>
          <p:nvPr/>
        </p:nvSpPr>
        <p:spPr>
          <a:xfrm>
            <a:off x="287032" y="6241192"/>
            <a:ext cx="6643734" cy="276999"/>
          </a:xfrm>
          <a:prstGeom prst="rect">
            <a:avLst/>
          </a:prstGeom>
        </p:spPr>
        <p:txBody>
          <a:bodyPr wrap="square">
            <a:spAutoFit/>
          </a:bodyPr>
          <a:lstStyle/>
          <a:p>
            <a:r>
              <a:rPr lang="es-MX" sz="1200" b="1" dirty="0" smtClean="0">
                <a:solidFill>
                  <a:srgbClr val="C00000"/>
                </a:solidFill>
              </a:rPr>
              <a:t>http://www.cesr.fr/~walters/web_cassis/software.htm</a:t>
            </a:r>
            <a:endParaRPr lang="es-MX" sz="1200" b="1" dirty="0">
              <a:solidFill>
                <a:srgbClr val="C00000"/>
              </a:solidFill>
            </a:endParaRPr>
          </a:p>
        </p:txBody>
      </p:sp>
      <p:sp>
        <p:nvSpPr>
          <p:cNvPr id="21" name="4 Rectángulo"/>
          <p:cNvSpPr/>
          <p:nvPr/>
        </p:nvSpPr>
        <p:spPr>
          <a:xfrm>
            <a:off x="258295" y="6514038"/>
            <a:ext cx="5929338" cy="276999"/>
          </a:xfrm>
          <a:prstGeom prst="rect">
            <a:avLst/>
          </a:prstGeom>
        </p:spPr>
        <p:txBody>
          <a:bodyPr wrap="square">
            <a:spAutoFit/>
          </a:bodyPr>
          <a:lstStyle/>
          <a:p>
            <a:r>
              <a:rPr lang="es-MX" sz="1200" b="1" dirty="0" smtClean="0">
                <a:solidFill>
                  <a:srgbClr val="C00000"/>
                </a:solidFill>
              </a:rPr>
              <a:t>http://www.sron.rug.nl/~vdtak/radex/radex.php</a:t>
            </a:r>
            <a:endParaRPr lang="es-MX" sz="1200" b="1" dirty="0">
              <a:solidFill>
                <a:srgbClr val="C00000"/>
              </a:solidFill>
            </a:endParaRPr>
          </a:p>
        </p:txBody>
      </p:sp>
      <p:sp>
        <p:nvSpPr>
          <p:cNvPr id="22" name="6 Flecha derecha"/>
          <p:cNvSpPr/>
          <p:nvPr/>
        </p:nvSpPr>
        <p:spPr>
          <a:xfrm>
            <a:off x="4260915" y="6379691"/>
            <a:ext cx="357190" cy="214314"/>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MX" sz="1200" b="1" dirty="0"/>
          </a:p>
        </p:txBody>
      </p:sp>
      <p:sp>
        <p:nvSpPr>
          <p:cNvPr id="23" name="7 CuadroTexto"/>
          <p:cNvSpPr txBox="1"/>
          <p:nvPr/>
        </p:nvSpPr>
        <p:spPr>
          <a:xfrm>
            <a:off x="5116063" y="6281465"/>
            <a:ext cx="2143140" cy="276999"/>
          </a:xfrm>
          <a:prstGeom prst="rect">
            <a:avLst/>
          </a:prstGeom>
          <a:solidFill>
            <a:schemeClr val="accent3">
              <a:lumMod val="20000"/>
              <a:lumOff val="80000"/>
            </a:schemeClr>
          </a:solidFill>
          <a:ln/>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s-MX" sz="1200" b="1" dirty="0" smtClean="0">
                <a:solidFill>
                  <a:srgbClr val="009E00"/>
                </a:solidFill>
              </a:rPr>
              <a:t>Paginas de códigos LVG on-line</a:t>
            </a:r>
            <a:endParaRPr lang="es-MX" sz="1200" b="1" dirty="0">
              <a:solidFill>
                <a:srgbClr val="009E00"/>
              </a:solidFill>
            </a:endParaRP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CuadroTexto"/>
          <p:cNvSpPr txBox="1"/>
          <p:nvPr/>
        </p:nvSpPr>
        <p:spPr>
          <a:xfrm>
            <a:off x="86314" y="66264"/>
            <a:ext cx="4824536" cy="338554"/>
          </a:xfrm>
          <a:prstGeom prst="rect">
            <a:avLst/>
          </a:prstGeom>
          <a:solidFill>
            <a:schemeClr val="accent5">
              <a:lumMod val="20000"/>
              <a:lumOff val="80000"/>
            </a:schemeClr>
          </a:solidFill>
        </p:spPr>
        <p:style>
          <a:lnRef idx="1">
            <a:schemeClr val="accent5"/>
          </a:lnRef>
          <a:fillRef idx="2">
            <a:schemeClr val="accent5"/>
          </a:fillRef>
          <a:effectRef idx="1">
            <a:schemeClr val="accent5"/>
          </a:effectRef>
          <a:fontRef idx="minor">
            <a:schemeClr val="dk1"/>
          </a:fontRef>
        </p:style>
        <p:txBody>
          <a:bodyPr wrap="square" rtlCol="0">
            <a:spAutoFit/>
          </a:bodyPr>
          <a:lstStyle/>
          <a:p>
            <a:r>
              <a:rPr lang="es-MX" sz="1600" b="1" dirty="0" smtClean="0">
                <a:solidFill>
                  <a:srgbClr val="009E00"/>
                </a:solidFill>
              </a:rPr>
              <a:t>Necesidad de moléculas trazadores de gas denso</a:t>
            </a:r>
            <a:endParaRPr lang="es-MX" sz="1600" b="1" dirty="0">
              <a:solidFill>
                <a:srgbClr val="009E00"/>
              </a:solidFill>
            </a:endParaRPr>
          </a:p>
        </p:txBody>
      </p:sp>
      <p:pic>
        <p:nvPicPr>
          <p:cNvPr id="3" name="Picture 4"/>
          <p:cNvPicPr>
            <a:picLocks noChangeAspect="1" noChangeArrowheads="1"/>
          </p:cNvPicPr>
          <p:nvPr/>
        </p:nvPicPr>
        <p:blipFill>
          <a:blip r:embed="rId2" cstate="print"/>
          <a:srcRect/>
          <a:stretch>
            <a:fillRect/>
          </a:stretch>
        </p:blipFill>
        <p:spPr bwMode="auto">
          <a:xfrm>
            <a:off x="71406" y="2131716"/>
            <a:ext cx="4357718" cy="2809452"/>
          </a:xfrm>
          <a:prstGeom prst="rect">
            <a:avLst/>
          </a:prstGeom>
          <a:noFill/>
          <a:ln w="9525">
            <a:noFill/>
            <a:miter lim="800000"/>
            <a:headEnd/>
            <a:tailEnd/>
          </a:ln>
        </p:spPr>
      </p:pic>
      <p:sp>
        <p:nvSpPr>
          <p:cNvPr id="4" name="3 Rectángulo"/>
          <p:cNvSpPr/>
          <p:nvPr/>
        </p:nvSpPr>
        <p:spPr>
          <a:xfrm>
            <a:off x="71406" y="1988840"/>
            <a:ext cx="642942" cy="284175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5" name="4 Rectángulo"/>
          <p:cNvSpPr/>
          <p:nvPr/>
        </p:nvSpPr>
        <p:spPr>
          <a:xfrm>
            <a:off x="1285852" y="1988840"/>
            <a:ext cx="642942" cy="284175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6" name="5 Rectángulo"/>
          <p:cNvSpPr/>
          <p:nvPr/>
        </p:nvSpPr>
        <p:spPr>
          <a:xfrm>
            <a:off x="3643306" y="1988840"/>
            <a:ext cx="680417" cy="284175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7" name="6 Rectángulo"/>
          <p:cNvSpPr/>
          <p:nvPr/>
        </p:nvSpPr>
        <p:spPr>
          <a:xfrm>
            <a:off x="3714744" y="3203286"/>
            <a:ext cx="500066" cy="714380"/>
          </a:xfrm>
          <a:prstGeom prst="rect">
            <a:avLst/>
          </a:prstGeom>
          <a:noFill/>
          <a:ln>
            <a:solidFill>
              <a:srgbClr val="009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8" name="7 Rectángulo"/>
          <p:cNvSpPr/>
          <p:nvPr/>
        </p:nvSpPr>
        <p:spPr>
          <a:xfrm>
            <a:off x="3714744" y="4131980"/>
            <a:ext cx="571504" cy="698610"/>
          </a:xfrm>
          <a:prstGeom prst="rect">
            <a:avLst/>
          </a:prstGeom>
          <a:noFill/>
          <a:ln>
            <a:solidFill>
              <a:srgbClr val="009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9" name="8 CuadroTexto"/>
          <p:cNvSpPr txBox="1"/>
          <p:nvPr/>
        </p:nvSpPr>
        <p:spPr>
          <a:xfrm>
            <a:off x="86314" y="517423"/>
            <a:ext cx="8806166" cy="954107"/>
          </a:xfrm>
          <a:prstGeom prst="rect">
            <a:avLst/>
          </a:prstGeom>
          <a:solidFill>
            <a:schemeClr val="accent3">
              <a:lumMod val="20000"/>
              <a:lumOff val="80000"/>
            </a:schemeClr>
          </a:solidFill>
        </p:spPr>
        <p:style>
          <a:lnRef idx="1">
            <a:schemeClr val="accent3"/>
          </a:lnRef>
          <a:fillRef idx="2">
            <a:schemeClr val="accent3"/>
          </a:fillRef>
          <a:effectRef idx="1">
            <a:schemeClr val="accent3"/>
          </a:effectRef>
          <a:fontRef idx="minor">
            <a:schemeClr val="dk1"/>
          </a:fontRef>
        </p:style>
        <p:txBody>
          <a:bodyPr wrap="square" rtlCol="0">
            <a:spAutoFit/>
          </a:bodyPr>
          <a:lstStyle/>
          <a:p>
            <a:pPr algn="just"/>
            <a:r>
              <a:rPr lang="es-MX" sz="1400" b="1" dirty="0" smtClean="0">
                <a:solidFill>
                  <a:schemeClr val="tx2">
                    <a:lumMod val="50000"/>
                  </a:schemeClr>
                </a:solidFill>
              </a:rPr>
              <a:t>Debido a que el </a:t>
            </a:r>
            <a:r>
              <a:rPr lang="es-MX" sz="1400" b="1" baseline="30000" dirty="0" smtClean="0">
                <a:solidFill>
                  <a:schemeClr val="tx2">
                    <a:lumMod val="50000"/>
                  </a:schemeClr>
                </a:solidFill>
              </a:rPr>
              <a:t>12</a:t>
            </a:r>
            <a:r>
              <a:rPr lang="es-MX" sz="1400" b="1" dirty="0" smtClean="0">
                <a:solidFill>
                  <a:schemeClr val="tx2">
                    <a:lumMod val="50000"/>
                  </a:schemeClr>
                </a:solidFill>
              </a:rPr>
              <a:t>CO es normalmente ópticamente grueso</a:t>
            </a:r>
            <a:r>
              <a:rPr lang="es-MX" sz="1400" b="1" dirty="0" smtClean="0">
                <a:solidFill>
                  <a:schemeClr val="tx2">
                    <a:lumMod val="50000"/>
                  </a:schemeClr>
                </a:solidFill>
                <a:sym typeface="Wingdings" pitchFamily="2" charset="2"/>
              </a:rPr>
              <a:t> sólo nos permite observar aquella parte de la nube más cercana al observador,  con </a:t>
            </a:r>
            <a:r>
              <a:rPr lang="es-MX" sz="1400" b="1" dirty="0" smtClean="0">
                <a:solidFill>
                  <a:schemeClr val="tx2">
                    <a:lumMod val="50000"/>
                  </a:schemeClr>
                </a:solidFill>
                <a:sym typeface="Symbol"/>
              </a:rPr>
              <a:t>&lt;1.</a:t>
            </a:r>
            <a:r>
              <a:rPr lang="es-MX" sz="1400" b="1" dirty="0" smtClean="0">
                <a:solidFill>
                  <a:schemeClr val="tx2">
                    <a:lumMod val="50000"/>
                  </a:schemeClr>
                </a:solidFill>
              </a:rPr>
              <a:t>  Esta es la razón de usar </a:t>
            </a:r>
            <a:r>
              <a:rPr lang="es-MX" sz="1400" b="1" baseline="30000" dirty="0" smtClean="0">
                <a:solidFill>
                  <a:schemeClr val="tx2">
                    <a:lumMod val="50000"/>
                  </a:schemeClr>
                </a:solidFill>
              </a:rPr>
              <a:t>13</a:t>
            </a:r>
            <a:r>
              <a:rPr lang="es-MX" sz="1400" b="1" dirty="0" smtClean="0">
                <a:solidFill>
                  <a:schemeClr val="tx2">
                    <a:lumMod val="50000"/>
                  </a:schemeClr>
                </a:solidFill>
              </a:rPr>
              <a:t>CO. Sin embargo, en los CORES, incluso el </a:t>
            </a:r>
            <a:r>
              <a:rPr lang="es-MX" sz="1400" b="1" baseline="30000" dirty="0" smtClean="0">
                <a:solidFill>
                  <a:schemeClr val="tx2">
                    <a:lumMod val="50000"/>
                  </a:schemeClr>
                </a:solidFill>
              </a:rPr>
              <a:t>13</a:t>
            </a:r>
            <a:r>
              <a:rPr lang="es-MX" sz="1400" b="1" dirty="0" smtClean="0">
                <a:solidFill>
                  <a:schemeClr val="tx2">
                    <a:lumMod val="50000"/>
                  </a:schemeClr>
                </a:solidFill>
              </a:rPr>
              <a:t>CO es ópticamente grueso, y para observarlos y analizarlos necesitamos moléculas o transiciones con densidades criticas mayores .  Este es el caso de moléculas como CS o al HCN</a:t>
            </a:r>
            <a:endParaRPr lang="es-MX" sz="1400" b="1" dirty="0">
              <a:solidFill>
                <a:schemeClr val="tx2">
                  <a:lumMod val="50000"/>
                </a:schemeClr>
              </a:solidFill>
            </a:endParaRPr>
          </a:p>
        </p:txBody>
      </p:sp>
      <p:pic>
        <p:nvPicPr>
          <p:cNvPr id="10" name="Picture 2"/>
          <p:cNvPicPr>
            <a:picLocks noChangeAspect="1" noChangeArrowheads="1"/>
          </p:cNvPicPr>
          <p:nvPr/>
        </p:nvPicPr>
        <p:blipFill>
          <a:blip r:embed="rId3" cstate="print"/>
          <a:srcRect/>
          <a:stretch>
            <a:fillRect/>
          </a:stretch>
        </p:blipFill>
        <p:spPr bwMode="auto">
          <a:xfrm>
            <a:off x="4499992" y="1993375"/>
            <a:ext cx="2264501" cy="2947793"/>
          </a:xfrm>
          <a:prstGeom prst="rect">
            <a:avLst/>
          </a:prstGeom>
          <a:noFill/>
          <a:ln w="9525">
            <a:noFill/>
            <a:miter lim="800000"/>
            <a:headEnd/>
            <a:tailEnd/>
          </a:ln>
        </p:spPr>
      </p:pic>
      <p:sp>
        <p:nvSpPr>
          <p:cNvPr id="11" name="10 CuadroTexto"/>
          <p:cNvSpPr txBox="1"/>
          <p:nvPr/>
        </p:nvSpPr>
        <p:spPr>
          <a:xfrm>
            <a:off x="5940152" y="3763777"/>
            <a:ext cx="648072" cy="307777"/>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s-MX" sz="1400" dirty="0" smtClean="0"/>
              <a:t>CORE</a:t>
            </a:r>
            <a:endParaRPr lang="es-MX" sz="1400" dirty="0"/>
          </a:p>
        </p:txBody>
      </p:sp>
      <p:sp>
        <p:nvSpPr>
          <p:cNvPr id="13" name="12 Flecha abajo"/>
          <p:cNvSpPr/>
          <p:nvPr/>
        </p:nvSpPr>
        <p:spPr>
          <a:xfrm>
            <a:off x="4503511" y="1264589"/>
            <a:ext cx="269222" cy="278342"/>
          </a:xfrm>
          <a:prstGeom prst="down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es-MX" dirty="0"/>
          </a:p>
        </p:txBody>
      </p:sp>
      <p:sp>
        <p:nvSpPr>
          <p:cNvPr id="14" name="13 CuadroTexto"/>
          <p:cNvSpPr txBox="1"/>
          <p:nvPr/>
        </p:nvSpPr>
        <p:spPr>
          <a:xfrm>
            <a:off x="114542" y="1566994"/>
            <a:ext cx="8777938" cy="307777"/>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s-MX" sz="1400" b="1" dirty="0" smtClean="0">
                <a:solidFill>
                  <a:srgbClr val="C00000"/>
                </a:solidFill>
              </a:rPr>
              <a:t>TRAZADORES DE GAS DENSO  relacionado con la formación estelar</a:t>
            </a:r>
            <a:endParaRPr lang="es-MX" sz="1400" b="1" dirty="0">
              <a:solidFill>
                <a:srgbClr val="C00000"/>
              </a:solidFill>
            </a:endParaRPr>
          </a:p>
        </p:txBody>
      </p:sp>
      <p:sp>
        <p:nvSpPr>
          <p:cNvPr id="15" name="14 Rectángulo"/>
          <p:cNvSpPr/>
          <p:nvPr/>
        </p:nvSpPr>
        <p:spPr>
          <a:xfrm>
            <a:off x="1357290" y="3203286"/>
            <a:ext cx="500066" cy="714380"/>
          </a:xfrm>
          <a:prstGeom prst="rect">
            <a:avLst/>
          </a:prstGeom>
          <a:noFill/>
          <a:ln>
            <a:solidFill>
              <a:srgbClr val="009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6" name="15 Rectángulo"/>
          <p:cNvSpPr/>
          <p:nvPr/>
        </p:nvSpPr>
        <p:spPr>
          <a:xfrm>
            <a:off x="1285852" y="4077072"/>
            <a:ext cx="621852" cy="698610"/>
          </a:xfrm>
          <a:prstGeom prst="rect">
            <a:avLst/>
          </a:prstGeom>
          <a:noFill/>
          <a:ln>
            <a:solidFill>
              <a:srgbClr val="009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7" name="16 Rectángulo"/>
          <p:cNvSpPr/>
          <p:nvPr/>
        </p:nvSpPr>
        <p:spPr>
          <a:xfrm>
            <a:off x="142844" y="4131980"/>
            <a:ext cx="571504" cy="593164"/>
          </a:xfrm>
          <a:prstGeom prst="rect">
            <a:avLst/>
          </a:prstGeom>
          <a:noFill/>
          <a:ln>
            <a:solidFill>
              <a:srgbClr val="009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8" name="17 Rectángulo"/>
          <p:cNvSpPr/>
          <p:nvPr/>
        </p:nvSpPr>
        <p:spPr>
          <a:xfrm>
            <a:off x="142844" y="3203286"/>
            <a:ext cx="500066" cy="714380"/>
          </a:xfrm>
          <a:prstGeom prst="rect">
            <a:avLst/>
          </a:prstGeom>
          <a:noFill/>
          <a:ln>
            <a:solidFill>
              <a:srgbClr val="009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pic>
        <p:nvPicPr>
          <p:cNvPr id="19" name="Picture 4"/>
          <p:cNvPicPr>
            <a:picLocks noChangeAspect="1" noChangeArrowheads="1"/>
          </p:cNvPicPr>
          <p:nvPr/>
        </p:nvPicPr>
        <p:blipFill rotWithShape="1">
          <a:blip r:embed="rId4" cstate="print"/>
          <a:srcRect l="10068" r="7935"/>
          <a:stretch/>
        </p:blipFill>
        <p:spPr bwMode="auto">
          <a:xfrm>
            <a:off x="6876256" y="3004740"/>
            <a:ext cx="2232249" cy="1825850"/>
          </a:xfrm>
          <a:prstGeom prst="rect">
            <a:avLst/>
          </a:prstGeom>
          <a:ln>
            <a:headEnd/>
            <a:tailEnd/>
          </a:ln>
        </p:spPr>
        <p:style>
          <a:lnRef idx="2">
            <a:schemeClr val="accent2"/>
          </a:lnRef>
          <a:fillRef idx="1">
            <a:schemeClr val="lt1"/>
          </a:fillRef>
          <a:effectRef idx="0">
            <a:schemeClr val="accent2"/>
          </a:effectRef>
          <a:fontRef idx="minor">
            <a:schemeClr val="dk1"/>
          </a:fontRef>
        </p:style>
      </p:pic>
      <p:sp>
        <p:nvSpPr>
          <p:cNvPr id="20" name="8 CuadroTexto"/>
          <p:cNvSpPr txBox="1"/>
          <p:nvPr/>
        </p:nvSpPr>
        <p:spPr>
          <a:xfrm>
            <a:off x="6876256" y="2024257"/>
            <a:ext cx="2095497" cy="830997"/>
          </a:xfrm>
          <a:prstGeom prst="rect">
            <a:avLst/>
          </a:prstGeom>
          <a:solidFill>
            <a:schemeClr val="accent3">
              <a:lumMod val="20000"/>
              <a:lumOff val="80000"/>
            </a:schemeClr>
          </a:solidFill>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s-MX" sz="1200" b="1" dirty="0" smtClean="0">
                <a:solidFill>
                  <a:srgbClr val="009E00"/>
                </a:solidFill>
              </a:rPr>
              <a:t>Mapa compuesto del CORE denso L1489 en las líneas de NH</a:t>
            </a:r>
            <a:r>
              <a:rPr lang="es-MX" sz="1200" b="1" baseline="-25000" dirty="0" smtClean="0">
                <a:solidFill>
                  <a:srgbClr val="009E00"/>
                </a:solidFill>
              </a:rPr>
              <a:t>3</a:t>
            </a:r>
            <a:r>
              <a:rPr lang="es-MX" sz="1200" b="1" dirty="0" smtClean="0">
                <a:solidFill>
                  <a:srgbClr val="009E00"/>
                </a:solidFill>
              </a:rPr>
              <a:t>, CS y C</a:t>
            </a:r>
            <a:r>
              <a:rPr lang="es-MX" sz="1200" b="1" baseline="30000" dirty="0" smtClean="0">
                <a:solidFill>
                  <a:srgbClr val="009E00"/>
                </a:solidFill>
              </a:rPr>
              <a:t>18</a:t>
            </a:r>
            <a:r>
              <a:rPr lang="es-MX" sz="1200" b="1" dirty="0" smtClean="0">
                <a:solidFill>
                  <a:srgbClr val="009E00"/>
                </a:solidFill>
              </a:rPr>
              <a:t>O</a:t>
            </a:r>
            <a:r>
              <a:rPr lang="es-MX" sz="1200" b="1" dirty="0" smtClean="0">
                <a:solidFill>
                  <a:srgbClr val="009E00"/>
                </a:solidFill>
                <a:sym typeface="Wingdings" pitchFamily="2" charset="2"/>
              </a:rPr>
              <a:t> se ve el gradiente en densidad.</a:t>
            </a:r>
            <a:endParaRPr lang="es-MX" sz="1200" b="1" dirty="0">
              <a:solidFill>
                <a:srgbClr val="009E00"/>
              </a:solidFill>
            </a:endParaRPr>
          </a:p>
        </p:txBody>
      </p:sp>
      <p:pic>
        <p:nvPicPr>
          <p:cNvPr id="21" name="Picture 2"/>
          <p:cNvPicPr>
            <a:picLocks noChangeAspect="1" noChangeArrowheads="1"/>
          </p:cNvPicPr>
          <p:nvPr/>
        </p:nvPicPr>
        <p:blipFill>
          <a:blip r:embed="rId5" cstate="print"/>
          <a:srcRect/>
          <a:stretch>
            <a:fillRect/>
          </a:stretch>
        </p:blipFill>
        <p:spPr bwMode="auto">
          <a:xfrm>
            <a:off x="3951437" y="4876314"/>
            <a:ext cx="5184576" cy="1981854"/>
          </a:xfrm>
          <a:prstGeom prst="rect">
            <a:avLst/>
          </a:prstGeom>
          <a:noFill/>
          <a:ln w="9525">
            <a:noFill/>
            <a:miter lim="800000"/>
            <a:headEnd/>
            <a:tailEnd/>
          </a:ln>
        </p:spPr>
      </p:pic>
      <p:sp>
        <p:nvSpPr>
          <p:cNvPr id="22" name="4 CuadroTexto"/>
          <p:cNvSpPr txBox="1"/>
          <p:nvPr/>
        </p:nvSpPr>
        <p:spPr>
          <a:xfrm>
            <a:off x="142844" y="4976399"/>
            <a:ext cx="1643074"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r>
              <a:rPr lang="es-MX" b="1" dirty="0" smtClean="0">
                <a:solidFill>
                  <a:srgbClr val="009E00"/>
                </a:solidFill>
              </a:rPr>
              <a:t>LVG: gas denso</a:t>
            </a:r>
            <a:endParaRPr lang="es-MX" b="1" dirty="0">
              <a:solidFill>
                <a:srgbClr val="009E00"/>
              </a:solidFill>
            </a:endParaRPr>
          </a:p>
        </p:txBody>
      </p:sp>
      <p:sp>
        <p:nvSpPr>
          <p:cNvPr id="23" name="9 CuadroTexto"/>
          <p:cNvSpPr txBox="1"/>
          <p:nvPr/>
        </p:nvSpPr>
        <p:spPr>
          <a:xfrm>
            <a:off x="4605393" y="4875106"/>
            <a:ext cx="542671" cy="261610"/>
          </a:xfrm>
          <a:prstGeom prst="rect">
            <a:avLst/>
          </a:prstGeom>
          <a:solidFill>
            <a:schemeClr val="bg1"/>
          </a:solidFill>
        </p:spPr>
        <p:txBody>
          <a:bodyPr wrap="square" rtlCol="0">
            <a:spAutoFit/>
          </a:bodyPr>
          <a:lstStyle/>
          <a:p>
            <a:r>
              <a:rPr lang="es-MX" sz="1100" b="1" dirty="0" smtClean="0"/>
              <a:t>X(CO)</a:t>
            </a:r>
            <a:endParaRPr lang="es-MX" sz="1100" b="1" dirty="0"/>
          </a:p>
        </p:txBody>
      </p:sp>
      <p:sp>
        <p:nvSpPr>
          <p:cNvPr id="24" name="9 CuadroTexto"/>
          <p:cNvSpPr txBox="1"/>
          <p:nvPr/>
        </p:nvSpPr>
        <p:spPr>
          <a:xfrm>
            <a:off x="6974431" y="4875106"/>
            <a:ext cx="678303" cy="261610"/>
          </a:xfrm>
          <a:prstGeom prst="rect">
            <a:avLst/>
          </a:prstGeom>
          <a:solidFill>
            <a:schemeClr val="bg1"/>
          </a:solidFill>
        </p:spPr>
        <p:txBody>
          <a:bodyPr wrap="square" rtlCol="0">
            <a:spAutoFit/>
          </a:bodyPr>
          <a:lstStyle/>
          <a:p>
            <a:r>
              <a:rPr lang="es-MX" sz="1100" b="1" dirty="0" smtClean="0"/>
              <a:t>X(HCN)</a:t>
            </a:r>
            <a:endParaRPr lang="es-MX" sz="1100" b="1" dirty="0"/>
          </a:p>
        </p:txBody>
      </p:sp>
      <p:sp>
        <p:nvSpPr>
          <p:cNvPr id="25" name="2 CuadroTexto"/>
          <p:cNvSpPr txBox="1"/>
          <p:nvPr/>
        </p:nvSpPr>
        <p:spPr>
          <a:xfrm>
            <a:off x="1779363" y="5561162"/>
            <a:ext cx="2051752" cy="461665"/>
          </a:xfrm>
          <a:prstGeom prst="rect">
            <a:avLst/>
          </a:prstGeom>
          <a:solidFill>
            <a:schemeClr val="accent3">
              <a:lumMod val="20000"/>
              <a:lumOff val="80000"/>
            </a:schemeClr>
          </a:solidFill>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s-MX" sz="1200" baseline="30000" dirty="0" smtClean="0"/>
              <a:t>12</a:t>
            </a:r>
            <a:r>
              <a:rPr lang="es-MX" sz="1200" dirty="0" smtClean="0"/>
              <a:t>CO(2</a:t>
            </a:r>
            <a:r>
              <a:rPr lang="es-MX" sz="1200" dirty="0" smtClean="0">
                <a:sym typeface="Wingdings" pitchFamily="2" charset="2"/>
              </a:rPr>
              <a:t>1</a:t>
            </a:r>
            <a:r>
              <a:rPr lang="es-MX" sz="1200" dirty="0" smtClean="0"/>
              <a:t>)/</a:t>
            </a:r>
            <a:r>
              <a:rPr lang="es-MX" sz="1200" baseline="30000" dirty="0" smtClean="0"/>
              <a:t>12</a:t>
            </a:r>
            <a:r>
              <a:rPr lang="es-MX" sz="1200" dirty="0" smtClean="0"/>
              <a:t>CO(1</a:t>
            </a:r>
            <a:r>
              <a:rPr lang="es-MX" sz="1200" dirty="0" smtClean="0">
                <a:sym typeface="Wingdings" pitchFamily="2" charset="2"/>
              </a:rPr>
              <a:t>0</a:t>
            </a:r>
            <a:r>
              <a:rPr lang="es-MX" sz="1200" dirty="0" smtClean="0"/>
              <a:t>) (rojo)</a:t>
            </a:r>
          </a:p>
          <a:p>
            <a:r>
              <a:rPr lang="es-MX" sz="1200" baseline="30000" dirty="0" smtClean="0"/>
              <a:t>12</a:t>
            </a:r>
            <a:r>
              <a:rPr lang="es-MX" sz="1200" dirty="0" smtClean="0"/>
              <a:t>CO(3</a:t>
            </a:r>
            <a:r>
              <a:rPr lang="es-MX" sz="1200" dirty="0" smtClean="0">
                <a:sym typeface="Wingdings" pitchFamily="2" charset="2"/>
              </a:rPr>
              <a:t>2</a:t>
            </a:r>
            <a:r>
              <a:rPr lang="es-MX" sz="1200" dirty="0" smtClean="0"/>
              <a:t>)/</a:t>
            </a:r>
            <a:r>
              <a:rPr lang="es-MX" sz="1200" baseline="30000" dirty="0" smtClean="0"/>
              <a:t>12</a:t>
            </a:r>
            <a:r>
              <a:rPr lang="es-MX" sz="1200" dirty="0" smtClean="0"/>
              <a:t>CO(1</a:t>
            </a:r>
            <a:r>
              <a:rPr lang="es-MX" sz="1200" dirty="0" smtClean="0">
                <a:sym typeface="Wingdings" pitchFamily="2" charset="2"/>
              </a:rPr>
              <a:t>0</a:t>
            </a:r>
            <a:r>
              <a:rPr lang="es-MX" sz="1200" dirty="0" smtClean="0"/>
              <a:t>) (azul)</a:t>
            </a:r>
          </a:p>
        </p:txBody>
      </p:sp>
      <p:sp>
        <p:nvSpPr>
          <p:cNvPr id="26" name="3 CuadroTexto"/>
          <p:cNvSpPr txBox="1"/>
          <p:nvPr/>
        </p:nvSpPr>
        <p:spPr>
          <a:xfrm>
            <a:off x="1779363" y="6170654"/>
            <a:ext cx="2064862" cy="461665"/>
          </a:xfrm>
          <a:prstGeom prst="rect">
            <a:avLst/>
          </a:prstGeom>
          <a:solidFill>
            <a:schemeClr val="accent3">
              <a:lumMod val="20000"/>
              <a:lumOff val="80000"/>
            </a:schemeClr>
          </a:solidFill>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s-MX" sz="1200" dirty="0" smtClean="0"/>
              <a:t>HCN(3</a:t>
            </a:r>
            <a:r>
              <a:rPr lang="es-MX" sz="1200" dirty="0" smtClean="0">
                <a:sym typeface="Wingdings" pitchFamily="2" charset="2"/>
              </a:rPr>
              <a:t>2</a:t>
            </a:r>
            <a:r>
              <a:rPr lang="es-MX" sz="1200" dirty="0" smtClean="0"/>
              <a:t>)/HCN(1</a:t>
            </a:r>
            <a:r>
              <a:rPr lang="es-MX" sz="1200" dirty="0" smtClean="0">
                <a:sym typeface="Wingdings" pitchFamily="2" charset="2"/>
              </a:rPr>
              <a:t>0</a:t>
            </a:r>
            <a:r>
              <a:rPr lang="es-MX" sz="1200" dirty="0" smtClean="0"/>
              <a:t>) (rojo)</a:t>
            </a:r>
          </a:p>
          <a:p>
            <a:r>
              <a:rPr lang="es-MX" sz="1200" dirty="0" smtClean="0"/>
              <a:t>HCN(4</a:t>
            </a:r>
            <a:r>
              <a:rPr lang="es-MX" sz="1200" dirty="0" smtClean="0">
                <a:sym typeface="Wingdings" pitchFamily="2" charset="2"/>
              </a:rPr>
              <a:t>3</a:t>
            </a:r>
            <a:r>
              <a:rPr lang="es-MX" sz="1200" dirty="0" smtClean="0"/>
              <a:t>)/HCN(1</a:t>
            </a:r>
            <a:r>
              <a:rPr lang="es-MX" sz="1200" dirty="0" smtClean="0">
                <a:sym typeface="Wingdings" pitchFamily="2" charset="2"/>
              </a:rPr>
              <a:t>0</a:t>
            </a:r>
            <a:r>
              <a:rPr lang="es-MX" sz="1200" dirty="0" smtClean="0"/>
              <a:t>) (azul)</a:t>
            </a:r>
          </a:p>
        </p:txBody>
      </p:sp>
      <p:sp>
        <p:nvSpPr>
          <p:cNvPr id="12" name="CuadroTexto 11"/>
          <p:cNvSpPr txBox="1"/>
          <p:nvPr/>
        </p:nvSpPr>
        <p:spPr>
          <a:xfrm>
            <a:off x="239488" y="5619693"/>
            <a:ext cx="1357290" cy="276999"/>
          </a:xfrm>
          <a:prstGeom prst="rect">
            <a:avLst/>
          </a:prstGeom>
          <a:noFill/>
        </p:spPr>
        <p:txBody>
          <a:bodyPr wrap="square" rtlCol="0">
            <a:spAutoFit/>
          </a:bodyPr>
          <a:lstStyle/>
          <a:p>
            <a:r>
              <a:rPr lang="es-MX" sz="1200" dirty="0" smtClean="0">
                <a:solidFill>
                  <a:srgbClr val="0070C0"/>
                </a:solidFill>
              </a:rPr>
              <a:t>Figura izquierda </a:t>
            </a:r>
            <a:r>
              <a:rPr lang="es-MX" sz="1200" dirty="0" smtClean="0">
                <a:solidFill>
                  <a:srgbClr val="0070C0"/>
                </a:solidFill>
                <a:sym typeface="Wingdings" panose="05000000000000000000" pitchFamily="2" charset="2"/>
              </a:rPr>
              <a:t></a:t>
            </a:r>
            <a:endParaRPr lang="es-MX" sz="1200" dirty="0">
              <a:solidFill>
                <a:srgbClr val="0070C0"/>
              </a:solidFill>
            </a:endParaRPr>
          </a:p>
        </p:txBody>
      </p:sp>
      <p:sp>
        <p:nvSpPr>
          <p:cNvPr id="27" name="CuadroTexto 26"/>
          <p:cNvSpPr txBox="1"/>
          <p:nvPr/>
        </p:nvSpPr>
        <p:spPr>
          <a:xfrm>
            <a:off x="262382" y="6209440"/>
            <a:ext cx="1357290" cy="276999"/>
          </a:xfrm>
          <a:prstGeom prst="rect">
            <a:avLst/>
          </a:prstGeom>
          <a:noFill/>
        </p:spPr>
        <p:txBody>
          <a:bodyPr wrap="square" rtlCol="0">
            <a:spAutoFit/>
          </a:bodyPr>
          <a:lstStyle/>
          <a:p>
            <a:r>
              <a:rPr lang="es-MX" sz="1200" dirty="0" smtClean="0">
                <a:solidFill>
                  <a:srgbClr val="0070C0"/>
                </a:solidFill>
              </a:rPr>
              <a:t>Figura derecha </a:t>
            </a:r>
            <a:r>
              <a:rPr lang="es-MX" sz="1200" dirty="0" smtClean="0">
                <a:solidFill>
                  <a:srgbClr val="0070C0"/>
                </a:solidFill>
                <a:sym typeface="Wingdings" panose="05000000000000000000" pitchFamily="2" charset="2"/>
              </a:rPr>
              <a:t></a:t>
            </a:r>
            <a:endParaRPr lang="es-MX" sz="1200" dirty="0">
              <a:solidFill>
                <a:srgbClr val="0070C0"/>
              </a:solidFill>
            </a:endParaRP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13 CuadroTexto"/>
          <p:cNvSpPr txBox="1"/>
          <p:nvPr/>
        </p:nvSpPr>
        <p:spPr>
          <a:xfrm>
            <a:off x="2035935" y="1680271"/>
            <a:ext cx="7072362" cy="584775"/>
          </a:xfrm>
          <a:prstGeom prst="rect">
            <a:avLst/>
          </a:prstGeom>
          <a:solidFill>
            <a:schemeClr val="accent3">
              <a:lumMod val="20000"/>
              <a:lumOff val="80000"/>
            </a:schemeClr>
          </a:solidFill>
        </p:spPr>
        <p:style>
          <a:lnRef idx="1">
            <a:schemeClr val="accent3"/>
          </a:lnRef>
          <a:fillRef idx="2">
            <a:schemeClr val="accent3"/>
          </a:fillRef>
          <a:effectRef idx="1">
            <a:schemeClr val="accent3"/>
          </a:effectRef>
          <a:fontRef idx="minor">
            <a:schemeClr val="dk1"/>
          </a:fontRef>
        </p:style>
        <p:txBody>
          <a:bodyPr wrap="square" rtlCol="0">
            <a:spAutoFit/>
          </a:bodyPr>
          <a:lstStyle/>
          <a:p>
            <a:pPr algn="just"/>
            <a:r>
              <a:rPr lang="es-MX" sz="1600" b="1" dirty="0" smtClean="0">
                <a:solidFill>
                  <a:schemeClr val="tx2">
                    <a:lumMod val="50000"/>
                  </a:schemeClr>
                </a:solidFill>
              </a:rPr>
              <a:t>Si consideramos que las energías involucradas en la nube son: la energía gravitatoria y la energía cinética o térmica</a:t>
            </a:r>
            <a:r>
              <a:rPr lang="es-MX" sz="1600" b="1" dirty="0" smtClean="0">
                <a:solidFill>
                  <a:schemeClr val="tx2">
                    <a:lumMod val="50000"/>
                  </a:schemeClr>
                </a:solidFill>
                <a:sym typeface="Wingdings" pitchFamily="2" charset="2"/>
              </a:rPr>
              <a:t> el teorema del virial queda :</a:t>
            </a:r>
            <a:endParaRPr lang="es-MX" sz="1600" b="1" dirty="0">
              <a:solidFill>
                <a:schemeClr val="tx2">
                  <a:lumMod val="50000"/>
                </a:schemeClr>
              </a:solidFill>
            </a:endParaRPr>
          </a:p>
        </p:txBody>
      </p:sp>
      <p:sp>
        <p:nvSpPr>
          <p:cNvPr id="37" name="36 Rectángulo"/>
          <p:cNvSpPr/>
          <p:nvPr/>
        </p:nvSpPr>
        <p:spPr>
          <a:xfrm>
            <a:off x="0" y="4857760"/>
            <a:ext cx="9144000" cy="2000240"/>
          </a:xfrm>
          <a:prstGeom prst="rect">
            <a:avLst/>
          </a:prstGeom>
          <a:solidFill>
            <a:schemeClr val="accent5">
              <a:lumMod val="20000"/>
              <a:lumOff val="80000"/>
            </a:schemeClr>
          </a:solidFill>
        </p:spPr>
        <p:style>
          <a:lnRef idx="1">
            <a:schemeClr val="accent5"/>
          </a:lnRef>
          <a:fillRef idx="2">
            <a:schemeClr val="accent5"/>
          </a:fillRef>
          <a:effectRef idx="1">
            <a:schemeClr val="accent5"/>
          </a:effectRef>
          <a:fontRef idx="minor">
            <a:schemeClr val="dk1"/>
          </a:fontRef>
        </p:style>
        <p:txBody>
          <a:bodyPr rtlCol="0" anchor="ctr"/>
          <a:lstStyle/>
          <a:p>
            <a:pPr algn="ctr"/>
            <a:endParaRPr lang="es-MX" dirty="0"/>
          </a:p>
        </p:txBody>
      </p:sp>
      <p:sp>
        <p:nvSpPr>
          <p:cNvPr id="2" name="1 CuadroTexto"/>
          <p:cNvSpPr txBox="1"/>
          <p:nvPr/>
        </p:nvSpPr>
        <p:spPr>
          <a:xfrm>
            <a:off x="71406" y="44624"/>
            <a:ext cx="3143272" cy="369332"/>
          </a:xfrm>
          <a:prstGeom prst="rect">
            <a:avLst/>
          </a:prstGeom>
          <a:solidFill>
            <a:schemeClr val="accent5">
              <a:lumMod val="20000"/>
              <a:lumOff val="80000"/>
            </a:schemeClr>
          </a:solidFill>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s-MX" b="1" dirty="0" smtClean="0">
                <a:solidFill>
                  <a:srgbClr val="009E00"/>
                </a:solidFill>
              </a:rPr>
              <a:t>Estado energético de las MC</a:t>
            </a:r>
            <a:endParaRPr lang="es-MX" b="1" dirty="0">
              <a:solidFill>
                <a:srgbClr val="009E00"/>
              </a:solidFill>
            </a:endParaRPr>
          </a:p>
        </p:txBody>
      </p:sp>
      <p:sp>
        <p:nvSpPr>
          <p:cNvPr id="4" name="3 CuadroTexto"/>
          <p:cNvSpPr txBox="1"/>
          <p:nvPr/>
        </p:nvSpPr>
        <p:spPr>
          <a:xfrm>
            <a:off x="0" y="498158"/>
            <a:ext cx="9144000" cy="338554"/>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s-MX" sz="1600" b="1" dirty="0" smtClean="0">
                <a:solidFill>
                  <a:schemeClr val="tx2">
                    <a:lumMod val="50000"/>
                  </a:schemeClr>
                </a:solidFill>
              </a:rPr>
              <a:t>Usando el </a:t>
            </a:r>
            <a:r>
              <a:rPr lang="es-MX" sz="1600" b="1" u="sng" dirty="0" smtClean="0">
                <a:solidFill>
                  <a:srgbClr val="C00000"/>
                </a:solidFill>
              </a:rPr>
              <a:t>Teorema del Virial</a:t>
            </a:r>
            <a:r>
              <a:rPr lang="es-MX" sz="1600" b="1" dirty="0" smtClean="0">
                <a:solidFill>
                  <a:schemeClr val="tx2">
                    <a:lumMod val="50000"/>
                  </a:schemeClr>
                </a:solidFill>
              </a:rPr>
              <a:t>, podemos hacer un estudio sencillo del balance energético de una MC.  </a:t>
            </a:r>
            <a:endParaRPr lang="es-MX" sz="1600" b="1" dirty="0">
              <a:solidFill>
                <a:schemeClr val="tx2">
                  <a:lumMod val="50000"/>
                </a:schemeClr>
              </a:solidFill>
            </a:endParaRPr>
          </a:p>
        </p:txBody>
      </p:sp>
      <p:grpSp>
        <p:nvGrpSpPr>
          <p:cNvPr id="12" name="11 Grupo"/>
          <p:cNvGrpSpPr/>
          <p:nvPr/>
        </p:nvGrpSpPr>
        <p:grpSpPr>
          <a:xfrm>
            <a:off x="214282" y="928670"/>
            <a:ext cx="1643074" cy="1512340"/>
            <a:chOff x="214282" y="1500174"/>
            <a:chExt cx="1643074" cy="1512340"/>
          </a:xfrm>
        </p:grpSpPr>
        <p:sp>
          <p:nvSpPr>
            <p:cNvPr id="5" name="4 Elipse"/>
            <p:cNvSpPr/>
            <p:nvPr/>
          </p:nvSpPr>
          <p:spPr>
            <a:xfrm>
              <a:off x="214282" y="1500174"/>
              <a:ext cx="1500198" cy="1500198"/>
            </a:xfrm>
            <a:prstGeom prst="ellipse">
              <a:avLst/>
            </a:prstGeom>
            <a:ln/>
          </p:spPr>
          <p:style>
            <a:lnRef idx="0">
              <a:schemeClr val="accent5"/>
            </a:lnRef>
            <a:fillRef idx="3">
              <a:schemeClr val="accent5"/>
            </a:fillRef>
            <a:effectRef idx="3">
              <a:schemeClr val="accent5"/>
            </a:effectRef>
            <a:fontRef idx="minor">
              <a:schemeClr val="lt1"/>
            </a:fontRef>
          </p:style>
          <p:txBody>
            <a:bodyPr rtlCol="0" anchor="ctr"/>
            <a:lstStyle/>
            <a:p>
              <a:pPr algn="ctr"/>
              <a:endParaRPr lang="es-MX" dirty="0"/>
            </a:p>
          </p:txBody>
        </p:sp>
        <p:sp>
          <p:nvSpPr>
            <p:cNvPr id="6" name="5 CuadroTexto"/>
            <p:cNvSpPr txBox="1"/>
            <p:nvPr/>
          </p:nvSpPr>
          <p:spPr>
            <a:xfrm>
              <a:off x="357158" y="1857364"/>
              <a:ext cx="785818" cy="369332"/>
            </a:xfrm>
            <a:prstGeom prst="rect">
              <a:avLst/>
            </a:prstGeom>
            <a:noFill/>
          </p:spPr>
          <p:txBody>
            <a:bodyPr wrap="square" rtlCol="0">
              <a:spAutoFit/>
            </a:bodyPr>
            <a:lstStyle/>
            <a:p>
              <a:r>
                <a:rPr lang="es-MX" b="1" dirty="0" smtClean="0">
                  <a:solidFill>
                    <a:schemeClr val="tx2">
                      <a:lumMod val="50000"/>
                    </a:schemeClr>
                  </a:solidFill>
                </a:rPr>
                <a:t>M</a:t>
              </a:r>
              <a:r>
                <a:rPr lang="es-MX" b="1" baseline="-25000" dirty="0" smtClean="0">
                  <a:solidFill>
                    <a:schemeClr val="tx2">
                      <a:lumMod val="50000"/>
                    </a:schemeClr>
                  </a:solidFill>
                </a:rPr>
                <a:t>MC</a:t>
              </a:r>
              <a:endParaRPr lang="es-MX" b="1" baseline="-25000" dirty="0">
                <a:solidFill>
                  <a:schemeClr val="tx2">
                    <a:lumMod val="50000"/>
                  </a:schemeClr>
                </a:solidFill>
              </a:endParaRPr>
            </a:p>
          </p:txBody>
        </p:sp>
        <p:cxnSp>
          <p:nvCxnSpPr>
            <p:cNvPr id="8" name="7 Conector recto de flecha"/>
            <p:cNvCxnSpPr>
              <a:endCxn id="5" idx="6"/>
            </p:cNvCxnSpPr>
            <p:nvPr/>
          </p:nvCxnSpPr>
          <p:spPr>
            <a:xfrm flipV="1">
              <a:off x="928662" y="2250273"/>
              <a:ext cx="785818" cy="35719"/>
            </a:xfrm>
            <a:prstGeom prst="straightConnector1">
              <a:avLst/>
            </a:prstGeom>
            <a:ln w="25400">
              <a:solidFill>
                <a:srgbClr val="C00000"/>
              </a:solidFill>
              <a:tailEnd type="triangle" w="lg" len="lg"/>
            </a:ln>
          </p:spPr>
          <p:style>
            <a:lnRef idx="1">
              <a:schemeClr val="accent1"/>
            </a:lnRef>
            <a:fillRef idx="0">
              <a:schemeClr val="accent1"/>
            </a:fillRef>
            <a:effectRef idx="0">
              <a:schemeClr val="accent1"/>
            </a:effectRef>
            <a:fontRef idx="minor">
              <a:schemeClr val="tx1"/>
            </a:fontRef>
          </p:style>
        </p:cxnSp>
        <p:sp>
          <p:nvSpPr>
            <p:cNvPr id="9" name="8 CuadroTexto"/>
            <p:cNvSpPr txBox="1"/>
            <p:nvPr/>
          </p:nvSpPr>
          <p:spPr>
            <a:xfrm>
              <a:off x="1071538" y="1928802"/>
              <a:ext cx="785818" cy="369332"/>
            </a:xfrm>
            <a:prstGeom prst="rect">
              <a:avLst/>
            </a:prstGeom>
            <a:noFill/>
          </p:spPr>
          <p:txBody>
            <a:bodyPr wrap="square" rtlCol="0">
              <a:spAutoFit/>
            </a:bodyPr>
            <a:lstStyle/>
            <a:p>
              <a:r>
                <a:rPr lang="es-MX" b="1" dirty="0" smtClean="0">
                  <a:solidFill>
                    <a:srgbClr val="C00000"/>
                  </a:solidFill>
                </a:rPr>
                <a:t>R</a:t>
              </a:r>
              <a:r>
                <a:rPr lang="es-MX" b="1" baseline="-25000" dirty="0" smtClean="0">
                  <a:solidFill>
                    <a:srgbClr val="C00000"/>
                  </a:solidFill>
                </a:rPr>
                <a:t>MC</a:t>
              </a:r>
              <a:endParaRPr lang="es-MX" b="1" baseline="-25000" dirty="0">
                <a:solidFill>
                  <a:srgbClr val="C00000"/>
                </a:solidFill>
              </a:endParaRPr>
            </a:p>
          </p:txBody>
        </p:sp>
        <p:sp>
          <p:nvSpPr>
            <p:cNvPr id="10" name="9 CuadroTexto"/>
            <p:cNvSpPr txBox="1"/>
            <p:nvPr/>
          </p:nvSpPr>
          <p:spPr>
            <a:xfrm>
              <a:off x="785786" y="2643182"/>
              <a:ext cx="714380" cy="369332"/>
            </a:xfrm>
            <a:prstGeom prst="rect">
              <a:avLst/>
            </a:prstGeom>
            <a:noFill/>
          </p:spPr>
          <p:txBody>
            <a:bodyPr wrap="square" rtlCol="0">
              <a:spAutoFit/>
            </a:bodyPr>
            <a:lstStyle/>
            <a:p>
              <a:r>
                <a:rPr lang="es-MX" b="1" dirty="0" smtClean="0">
                  <a:solidFill>
                    <a:srgbClr val="FFC000"/>
                  </a:solidFill>
                </a:rPr>
                <a:t>T</a:t>
              </a:r>
              <a:r>
                <a:rPr lang="es-MX" b="1" baseline="-25000" dirty="0" smtClean="0">
                  <a:solidFill>
                    <a:srgbClr val="FFC000"/>
                  </a:solidFill>
                </a:rPr>
                <a:t>K</a:t>
              </a:r>
              <a:endParaRPr lang="es-MX" b="1" baseline="-25000" dirty="0">
                <a:solidFill>
                  <a:srgbClr val="FFC000"/>
                </a:solidFill>
              </a:endParaRPr>
            </a:p>
          </p:txBody>
        </p:sp>
      </p:grpSp>
      <p:sp>
        <p:nvSpPr>
          <p:cNvPr id="11" name="10 CuadroTexto"/>
          <p:cNvSpPr txBox="1"/>
          <p:nvPr/>
        </p:nvSpPr>
        <p:spPr>
          <a:xfrm>
            <a:off x="2000232" y="972017"/>
            <a:ext cx="7143768" cy="584775"/>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just"/>
            <a:r>
              <a:rPr lang="es-MX" sz="1600" b="1" dirty="0" smtClean="0">
                <a:solidFill>
                  <a:srgbClr val="007A00"/>
                </a:solidFill>
              </a:rPr>
              <a:t>Supongamos una nube molecular  de masa M</a:t>
            </a:r>
            <a:r>
              <a:rPr lang="es-MX" sz="1600" b="1" baseline="-25000" dirty="0" smtClean="0">
                <a:solidFill>
                  <a:srgbClr val="007A00"/>
                </a:solidFill>
              </a:rPr>
              <a:t>MC</a:t>
            </a:r>
            <a:r>
              <a:rPr lang="es-MX" sz="1600" b="1" dirty="0" smtClean="0">
                <a:solidFill>
                  <a:srgbClr val="007A00"/>
                </a:solidFill>
              </a:rPr>
              <a:t> ,  radio R</a:t>
            </a:r>
            <a:r>
              <a:rPr lang="es-MX" sz="1600" b="1" baseline="-25000" dirty="0" smtClean="0">
                <a:solidFill>
                  <a:srgbClr val="007A00"/>
                </a:solidFill>
              </a:rPr>
              <a:t>MC</a:t>
            </a:r>
            <a:r>
              <a:rPr lang="es-MX" sz="1600" b="1" dirty="0" smtClean="0">
                <a:solidFill>
                  <a:srgbClr val="007A00"/>
                </a:solidFill>
              </a:rPr>
              <a:t>, y temperatura cinética T</a:t>
            </a:r>
            <a:r>
              <a:rPr lang="es-MX" sz="1600" b="1" baseline="-25000" dirty="0" smtClean="0">
                <a:solidFill>
                  <a:srgbClr val="007A00"/>
                </a:solidFill>
              </a:rPr>
              <a:t>K</a:t>
            </a:r>
            <a:r>
              <a:rPr lang="es-MX" sz="1600" b="1" dirty="0" smtClean="0">
                <a:solidFill>
                  <a:srgbClr val="007A00"/>
                </a:solidFill>
              </a:rPr>
              <a:t>.</a:t>
            </a:r>
            <a:endParaRPr lang="es-MX" sz="1600" b="1" dirty="0">
              <a:solidFill>
                <a:srgbClr val="007A00"/>
              </a:solidFill>
            </a:endParaRPr>
          </a:p>
        </p:txBody>
      </p:sp>
      <p:graphicFrame>
        <p:nvGraphicFramePr>
          <p:cNvPr id="15" name="14 Objeto"/>
          <p:cNvGraphicFramePr>
            <a:graphicFrameLocks noChangeAspect="1"/>
          </p:cNvGraphicFramePr>
          <p:nvPr/>
        </p:nvGraphicFramePr>
        <p:xfrm>
          <a:off x="3428992" y="2357430"/>
          <a:ext cx="2213367" cy="517528"/>
        </p:xfrm>
        <a:graphic>
          <a:graphicData uri="http://schemas.openxmlformats.org/presentationml/2006/ole">
            <mc:AlternateContent xmlns:mc="http://schemas.openxmlformats.org/markup-compatibility/2006">
              <mc:Choice xmlns:v="urn:schemas-microsoft-com:vml" Requires="v">
                <p:oleObj spid="_x0000_s87288" name="Ecuación" r:id="rId3" imgW="520560" imgH="177480" progId="Equation.3">
                  <p:embed/>
                </p:oleObj>
              </mc:Choice>
              <mc:Fallback>
                <p:oleObj name="Ecuación" r:id="rId3" imgW="520560" imgH="177480" progId="Equation.3">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28992" y="2357430"/>
                        <a:ext cx="2213367" cy="517528"/>
                      </a:xfrm>
                      <a:prstGeom prst="rect">
                        <a:avLst/>
                      </a:prstGeom>
                      <a:noFill/>
                      <a:ln w="9525">
                        <a:solidFill>
                          <a:schemeClr val="hlink"/>
                        </a:solidFill>
                        <a:miter lim="800000"/>
                        <a:headEnd/>
                        <a:tailEnd/>
                      </a:ln>
                      <a:extLst>
                        <a:ext uri="{909E8E84-426E-40DD-AFC4-6F175D3DCCD1}">
                          <a14:hiddenFill xmlns:a14="http://schemas.microsoft.com/office/drawing/2010/main">
                            <a:solidFill>
                              <a:srgbClr val="33CCCC">
                                <a:alpha val="59000"/>
                              </a:srgbClr>
                            </a:solidFill>
                          </a14:hiddenFill>
                        </a:ext>
                      </a:extLst>
                    </p:spPr>
                  </p:pic>
                </p:oleObj>
              </mc:Fallback>
            </mc:AlternateContent>
          </a:graphicData>
        </a:graphic>
      </p:graphicFrame>
      <p:sp>
        <p:nvSpPr>
          <p:cNvPr id="16" name="15 Cerrar llave"/>
          <p:cNvSpPr/>
          <p:nvPr/>
        </p:nvSpPr>
        <p:spPr>
          <a:xfrm rot="5400000">
            <a:off x="3750463" y="2393149"/>
            <a:ext cx="214314" cy="1000132"/>
          </a:xfrm>
          <a:prstGeom prst="rightBrace">
            <a:avLst/>
          </a:prstGeom>
          <a:ln/>
        </p:spPr>
        <p:style>
          <a:lnRef idx="2">
            <a:schemeClr val="accent3"/>
          </a:lnRef>
          <a:fillRef idx="0">
            <a:schemeClr val="accent3"/>
          </a:fillRef>
          <a:effectRef idx="1">
            <a:schemeClr val="accent3"/>
          </a:effectRef>
          <a:fontRef idx="minor">
            <a:schemeClr val="tx1"/>
          </a:fontRef>
        </p:style>
        <p:txBody>
          <a:bodyPr rtlCol="0" anchor="ctr"/>
          <a:lstStyle/>
          <a:p>
            <a:pPr algn="ctr"/>
            <a:endParaRPr lang="es-MX" dirty="0"/>
          </a:p>
        </p:txBody>
      </p:sp>
      <p:sp>
        <p:nvSpPr>
          <p:cNvPr id="17" name="16 Cerrar llave"/>
          <p:cNvSpPr/>
          <p:nvPr/>
        </p:nvSpPr>
        <p:spPr>
          <a:xfrm rot="5400000">
            <a:off x="5036347" y="2607463"/>
            <a:ext cx="214314" cy="571504"/>
          </a:xfrm>
          <a:prstGeom prst="rightBrace">
            <a:avLst/>
          </a:prstGeom>
          <a:ln/>
        </p:spPr>
        <p:style>
          <a:lnRef idx="2">
            <a:schemeClr val="accent2"/>
          </a:lnRef>
          <a:fillRef idx="0">
            <a:schemeClr val="accent2"/>
          </a:fillRef>
          <a:effectRef idx="1">
            <a:schemeClr val="accent2"/>
          </a:effectRef>
          <a:fontRef idx="minor">
            <a:schemeClr val="tx1"/>
          </a:fontRef>
        </p:style>
        <p:txBody>
          <a:bodyPr rtlCol="0" anchor="ctr"/>
          <a:lstStyle/>
          <a:p>
            <a:pPr algn="ctr"/>
            <a:endParaRPr lang="es-MX" dirty="0"/>
          </a:p>
        </p:txBody>
      </p:sp>
      <p:sp>
        <p:nvSpPr>
          <p:cNvPr id="18" name="17 CuadroTexto"/>
          <p:cNvSpPr txBox="1"/>
          <p:nvPr/>
        </p:nvSpPr>
        <p:spPr>
          <a:xfrm>
            <a:off x="3347864" y="3000372"/>
            <a:ext cx="927554" cy="461665"/>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es-MX" sz="1200" b="1" dirty="0" smtClean="0">
                <a:solidFill>
                  <a:srgbClr val="007A00"/>
                </a:solidFill>
              </a:rPr>
              <a:t>2 x Energía cinética</a:t>
            </a:r>
            <a:endParaRPr lang="es-MX" sz="1200" b="1" dirty="0">
              <a:solidFill>
                <a:srgbClr val="007A00"/>
              </a:solidFill>
            </a:endParaRPr>
          </a:p>
        </p:txBody>
      </p:sp>
      <p:sp>
        <p:nvSpPr>
          <p:cNvPr id="19" name="18 CuadroTexto"/>
          <p:cNvSpPr txBox="1"/>
          <p:nvPr/>
        </p:nvSpPr>
        <p:spPr>
          <a:xfrm>
            <a:off x="4355976" y="2967335"/>
            <a:ext cx="1367582" cy="461665"/>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s-MX" sz="1200" b="1" dirty="0" smtClean="0">
                <a:solidFill>
                  <a:srgbClr val="C00000"/>
                </a:solidFill>
              </a:rPr>
              <a:t> Energía  potencial gravitatoria.</a:t>
            </a:r>
            <a:endParaRPr lang="es-MX" sz="1200" b="1" dirty="0">
              <a:solidFill>
                <a:srgbClr val="C00000"/>
              </a:solidFill>
            </a:endParaRPr>
          </a:p>
        </p:txBody>
      </p:sp>
      <p:sp>
        <p:nvSpPr>
          <p:cNvPr id="20" name="19 Flecha derecha"/>
          <p:cNvSpPr/>
          <p:nvPr/>
        </p:nvSpPr>
        <p:spPr>
          <a:xfrm>
            <a:off x="3059832" y="2571744"/>
            <a:ext cx="297722" cy="209184"/>
          </a:xfrm>
          <a:prstGeom prst="rightArrow">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s-MX" dirty="0"/>
          </a:p>
        </p:txBody>
      </p:sp>
      <p:sp>
        <p:nvSpPr>
          <p:cNvPr id="21" name="20 CuadroTexto"/>
          <p:cNvSpPr txBox="1"/>
          <p:nvPr/>
        </p:nvSpPr>
        <p:spPr>
          <a:xfrm>
            <a:off x="35496" y="2562289"/>
            <a:ext cx="2928958" cy="938719"/>
          </a:xfrm>
          <a:prstGeom prst="rect">
            <a:avLst/>
          </a:prstGeom>
          <a:ln/>
        </p:spPr>
        <p:style>
          <a:lnRef idx="2">
            <a:schemeClr val="accent2"/>
          </a:lnRef>
          <a:fillRef idx="1">
            <a:schemeClr val="lt1"/>
          </a:fillRef>
          <a:effectRef idx="0">
            <a:schemeClr val="accent2"/>
          </a:effectRef>
          <a:fontRef idx="minor">
            <a:schemeClr val="dk1"/>
          </a:fontRef>
        </p:style>
        <p:txBody>
          <a:bodyPr wrap="square" rtlCol="0">
            <a:spAutoFit/>
          </a:bodyPr>
          <a:lstStyle/>
          <a:p>
            <a:pPr algn="just"/>
            <a:r>
              <a:rPr lang="es-MX" sz="1100" b="1" dirty="0" smtClean="0">
                <a:solidFill>
                  <a:schemeClr val="tx2">
                    <a:lumMod val="50000"/>
                  </a:schemeClr>
                </a:solidFill>
              </a:rPr>
              <a:t>Establece que en un sistema mecánico, la mitad del cambio de un sistema gravitacional se invierte  en variar la energía interna del sistema (calor), y la otra mitad debe ser radiada</a:t>
            </a:r>
            <a:r>
              <a:rPr lang="es-MX" sz="1100" b="1" dirty="0" smtClean="0">
                <a:solidFill>
                  <a:schemeClr val="tx2">
                    <a:lumMod val="50000"/>
                  </a:schemeClr>
                </a:solidFill>
                <a:sym typeface="Wingdings" pitchFamily="2" charset="2"/>
              </a:rPr>
              <a:t> se pierde</a:t>
            </a:r>
            <a:r>
              <a:rPr lang="es-MX" sz="1100" b="1" dirty="0" smtClean="0">
                <a:solidFill>
                  <a:schemeClr val="tx2">
                    <a:lumMod val="50000"/>
                  </a:schemeClr>
                </a:solidFill>
              </a:rPr>
              <a:t>.</a:t>
            </a:r>
            <a:endParaRPr lang="es-MX" sz="1100" b="1" dirty="0">
              <a:solidFill>
                <a:schemeClr val="tx2">
                  <a:lumMod val="50000"/>
                </a:schemeClr>
              </a:solidFill>
            </a:endParaRPr>
          </a:p>
        </p:txBody>
      </p:sp>
      <p:sp>
        <p:nvSpPr>
          <p:cNvPr id="22" name="21 Cerrar llave"/>
          <p:cNvSpPr/>
          <p:nvPr/>
        </p:nvSpPr>
        <p:spPr>
          <a:xfrm rot="5400000">
            <a:off x="4321967" y="2323421"/>
            <a:ext cx="357190" cy="2286016"/>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s-MX" dirty="0"/>
          </a:p>
        </p:txBody>
      </p:sp>
      <p:sp>
        <p:nvSpPr>
          <p:cNvPr id="23" name="22 CuadroTexto"/>
          <p:cNvSpPr txBox="1"/>
          <p:nvPr/>
        </p:nvSpPr>
        <p:spPr>
          <a:xfrm>
            <a:off x="3923928" y="3656057"/>
            <a:ext cx="1152128" cy="276999"/>
          </a:xfrm>
          <a:prstGeom prst="rect">
            <a:avLst/>
          </a:prstGeom>
          <a:solidFill>
            <a:schemeClr val="accent3">
              <a:lumMod val="20000"/>
              <a:lumOff val="80000"/>
            </a:schemeClr>
          </a:solidFill>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s-MX" sz="1200" b="1" dirty="0" smtClean="0">
                <a:solidFill>
                  <a:schemeClr val="accent1">
                    <a:lumMod val="50000"/>
                  </a:schemeClr>
                </a:solidFill>
              </a:rPr>
              <a:t>Equilibrio virial</a:t>
            </a:r>
            <a:endParaRPr lang="es-MX" sz="1200" b="1" dirty="0">
              <a:solidFill>
                <a:schemeClr val="accent1">
                  <a:lumMod val="50000"/>
                </a:schemeClr>
              </a:solidFill>
            </a:endParaRPr>
          </a:p>
        </p:txBody>
      </p:sp>
      <p:sp>
        <p:nvSpPr>
          <p:cNvPr id="24" name="23 CuadroTexto"/>
          <p:cNvSpPr txBox="1"/>
          <p:nvPr/>
        </p:nvSpPr>
        <p:spPr>
          <a:xfrm>
            <a:off x="5786446" y="2393593"/>
            <a:ext cx="3357554" cy="1323439"/>
          </a:xfrm>
          <a:prstGeom prst="rect">
            <a:avLst/>
          </a:prstGeom>
          <a:ln/>
        </p:spPr>
        <p:style>
          <a:lnRef idx="2">
            <a:schemeClr val="accent3"/>
          </a:lnRef>
          <a:fillRef idx="1">
            <a:schemeClr val="lt1"/>
          </a:fillRef>
          <a:effectRef idx="0">
            <a:schemeClr val="accent3"/>
          </a:effectRef>
          <a:fontRef idx="minor">
            <a:schemeClr val="dk1"/>
          </a:fontRef>
        </p:style>
        <p:txBody>
          <a:bodyPr wrap="square" rtlCol="0">
            <a:spAutoFit/>
          </a:bodyPr>
          <a:lstStyle/>
          <a:p>
            <a:pPr algn="just"/>
            <a:r>
              <a:rPr lang="es-MX" sz="1600" b="1" dirty="0" smtClean="0">
                <a:solidFill>
                  <a:srgbClr val="007A00"/>
                </a:solidFill>
              </a:rPr>
              <a:t>Sin embargo, usando la relación entre las energías, podemos establecer si una nube </a:t>
            </a:r>
            <a:r>
              <a:rPr lang="es-MX" sz="1600" b="1" smtClean="0">
                <a:solidFill>
                  <a:srgbClr val="007A00"/>
                </a:solidFill>
              </a:rPr>
              <a:t>molecular está </a:t>
            </a:r>
            <a:r>
              <a:rPr lang="es-MX" sz="1600" b="1" dirty="0" smtClean="0">
                <a:solidFill>
                  <a:srgbClr val="007A00"/>
                </a:solidFill>
              </a:rPr>
              <a:t>en expansión, en equilibrio o en contracción</a:t>
            </a:r>
            <a:endParaRPr lang="es-MX" sz="1600" b="1" dirty="0">
              <a:solidFill>
                <a:srgbClr val="007A00"/>
              </a:solidFill>
            </a:endParaRPr>
          </a:p>
        </p:txBody>
      </p:sp>
      <p:graphicFrame>
        <p:nvGraphicFramePr>
          <p:cNvPr id="26" name="25 Objeto"/>
          <p:cNvGraphicFramePr>
            <a:graphicFrameLocks noChangeAspect="1"/>
          </p:cNvGraphicFramePr>
          <p:nvPr/>
        </p:nvGraphicFramePr>
        <p:xfrm>
          <a:off x="71406" y="3571876"/>
          <a:ext cx="3251201" cy="1174750"/>
        </p:xfrm>
        <a:graphic>
          <a:graphicData uri="http://schemas.openxmlformats.org/presentationml/2006/ole">
            <mc:AlternateContent xmlns:mc="http://schemas.openxmlformats.org/markup-compatibility/2006">
              <mc:Choice xmlns:v="urn:schemas-microsoft-com:vml" Requires="v">
                <p:oleObj spid="_x0000_s87289" name="Ecuación" r:id="rId5" imgW="1968480" imgH="711000" progId="Equation.3">
                  <p:embed/>
                </p:oleObj>
              </mc:Choice>
              <mc:Fallback>
                <p:oleObj name="Ecuación" r:id="rId5" imgW="1968480" imgH="711000" progId="Equation.3">
                  <p:embed/>
                  <p:pic>
                    <p:nvPicPr>
                      <p:cNvPr id="0"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406" y="3571876"/>
                        <a:ext cx="3251201" cy="1174750"/>
                      </a:xfrm>
                      <a:prstGeom prst="rect">
                        <a:avLst/>
                      </a:prstGeom>
                      <a:noFill/>
                      <a:ln w="25400">
                        <a:solidFill>
                          <a:srgbClr val="800000"/>
                        </a:solidFill>
                        <a:miter lim="800000"/>
                        <a:headEnd/>
                        <a:tailEnd/>
                      </a:ln>
                      <a:extLst>
                        <a:ext uri="{909E8E84-426E-40DD-AFC4-6F175D3DCCD1}">
                          <a14:hiddenFill xmlns:a14="http://schemas.microsoft.com/office/drawing/2010/main">
                            <a:solidFill>
                              <a:srgbClr val="33CCCC">
                                <a:alpha val="39000"/>
                              </a:srgbClr>
                            </a:solidFill>
                          </a14:hiddenFill>
                        </a:ext>
                      </a:extLst>
                    </p:spPr>
                  </p:pic>
                </p:oleObj>
              </mc:Fallback>
            </mc:AlternateContent>
          </a:graphicData>
        </a:graphic>
      </p:graphicFrame>
      <p:sp>
        <p:nvSpPr>
          <p:cNvPr id="28" name="27 Flecha derecha"/>
          <p:cNvSpPr/>
          <p:nvPr/>
        </p:nvSpPr>
        <p:spPr>
          <a:xfrm>
            <a:off x="3357554" y="4213108"/>
            <a:ext cx="352060" cy="222294"/>
          </a:xfrm>
          <a:prstGeom prst="rightArrow">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s-MX" dirty="0"/>
          </a:p>
        </p:txBody>
      </p:sp>
      <p:sp>
        <p:nvSpPr>
          <p:cNvPr id="29" name="28 CuadroTexto"/>
          <p:cNvSpPr txBox="1"/>
          <p:nvPr/>
        </p:nvSpPr>
        <p:spPr>
          <a:xfrm>
            <a:off x="3730282" y="4069251"/>
            <a:ext cx="5399439" cy="523220"/>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just"/>
            <a:r>
              <a:rPr lang="es-MX" sz="1400" b="1" dirty="0" smtClean="0">
                <a:solidFill>
                  <a:schemeClr val="accent1">
                    <a:lumMod val="50000"/>
                  </a:schemeClr>
                </a:solidFill>
              </a:rPr>
              <a:t>Como la K siempre es positiva, el valor de esa cantidad siempre dependerá de que U sea positiva (expansión) o negativa (contracción).</a:t>
            </a:r>
            <a:endParaRPr lang="es-MX" sz="1400" b="1" dirty="0">
              <a:solidFill>
                <a:schemeClr val="accent1">
                  <a:lumMod val="50000"/>
                </a:schemeClr>
              </a:solidFill>
            </a:endParaRPr>
          </a:p>
        </p:txBody>
      </p:sp>
      <p:graphicFrame>
        <p:nvGraphicFramePr>
          <p:cNvPr id="30" name="29 Objeto"/>
          <p:cNvGraphicFramePr>
            <a:graphicFrameLocks noChangeAspect="1"/>
          </p:cNvGraphicFramePr>
          <p:nvPr/>
        </p:nvGraphicFramePr>
        <p:xfrm>
          <a:off x="142844" y="4857760"/>
          <a:ext cx="3214710" cy="1973098"/>
        </p:xfrm>
        <a:graphic>
          <a:graphicData uri="http://schemas.openxmlformats.org/presentationml/2006/ole">
            <mc:AlternateContent xmlns:mc="http://schemas.openxmlformats.org/markup-compatibility/2006">
              <mc:Choice xmlns:v="urn:schemas-microsoft-com:vml" Requires="v">
                <p:oleObj spid="_x0000_s87290" name="Ecuación" r:id="rId7" imgW="1803240" imgH="1346040" progId="Equation.3">
                  <p:embed/>
                </p:oleObj>
              </mc:Choice>
              <mc:Fallback>
                <p:oleObj name="Ecuación" r:id="rId7" imgW="1803240" imgH="1346040" progId="Equation.3">
                  <p:embed/>
                  <p:pic>
                    <p:nvPicPr>
                      <p:cNvPr id="0" name="Picture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42844" y="4857760"/>
                        <a:ext cx="3214710" cy="197309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3" name="32 CuadroTexto"/>
          <p:cNvSpPr txBox="1"/>
          <p:nvPr/>
        </p:nvSpPr>
        <p:spPr>
          <a:xfrm>
            <a:off x="3500430" y="4917056"/>
            <a:ext cx="2079682" cy="338554"/>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es-MX" sz="1600" b="1" dirty="0" smtClean="0">
                <a:solidFill>
                  <a:srgbClr val="007A00"/>
                </a:solidFill>
                <a:sym typeface="Wingdings 3"/>
              </a:rPr>
              <a:t></a:t>
            </a:r>
            <a:r>
              <a:rPr lang="es-MX" sz="1600" b="1" dirty="0" smtClean="0">
                <a:solidFill>
                  <a:srgbClr val="007A00"/>
                </a:solidFill>
              </a:rPr>
              <a:t> Energía cinética</a:t>
            </a:r>
            <a:endParaRPr lang="es-MX" sz="1600" b="1" dirty="0">
              <a:solidFill>
                <a:srgbClr val="007A00"/>
              </a:solidFill>
            </a:endParaRPr>
          </a:p>
        </p:txBody>
      </p:sp>
      <p:sp>
        <p:nvSpPr>
          <p:cNvPr id="34" name="33 CuadroTexto"/>
          <p:cNvSpPr txBox="1"/>
          <p:nvPr/>
        </p:nvSpPr>
        <p:spPr>
          <a:xfrm>
            <a:off x="3462622" y="6237312"/>
            <a:ext cx="5357850" cy="584775"/>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es-MX" sz="1600" b="1" dirty="0" smtClean="0">
                <a:solidFill>
                  <a:srgbClr val="C00000"/>
                </a:solidFill>
                <a:sym typeface="Wingdings 3"/>
              </a:rPr>
              <a:t></a:t>
            </a:r>
            <a:r>
              <a:rPr lang="es-MX" sz="1600" b="1" dirty="0" smtClean="0">
                <a:solidFill>
                  <a:srgbClr val="C00000"/>
                </a:solidFill>
              </a:rPr>
              <a:t> Energía potencial gravitatoria para la aproximación de que mi MC sea una esfera homogénea</a:t>
            </a:r>
            <a:endParaRPr lang="es-MX" sz="1600" b="1" dirty="0">
              <a:solidFill>
                <a:srgbClr val="C00000"/>
              </a:solidFill>
            </a:endParaRPr>
          </a:p>
        </p:txBody>
      </p:sp>
      <p:sp>
        <p:nvSpPr>
          <p:cNvPr id="35" name="34 CuadroTexto"/>
          <p:cNvSpPr txBox="1"/>
          <p:nvPr/>
        </p:nvSpPr>
        <p:spPr>
          <a:xfrm>
            <a:off x="3500430" y="5715016"/>
            <a:ext cx="2439722" cy="338554"/>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es-MX" sz="1600" b="1" dirty="0" smtClean="0">
                <a:solidFill>
                  <a:srgbClr val="007A00"/>
                </a:solidFill>
                <a:sym typeface="Wingdings 3"/>
              </a:rPr>
              <a:t></a:t>
            </a:r>
            <a:r>
              <a:rPr lang="es-MX" sz="1600" b="1" dirty="0" smtClean="0">
                <a:solidFill>
                  <a:srgbClr val="007A00"/>
                </a:solidFill>
              </a:rPr>
              <a:t> Energía cinética térmica</a:t>
            </a:r>
            <a:endParaRPr lang="es-MX" sz="1600" b="1" dirty="0">
              <a:solidFill>
                <a:srgbClr val="007A00"/>
              </a:solidFill>
            </a:endParaRPr>
          </a:p>
        </p:txBody>
      </p:sp>
      <p:sp>
        <p:nvSpPr>
          <p:cNvPr id="13" name="12 Flecha abajo"/>
          <p:cNvSpPr/>
          <p:nvPr/>
        </p:nvSpPr>
        <p:spPr>
          <a:xfrm>
            <a:off x="5286380" y="1340768"/>
            <a:ext cx="293732" cy="357760"/>
          </a:xfrm>
          <a:prstGeom prst="down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es-MX" dirty="0"/>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12 Rectángulo"/>
          <p:cNvSpPr/>
          <p:nvPr/>
        </p:nvSpPr>
        <p:spPr>
          <a:xfrm>
            <a:off x="3500430" y="4113108"/>
            <a:ext cx="1143008" cy="35719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s-MX" dirty="0"/>
          </a:p>
        </p:txBody>
      </p:sp>
      <p:sp>
        <p:nvSpPr>
          <p:cNvPr id="2" name="1 CuadroTexto"/>
          <p:cNvSpPr txBox="1"/>
          <p:nvPr/>
        </p:nvSpPr>
        <p:spPr>
          <a:xfrm>
            <a:off x="179512" y="44624"/>
            <a:ext cx="6357982" cy="338554"/>
          </a:xfrm>
          <a:prstGeom prst="rect">
            <a:avLst/>
          </a:prstGeom>
          <a:solidFill>
            <a:schemeClr val="accent5">
              <a:lumMod val="20000"/>
              <a:lumOff val="80000"/>
            </a:schemeClr>
          </a:solidFill>
          <a:ln/>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s-MX" sz="1600" b="1" dirty="0" smtClean="0">
                <a:solidFill>
                  <a:srgbClr val="C00000"/>
                </a:solidFill>
              </a:rPr>
              <a:t>EJEMPLO:</a:t>
            </a:r>
            <a:r>
              <a:rPr lang="es-MX" sz="1600" b="1" dirty="0" smtClean="0">
                <a:solidFill>
                  <a:srgbClr val="007A00"/>
                </a:solidFill>
              </a:rPr>
              <a:t> Veamos que pasa en una nube molecular gigante (GMC)</a:t>
            </a:r>
            <a:endParaRPr lang="es-MX" sz="1600" b="1" dirty="0">
              <a:solidFill>
                <a:srgbClr val="007A00"/>
              </a:solidFill>
            </a:endParaRPr>
          </a:p>
        </p:txBody>
      </p:sp>
      <p:sp>
        <p:nvSpPr>
          <p:cNvPr id="3" name="2 CuadroTexto"/>
          <p:cNvSpPr txBox="1"/>
          <p:nvPr/>
        </p:nvSpPr>
        <p:spPr>
          <a:xfrm>
            <a:off x="142844" y="548110"/>
            <a:ext cx="2571768" cy="1077218"/>
          </a:xfrm>
          <a:prstGeom prst="rect">
            <a:avLst/>
          </a:prstGeom>
          <a:noFill/>
          <a:ln>
            <a:solidFill>
              <a:srgbClr val="C00000"/>
            </a:solidFill>
          </a:ln>
        </p:spPr>
        <p:txBody>
          <a:bodyPr wrap="square" rtlCol="0">
            <a:spAutoFit/>
          </a:bodyPr>
          <a:lstStyle/>
          <a:p>
            <a:r>
              <a:rPr lang="es-MX" sz="1600" b="1" dirty="0" smtClean="0">
                <a:solidFill>
                  <a:schemeClr val="tx2">
                    <a:lumMod val="50000"/>
                  </a:schemeClr>
                </a:solidFill>
              </a:rPr>
              <a:t>Valores típicos de las GMC</a:t>
            </a:r>
          </a:p>
          <a:p>
            <a:r>
              <a:rPr lang="es-MX" sz="1600" b="1" dirty="0" smtClean="0">
                <a:solidFill>
                  <a:srgbClr val="007A00"/>
                </a:solidFill>
              </a:rPr>
              <a:t>T</a:t>
            </a:r>
            <a:r>
              <a:rPr lang="es-MX" sz="1600" b="1" baseline="-25000" dirty="0" smtClean="0">
                <a:solidFill>
                  <a:srgbClr val="007A00"/>
                </a:solidFill>
              </a:rPr>
              <a:t>K</a:t>
            </a:r>
            <a:r>
              <a:rPr lang="es-MX" sz="1600" b="1" dirty="0" smtClean="0">
                <a:solidFill>
                  <a:srgbClr val="007A00"/>
                </a:solidFill>
              </a:rPr>
              <a:t>~ 10 K</a:t>
            </a:r>
          </a:p>
          <a:p>
            <a:r>
              <a:rPr lang="es-MX" sz="1600" b="1" dirty="0" smtClean="0">
                <a:solidFill>
                  <a:srgbClr val="007A00"/>
                </a:solidFill>
              </a:rPr>
              <a:t>M</a:t>
            </a:r>
            <a:r>
              <a:rPr lang="es-MX" sz="1600" b="1" baseline="-25000" dirty="0" smtClean="0">
                <a:solidFill>
                  <a:srgbClr val="007A00"/>
                </a:solidFill>
              </a:rPr>
              <a:t>GMC</a:t>
            </a:r>
            <a:r>
              <a:rPr lang="es-MX" sz="1600" b="1" dirty="0" smtClean="0">
                <a:solidFill>
                  <a:srgbClr val="007A00"/>
                </a:solidFill>
              </a:rPr>
              <a:t> ~10</a:t>
            </a:r>
            <a:r>
              <a:rPr lang="es-MX" sz="1600" b="1" baseline="30000" dirty="0" smtClean="0">
                <a:solidFill>
                  <a:srgbClr val="007A00"/>
                </a:solidFill>
              </a:rPr>
              <a:t>5</a:t>
            </a:r>
            <a:r>
              <a:rPr lang="es-MX" sz="1600" b="1" dirty="0" smtClean="0">
                <a:solidFill>
                  <a:srgbClr val="007A00"/>
                </a:solidFill>
              </a:rPr>
              <a:t> M</a:t>
            </a:r>
            <a:r>
              <a:rPr lang="es-MX" sz="1600" b="1" baseline="-25000" dirty="0" smtClean="0">
                <a:solidFill>
                  <a:srgbClr val="007A00"/>
                </a:solidFill>
                <a:sym typeface="Wingdings 2"/>
              </a:rPr>
              <a:t></a:t>
            </a:r>
            <a:endParaRPr lang="es-MX" sz="1600" b="1" baseline="-25000" dirty="0" smtClean="0">
              <a:solidFill>
                <a:srgbClr val="007A00"/>
              </a:solidFill>
            </a:endParaRPr>
          </a:p>
          <a:p>
            <a:r>
              <a:rPr lang="es-MX" sz="1600" b="1" dirty="0" smtClean="0">
                <a:solidFill>
                  <a:srgbClr val="007A00"/>
                </a:solidFill>
              </a:rPr>
              <a:t>R</a:t>
            </a:r>
            <a:r>
              <a:rPr lang="es-MX" sz="1600" b="1" baseline="-25000" dirty="0" smtClean="0">
                <a:solidFill>
                  <a:srgbClr val="007A00"/>
                </a:solidFill>
              </a:rPr>
              <a:t>GMC</a:t>
            </a:r>
            <a:r>
              <a:rPr lang="es-MX" sz="1600" b="1" dirty="0" smtClean="0">
                <a:solidFill>
                  <a:srgbClr val="007A00"/>
                </a:solidFill>
              </a:rPr>
              <a:t>~25 pc</a:t>
            </a:r>
            <a:endParaRPr lang="es-MX" sz="1600" b="1" dirty="0">
              <a:solidFill>
                <a:srgbClr val="007A00"/>
              </a:solidFill>
            </a:endParaRPr>
          </a:p>
        </p:txBody>
      </p:sp>
      <p:graphicFrame>
        <p:nvGraphicFramePr>
          <p:cNvPr id="88066" name="Object 2"/>
          <p:cNvGraphicFramePr>
            <a:graphicFrameLocks noChangeAspect="1"/>
          </p:cNvGraphicFramePr>
          <p:nvPr>
            <p:extLst>
              <p:ext uri="{D42A27DB-BD31-4B8C-83A1-F6EECF244321}">
                <p14:modId xmlns:p14="http://schemas.microsoft.com/office/powerpoint/2010/main" val="681500796"/>
              </p:ext>
            </p:extLst>
          </p:nvPr>
        </p:nvGraphicFramePr>
        <p:xfrm>
          <a:off x="3214678" y="476672"/>
          <a:ext cx="3870325" cy="1265238"/>
        </p:xfrm>
        <a:graphic>
          <a:graphicData uri="http://schemas.openxmlformats.org/presentationml/2006/ole">
            <mc:AlternateContent xmlns:mc="http://schemas.openxmlformats.org/markup-compatibility/2006">
              <mc:Choice xmlns:v="urn:schemas-microsoft-com:vml" Requires="v">
                <p:oleObj spid="_x0000_s88309" name="Ecuación" r:id="rId3" imgW="2171520" imgH="863280" progId="Equation.3">
                  <p:embed/>
                </p:oleObj>
              </mc:Choice>
              <mc:Fallback>
                <p:oleObj name="Ecuación" r:id="rId3" imgW="2171520" imgH="863280" progId="Equation.3">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14678" y="476672"/>
                        <a:ext cx="3870325" cy="1265238"/>
                      </a:xfrm>
                      <a:prstGeom prst="rect">
                        <a:avLst/>
                      </a:prstGeom>
                      <a:noFill/>
                      <a:ln w="9525">
                        <a:solidFill>
                          <a:srgbClr val="80000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4 Flecha derecha"/>
          <p:cNvSpPr/>
          <p:nvPr/>
        </p:nvSpPr>
        <p:spPr>
          <a:xfrm>
            <a:off x="2857488" y="976738"/>
            <a:ext cx="285752" cy="214314"/>
          </a:xfrm>
          <a:prstGeom prst="rightArrow">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s-MX" dirty="0"/>
          </a:p>
        </p:txBody>
      </p:sp>
      <p:graphicFrame>
        <p:nvGraphicFramePr>
          <p:cNvPr id="6" name="5 Objeto"/>
          <p:cNvGraphicFramePr>
            <a:graphicFrameLocks noChangeAspect="1"/>
          </p:cNvGraphicFramePr>
          <p:nvPr>
            <p:extLst>
              <p:ext uri="{D42A27DB-BD31-4B8C-83A1-F6EECF244321}">
                <p14:modId xmlns:p14="http://schemas.microsoft.com/office/powerpoint/2010/main" val="1858594553"/>
              </p:ext>
            </p:extLst>
          </p:nvPr>
        </p:nvGraphicFramePr>
        <p:xfrm>
          <a:off x="7589838" y="833871"/>
          <a:ext cx="1471612" cy="500062"/>
        </p:xfrm>
        <a:graphic>
          <a:graphicData uri="http://schemas.openxmlformats.org/presentationml/2006/ole">
            <mc:AlternateContent xmlns:mc="http://schemas.openxmlformats.org/markup-compatibility/2006">
              <mc:Choice xmlns:v="urn:schemas-microsoft-com:vml" Requires="v">
                <p:oleObj spid="_x0000_s88310" name="Ecuación" r:id="rId5" imgW="672840" imgH="228600" progId="Equation.3">
                  <p:embed/>
                </p:oleObj>
              </mc:Choice>
              <mc:Fallback>
                <p:oleObj name="Ecuación" r:id="rId5" imgW="672840" imgH="228600" progId="Equation.3">
                  <p:embed/>
                  <p:pic>
                    <p:nvPicPr>
                      <p:cNvPr id="0"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89838" y="833871"/>
                        <a:ext cx="1471612" cy="500062"/>
                      </a:xfrm>
                      <a:prstGeom prst="rect">
                        <a:avLst/>
                      </a:prstGeom>
                      <a:noFill/>
                      <a:ln w="9525">
                        <a:solidFill>
                          <a:srgbClr val="80000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7 Flecha derecha"/>
          <p:cNvSpPr/>
          <p:nvPr/>
        </p:nvSpPr>
        <p:spPr>
          <a:xfrm>
            <a:off x="7215206" y="976738"/>
            <a:ext cx="285752" cy="214314"/>
          </a:xfrm>
          <a:prstGeom prst="rightArrow">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s-MX" dirty="0"/>
          </a:p>
        </p:txBody>
      </p:sp>
      <p:sp>
        <p:nvSpPr>
          <p:cNvPr id="9" name="8 CuadroTexto"/>
          <p:cNvSpPr txBox="1"/>
          <p:nvPr/>
        </p:nvSpPr>
        <p:spPr>
          <a:xfrm>
            <a:off x="179512" y="1813348"/>
            <a:ext cx="8712968" cy="523220"/>
          </a:xfrm>
          <a:prstGeom prst="rect">
            <a:avLst/>
          </a:prstGeom>
          <a:solidFill>
            <a:schemeClr val="accent1">
              <a:lumMod val="20000"/>
              <a:lumOff val="80000"/>
            </a:schemeClr>
          </a:solidFill>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s-MX" sz="1400" b="1" dirty="0" smtClean="0">
                <a:solidFill>
                  <a:schemeClr val="accent1">
                    <a:lumMod val="50000"/>
                  </a:schemeClr>
                </a:solidFill>
              </a:rPr>
              <a:t>Lo que implicaría que las GMC deberían estar siempre en colapso gravitatorio  </a:t>
            </a:r>
            <a:r>
              <a:rPr lang="es-MX" sz="1400" b="1" dirty="0" smtClean="0">
                <a:solidFill>
                  <a:schemeClr val="accent1">
                    <a:lumMod val="50000"/>
                  </a:schemeClr>
                </a:solidFill>
                <a:sym typeface="Wingdings 3"/>
              </a:rPr>
              <a:t> ya se habría gastado todo el gas molecular de nuestra galaxia en formar estrellas</a:t>
            </a:r>
            <a:endParaRPr lang="es-MX" sz="1400" b="1" dirty="0">
              <a:solidFill>
                <a:schemeClr val="accent1">
                  <a:lumMod val="50000"/>
                </a:schemeClr>
              </a:solidFill>
            </a:endParaRPr>
          </a:p>
        </p:txBody>
      </p:sp>
      <p:sp>
        <p:nvSpPr>
          <p:cNvPr id="11" name="10 CuadroTexto"/>
          <p:cNvSpPr txBox="1"/>
          <p:nvPr/>
        </p:nvSpPr>
        <p:spPr>
          <a:xfrm>
            <a:off x="179512" y="2563194"/>
            <a:ext cx="8750206" cy="523220"/>
          </a:xfrm>
          <a:prstGeom prst="rect">
            <a:avLst/>
          </a:prstGeom>
          <a:solidFill>
            <a:schemeClr val="accent3">
              <a:lumMod val="20000"/>
              <a:lumOff val="80000"/>
            </a:schemeClr>
          </a:solidFill>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s-MX" sz="1400" b="1" dirty="0" smtClean="0">
                <a:solidFill>
                  <a:schemeClr val="accent1">
                    <a:lumMod val="50000"/>
                  </a:schemeClr>
                </a:solidFill>
              </a:rPr>
              <a:t>Como este no es el caso porque vemos emisión  de gas molecular </a:t>
            </a:r>
            <a:r>
              <a:rPr lang="es-MX" sz="1400" b="1" dirty="0" smtClean="0">
                <a:solidFill>
                  <a:schemeClr val="accent1">
                    <a:lumMod val="50000"/>
                  </a:schemeClr>
                </a:solidFill>
                <a:sym typeface="Wingdings 3"/>
              </a:rPr>
              <a:t> debe existir una fuente de energía </a:t>
            </a:r>
            <a:r>
              <a:rPr lang="es-MX" sz="1400" b="1" dirty="0" smtClean="0">
                <a:solidFill>
                  <a:srgbClr val="C00000"/>
                </a:solidFill>
                <a:sym typeface="Wingdings 3"/>
              </a:rPr>
              <a:t>EXTRA </a:t>
            </a:r>
            <a:r>
              <a:rPr lang="es-MX" sz="1400" b="1" dirty="0" smtClean="0">
                <a:solidFill>
                  <a:schemeClr val="accent1">
                    <a:lumMod val="50000"/>
                  </a:schemeClr>
                </a:solidFill>
                <a:sym typeface="Wingdings 3"/>
              </a:rPr>
              <a:t>que sostiene  a las nubes frente al colapso gravitatorio</a:t>
            </a:r>
            <a:endParaRPr lang="es-MX" sz="1400" b="1" dirty="0">
              <a:solidFill>
                <a:schemeClr val="accent1">
                  <a:lumMod val="50000"/>
                </a:schemeClr>
              </a:solidFill>
            </a:endParaRPr>
          </a:p>
        </p:txBody>
      </p:sp>
      <p:sp>
        <p:nvSpPr>
          <p:cNvPr id="12" name="11 CuadroTexto"/>
          <p:cNvSpPr txBox="1"/>
          <p:nvPr/>
        </p:nvSpPr>
        <p:spPr>
          <a:xfrm>
            <a:off x="357158" y="3104996"/>
            <a:ext cx="8643998" cy="1323439"/>
          </a:xfrm>
          <a:prstGeom prst="rect">
            <a:avLst/>
          </a:prstGeom>
          <a:noFill/>
        </p:spPr>
        <p:txBody>
          <a:bodyPr wrap="square" rtlCol="0">
            <a:spAutoFit/>
          </a:bodyPr>
          <a:lstStyle/>
          <a:p>
            <a:pPr algn="just"/>
            <a:r>
              <a:rPr lang="es-MX" sz="1600" b="1" dirty="0" smtClean="0">
                <a:solidFill>
                  <a:schemeClr val="tx2">
                    <a:lumMod val="50000"/>
                  </a:schemeClr>
                </a:solidFill>
              </a:rPr>
              <a:t>En realidad, las anchuras típicas observadas de las líneas  de CO en una GMC son del orden de  </a:t>
            </a:r>
            <a:r>
              <a:rPr lang="es-MX" sz="1600" b="1" dirty="0" smtClean="0">
                <a:solidFill>
                  <a:schemeClr val="tx2">
                    <a:lumMod val="50000"/>
                  </a:schemeClr>
                </a:solidFill>
                <a:sym typeface="Symbol"/>
              </a:rPr>
              <a:t>v</a:t>
            </a:r>
            <a:r>
              <a:rPr lang="es-MX" sz="1600" b="1" baseline="-25000" dirty="0" smtClean="0">
                <a:solidFill>
                  <a:schemeClr val="tx2">
                    <a:lumMod val="50000"/>
                  </a:schemeClr>
                </a:solidFill>
                <a:sym typeface="Symbol"/>
              </a:rPr>
              <a:t>obs</a:t>
            </a:r>
            <a:r>
              <a:rPr lang="es-MX" sz="1600" b="1" dirty="0" smtClean="0">
                <a:solidFill>
                  <a:schemeClr val="tx2">
                    <a:lumMod val="50000"/>
                  </a:schemeClr>
                </a:solidFill>
                <a:sym typeface="Symbol"/>
              </a:rPr>
              <a:t>~ 5 km/s, mientras que el ensanchamiento térmico debido a una T</a:t>
            </a:r>
            <a:r>
              <a:rPr lang="es-MX" sz="1600" b="1" baseline="-25000" dirty="0" smtClean="0">
                <a:solidFill>
                  <a:schemeClr val="tx2">
                    <a:lumMod val="50000"/>
                  </a:schemeClr>
                </a:solidFill>
                <a:sym typeface="Symbol"/>
              </a:rPr>
              <a:t>K</a:t>
            </a:r>
            <a:r>
              <a:rPr lang="es-MX" sz="1600" b="1" dirty="0" smtClean="0">
                <a:solidFill>
                  <a:schemeClr val="tx2">
                    <a:lumMod val="50000"/>
                  </a:schemeClr>
                </a:solidFill>
                <a:sym typeface="Symbol"/>
              </a:rPr>
              <a:t> de 10 K es del orden de v</a:t>
            </a:r>
            <a:r>
              <a:rPr lang="es-MX" sz="1600" b="1" baseline="-25000" dirty="0" smtClean="0">
                <a:solidFill>
                  <a:schemeClr val="tx2">
                    <a:lumMod val="50000"/>
                  </a:schemeClr>
                </a:solidFill>
                <a:sym typeface="Symbol"/>
              </a:rPr>
              <a:t>th</a:t>
            </a:r>
            <a:r>
              <a:rPr lang="es-MX" sz="1600" b="1" dirty="0" smtClean="0">
                <a:solidFill>
                  <a:schemeClr val="tx2">
                    <a:lumMod val="50000"/>
                  </a:schemeClr>
                </a:solidFill>
                <a:sym typeface="Symbol"/>
              </a:rPr>
              <a:t>~ 0.5 km/s </a:t>
            </a:r>
            <a:r>
              <a:rPr lang="es-MX" sz="1600" b="1" dirty="0" smtClean="0">
                <a:solidFill>
                  <a:schemeClr val="tx2">
                    <a:lumMod val="50000"/>
                  </a:schemeClr>
                </a:solidFill>
                <a:sym typeface="Wingdings 3"/>
              </a:rPr>
              <a:t> Ese ensanchamiento es debido a </a:t>
            </a:r>
            <a:r>
              <a:rPr lang="es-MX" sz="1600" b="1" u="sng" dirty="0" smtClean="0">
                <a:solidFill>
                  <a:srgbClr val="C00000"/>
                </a:solidFill>
                <a:sym typeface="Wingdings 3"/>
              </a:rPr>
              <a:t>TURBULENCIA</a:t>
            </a:r>
            <a:r>
              <a:rPr lang="es-MX" sz="1600" b="1" dirty="0" smtClean="0">
                <a:solidFill>
                  <a:schemeClr val="tx2">
                    <a:lumMod val="50000"/>
                  </a:schemeClr>
                </a:solidFill>
                <a:sym typeface="Wingdings 3"/>
              </a:rPr>
              <a:t> (movimientos aleatorios de masas de gas)  </a:t>
            </a:r>
            <a:r>
              <a:rPr lang="es-MX" sz="1600" b="1" dirty="0" smtClean="0">
                <a:solidFill>
                  <a:srgbClr val="C00000"/>
                </a:solidFill>
                <a:sym typeface="Wingdings 3"/>
              </a:rPr>
              <a:t>Debe existir una fuente adicional de energía turbulenta que es la que mantiene a la GMC frente al colapso gravitatorio</a:t>
            </a:r>
            <a:r>
              <a:rPr lang="es-MX" sz="1600" b="1" dirty="0" smtClean="0">
                <a:solidFill>
                  <a:schemeClr val="tx2">
                    <a:lumMod val="50000"/>
                  </a:schemeClr>
                </a:solidFill>
                <a:sym typeface="Wingdings 3"/>
              </a:rPr>
              <a:t>,     K</a:t>
            </a:r>
            <a:r>
              <a:rPr lang="es-MX" sz="1600" b="1" baseline="-25000" dirty="0" smtClean="0">
                <a:solidFill>
                  <a:schemeClr val="tx2">
                    <a:lumMod val="50000"/>
                  </a:schemeClr>
                </a:solidFill>
                <a:sym typeface="Wingdings 3"/>
              </a:rPr>
              <a:t>turb </a:t>
            </a:r>
            <a:r>
              <a:rPr lang="es-MX" sz="1600" b="1" dirty="0" smtClean="0">
                <a:solidFill>
                  <a:schemeClr val="tx2">
                    <a:lumMod val="50000"/>
                  </a:schemeClr>
                </a:solidFill>
                <a:sym typeface="Wingdings 3"/>
              </a:rPr>
              <a:t>&gt;&gt; K</a:t>
            </a:r>
            <a:r>
              <a:rPr lang="es-MX" sz="1600" b="1" baseline="-25000" dirty="0" smtClean="0">
                <a:solidFill>
                  <a:schemeClr val="tx2">
                    <a:lumMod val="50000"/>
                  </a:schemeClr>
                </a:solidFill>
                <a:sym typeface="Wingdings 3"/>
              </a:rPr>
              <a:t>th</a:t>
            </a:r>
            <a:endParaRPr lang="es-MX" sz="1600" b="1" baseline="-25000" dirty="0">
              <a:solidFill>
                <a:schemeClr val="tx2">
                  <a:lumMod val="50000"/>
                </a:schemeClr>
              </a:solidFill>
            </a:endParaRPr>
          </a:p>
        </p:txBody>
      </p:sp>
      <p:sp>
        <p:nvSpPr>
          <p:cNvPr id="14" name="13 CuadroTexto"/>
          <p:cNvSpPr txBox="1"/>
          <p:nvPr/>
        </p:nvSpPr>
        <p:spPr>
          <a:xfrm>
            <a:off x="71438" y="4617164"/>
            <a:ext cx="3071802" cy="954107"/>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just"/>
            <a:r>
              <a:rPr lang="es-MX" sz="1400" b="1" dirty="0" smtClean="0">
                <a:solidFill>
                  <a:schemeClr val="tx2">
                    <a:lumMod val="50000"/>
                  </a:schemeClr>
                </a:solidFill>
              </a:rPr>
              <a:t>Usando las observaciones, podemos estimar las velocidades turbulentas y la energía cinética debida a la turbulencia</a:t>
            </a:r>
            <a:endParaRPr lang="es-MX" sz="1400" b="1" dirty="0">
              <a:solidFill>
                <a:schemeClr val="tx2">
                  <a:lumMod val="50000"/>
                </a:schemeClr>
              </a:solidFill>
            </a:endParaRPr>
          </a:p>
        </p:txBody>
      </p:sp>
      <p:sp>
        <p:nvSpPr>
          <p:cNvPr id="15" name="14 Rectángulo"/>
          <p:cNvSpPr/>
          <p:nvPr/>
        </p:nvSpPr>
        <p:spPr>
          <a:xfrm>
            <a:off x="142876" y="3177004"/>
            <a:ext cx="8929718" cy="1308648"/>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s-MX" sz="1600" dirty="0"/>
          </a:p>
        </p:txBody>
      </p:sp>
      <p:graphicFrame>
        <p:nvGraphicFramePr>
          <p:cNvPr id="16" name="15 Objeto"/>
          <p:cNvGraphicFramePr>
            <a:graphicFrameLocks noChangeAspect="1"/>
          </p:cNvGraphicFramePr>
          <p:nvPr>
            <p:extLst>
              <p:ext uri="{D42A27DB-BD31-4B8C-83A1-F6EECF244321}">
                <p14:modId xmlns:p14="http://schemas.microsoft.com/office/powerpoint/2010/main" val="3651861083"/>
              </p:ext>
            </p:extLst>
          </p:nvPr>
        </p:nvGraphicFramePr>
        <p:xfrm>
          <a:off x="3286116" y="4545156"/>
          <a:ext cx="3674913" cy="1189972"/>
        </p:xfrm>
        <a:graphic>
          <a:graphicData uri="http://schemas.openxmlformats.org/presentationml/2006/ole">
            <mc:AlternateContent xmlns:mc="http://schemas.openxmlformats.org/markup-compatibility/2006">
              <mc:Choice xmlns:v="urn:schemas-microsoft-com:vml" Requires="v">
                <p:oleObj spid="_x0000_s88311" name="Ecuación" r:id="rId7" imgW="2666880" imgH="863280" progId="Equation.3">
                  <p:embed/>
                </p:oleObj>
              </mc:Choice>
              <mc:Fallback>
                <p:oleObj name="Ecuación" r:id="rId7" imgW="2666880" imgH="863280" progId="Equation.3">
                  <p:embed/>
                  <p:pic>
                    <p:nvPicPr>
                      <p:cNvPr id="0" name="Picture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286116" y="4545156"/>
                        <a:ext cx="3674913" cy="118997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7" name="16 Flecha derecha"/>
          <p:cNvSpPr/>
          <p:nvPr/>
        </p:nvSpPr>
        <p:spPr>
          <a:xfrm>
            <a:off x="6858016" y="5337244"/>
            <a:ext cx="357190" cy="285752"/>
          </a:xfrm>
          <a:prstGeom prst="rightArrow">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s-MX" dirty="0"/>
          </a:p>
        </p:txBody>
      </p:sp>
      <p:sp>
        <p:nvSpPr>
          <p:cNvPr id="18" name="17 CuadroTexto"/>
          <p:cNvSpPr txBox="1"/>
          <p:nvPr/>
        </p:nvSpPr>
        <p:spPr>
          <a:xfrm>
            <a:off x="7326406" y="5337244"/>
            <a:ext cx="1500198" cy="307777"/>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s-MX" sz="1400" b="1" dirty="0" smtClean="0">
                <a:solidFill>
                  <a:schemeClr val="tx2">
                    <a:lumMod val="50000"/>
                  </a:schemeClr>
                </a:solidFill>
              </a:rPr>
              <a:t>Del orden de la U</a:t>
            </a:r>
            <a:endParaRPr lang="es-MX" sz="1400" b="1" dirty="0">
              <a:solidFill>
                <a:schemeClr val="tx2">
                  <a:lumMod val="50000"/>
                </a:schemeClr>
              </a:solidFill>
            </a:endParaRPr>
          </a:p>
        </p:txBody>
      </p:sp>
      <p:sp>
        <p:nvSpPr>
          <p:cNvPr id="10" name="9 Flecha abajo"/>
          <p:cNvSpPr/>
          <p:nvPr/>
        </p:nvSpPr>
        <p:spPr>
          <a:xfrm>
            <a:off x="4357686" y="2348880"/>
            <a:ext cx="285752" cy="285752"/>
          </a:xfrm>
          <a:prstGeom prst="downArrow">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s-MX" dirty="0"/>
          </a:p>
        </p:txBody>
      </p:sp>
      <p:sp>
        <p:nvSpPr>
          <p:cNvPr id="19" name="18 CuadroTexto"/>
          <p:cNvSpPr txBox="1"/>
          <p:nvPr/>
        </p:nvSpPr>
        <p:spPr>
          <a:xfrm>
            <a:off x="251520" y="5733256"/>
            <a:ext cx="8678198" cy="1138773"/>
          </a:xfrm>
          <a:prstGeom prst="rect">
            <a:avLst/>
          </a:prstGeom>
          <a:solidFill>
            <a:schemeClr val="accent5">
              <a:lumMod val="20000"/>
              <a:lumOff val="80000"/>
            </a:schemeClr>
          </a:solidFill>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s-MX" sz="2000" b="1" u="sng" dirty="0" smtClean="0">
                <a:solidFill>
                  <a:srgbClr val="C00000"/>
                </a:solidFill>
              </a:rPr>
              <a:t>CONCLUSION:</a:t>
            </a:r>
            <a:r>
              <a:rPr lang="es-MX" sz="2000" b="1" dirty="0" smtClean="0">
                <a:solidFill>
                  <a:srgbClr val="009E00"/>
                </a:solidFill>
              </a:rPr>
              <a:t> ¡Las nubes moleculares están cercanas al equilibrio virial, siendo la turbulencia la que impide el colapso gravitatorio!</a:t>
            </a:r>
          </a:p>
          <a:p>
            <a:pPr algn="ctr"/>
            <a:r>
              <a:rPr lang="es-MX" sz="1400" b="1" dirty="0" smtClean="0">
                <a:solidFill>
                  <a:srgbClr val="009E00"/>
                </a:solidFill>
              </a:rPr>
              <a:t>Este mismo ejercicio simple nos podría ayudar a definir si cualquier nube molecular se encuentra o no en proceso de formación estelar (Colapso gravitatorio)</a:t>
            </a:r>
            <a:endParaRPr lang="es-MX" sz="1400" b="1" dirty="0" smtClean="0">
              <a:solidFill>
                <a:srgbClr val="002060"/>
              </a:solidFill>
            </a:endParaRPr>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14 Rectángulo"/>
          <p:cNvSpPr/>
          <p:nvPr/>
        </p:nvSpPr>
        <p:spPr>
          <a:xfrm>
            <a:off x="4019784" y="5986170"/>
            <a:ext cx="2566638" cy="658628"/>
          </a:xfrm>
          <a:prstGeom prst="rect">
            <a:avLst/>
          </a:prstGeom>
          <a:solidFill>
            <a:schemeClr val="accent1">
              <a:lumMod val="20000"/>
              <a:lumOff val="80000"/>
            </a:schemeClr>
          </a:soli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es-MX" dirty="0"/>
          </a:p>
        </p:txBody>
      </p:sp>
      <p:sp>
        <p:nvSpPr>
          <p:cNvPr id="5" name="4 CuadroTexto"/>
          <p:cNvSpPr txBox="1"/>
          <p:nvPr/>
        </p:nvSpPr>
        <p:spPr>
          <a:xfrm>
            <a:off x="20582" y="26948"/>
            <a:ext cx="2819236" cy="523220"/>
          </a:xfrm>
          <a:prstGeom prst="rect">
            <a:avLst/>
          </a:prstGeom>
          <a:solidFill>
            <a:schemeClr val="accent5">
              <a:lumMod val="20000"/>
              <a:lumOff val="80000"/>
            </a:schemeClr>
          </a:solidFill>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s-MX" sz="1600" b="1" dirty="0" smtClean="0">
                <a:solidFill>
                  <a:srgbClr val="009E00"/>
                </a:solidFill>
              </a:rPr>
              <a:t>Relación CO(1</a:t>
            </a:r>
            <a:r>
              <a:rPr lang="es-MX" sz="1600" b="1" dirty="0" smtClean="0">
                <a:solidFill>
                  <a:srgbClr val="009E00"/>
                </a:solidFill>
                <a:sym typeface="Wingdings" pitchFamily="2" charset="2"/>
              </a:rPr>
              <a:t>0</a:t>
            </a:r>
            <a:r>
              <a:rPr lang="es-MX" sz="1600" b="1" dirty="0" smtClean="0">
                <a:solidFill>
                  <a:srgbClr val="009E00"/>
                </a:solidFill>
              </a:rPr>
              <a:t>) vs. N</a:t>
            </a:r>
            <a:r>
              <a:rPr lang="es-MX" sz="1600" b="1" baseline="-25000" dirty="0" smtClean="0">
                <a:solidFill>
                  <a:srgbClr val="009E00"/>
                </a:solidFill>
              </a:rPr>
              <a:t>H2</a:t>
            </a:r>
          </a:p>
          <a:p>
            <a:pPr algn="ctr"/>
            <a:r>
              <a:rPr lang="es-MX" sz="1200" b="1" dirty="0" smtClean="0">
                <a:solidFill>
                  <a:srgbClr val="009E00"/>
                </a:solidFill>
              </a:rPr>
              <a:t>(estimación de la Masa de gas molecular)</a:t>
            </a:r>
            <a:r>
              <a:rPr lang="es-MX" sz="1200" b="1" baseline="-25000" dirty="0" smtClean="0">
                <a:solidFill>
                  <a:srgbClr val="009E00"/>
                </a:solidFill>
              </a:rPr>
              <a:t> </a:t>
            </a:r>
            <a:endParaRPr lang="es-MX" sz="1200" b="1" baseline="-25000" dirty="0">
              <a:solidFill>
                <a:srgbClr val="009E00"/>
              </a:solidFill>
            </a:endParaRPr>
          </a:p>
        </p:txBody>
      </p:sp>
      <p:sp>
        <p:nvSpPr>
          <p:cNvPr id="6" name="5 Flecha derecha"/>
          <p:cNvSpPr/>
          <p:nvPr/>
        </p:nvSpPr>
        <p:spPr>
          <a:xfrm>
            <a:off x="2660109" y="119612"/>
            <a:ext cx="285752" cy="223636"/>
          </a:xfrm>
          <a:prstGeom prst="rightArrow">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s-MX" dirty="0"/>
          </a:p>
        </p:txBody>
      </p:sp>
      <p:sp>
        <p:nvSpPr>
          <p:cNvPr id="7" name="6 CuadroTexto"/>
          <p:cNvSpPr txBox="1"/>
          <p:nvPr/>
        </p:nvSpPr>
        <p:spPr>
          <a:xfrm>
            <a:off x="2976187" y="63928"/>
            <a:ext cx="4238212" cy="338554"/>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s-MX" sz="1600" b="1" dirty="0" smtClean="0">
                <a:solidFill>
                  <a:srgbClr val="C00000"/>
                </a:solidFill>
              </a:rPr>
              <a:t>Factor de conversión de CO a H</a:t>
            </a:r>
            <a:r>
              <a:rPr lang="es-MX" sz="1600" b="1" baseline="-25000" dirty="0" smtClean="0">
                <a:solidFill>
                  <a:srgbClr val="C00000"/>
                </a:solidFill>
              </a:rPr>
              <a:t>2</a:t>
            </a:r>
            <a:r>
              <a:rPr lang="es-MX" sz="1600" b="1" dirty="0" smtClean="0">
                <a:solidFill>
                  <a:srgbClr val="C00000"/>
                </a:solidFill>
              </a:rPr>
              <a:t> o X-factor</a:t>
            </a:r>
            <a:endParaRPr lang="es-MX" sz="1600" b="1" dirty="0">
              <a:solidFill>
                <a:srgbClr val="C00000"/>
              </a:solidFill>
            </a:endParaRPr>
          </a:p>
        </p:txBody>
      </p:sp>
      <p:sp>
        <p:nvSpPr>
          <p:cNvPr id="8" name="7 Flecha abajo"/>
          <p:cNvSpPr/>
          <p:nvPr/>
        </p:nvSpPr>
        <p:spPr>
          <a:xfrm>
            <a:off x="6215074" y="620688"/>
            <a:ext cx="229134" cy="165106"/>
          </a:xfrm>
          <a:prstGeom prst="down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es-MX" dirty="0"/>
          </a:p>
        </p:txBody>
      </p:sp>
      <p:sp>
        <p:nvSpPr>
          <p:cNvPr id="9" name="8 CuadroTexto"/>
          <p:cNvSpPr txBox="1"/>
          <p:nvPr/>
        </p:nvSpPr>
        <p:spPr>
          <a:xfrm>
            <a:off x="7350769" y="94705"/>
            <a:ext cx="1685728" cy="307777"/>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s-MX" sz="1400" b="1" dirty="0" smtClean="0">
                <a:solidFill>
                  <a:srgbClr val="009E00"/>
                </a:solidFill>
              </a:rPr>
              <a:t>Relación L</a:t>
            </a:r>
            <a:r>
              <a:rPr lang="es-MX" sz="1400" b="1" baseline="-25000" dirty="0" smtClean="0">
                <a:solidFill>
                  <a:srgbClr val="009E00"/>
                </a:solidFill>
              </a:rPr>
              <a:t>CO</a:t>
            </a:r>
            <a:r>
              <a:rPr lang="es-MX" sz="1400" b="1" dirty="0" smtClean="0">
                <a:solidFill>
                  <a:srgbClr val="009E00"/>
                </a:solidFill>
              </a:rPr>
              <a:t> vs. M</a:t>
            </a:r>
            <a:r>
              <a:rPr lang="es-MX" sz="1400" b="1" baseline="-25000" dirty="0" smtClean="0">
                <a:solidFill>
                  <a:srgbClr val="009E00"/>
                </a:solidFill>
              </a:rPr>
              <a:t>H2</a:t>
            </a:r>
            <a:endParaRPr lang="es-MX" sz="1400" b="1" baseline="-25000" dirty="0">
              <a:solidFill>
                <a:srgbClr val="009E00"/>
              </a:solidFill>
            </a:endParaRPr>
          </a:p>
        </p:txBody>
      </p:sp>
      <p:sp>
        <p:nvSpPr>
          <p:cNvPr id="10" name="9 CuadroTexto"/>
          <p:cNvSpPr txBox="1"/>
          <p:nvPr/>
        </p:nvSpPr>
        <p:spPr>
          <a:xfrm>
            <a:off x="64042" y="563492"/>
            <a:ext cx="9015915" cy="954107"/>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just"/>
            <a:r>
              <a:rPr lang="es-MX" sz="1400" b="1" dirty="0" smtClean="0">
                <a:solidFill>
                  <a:srgbClr val="009E00"/>
                </a:solidFill>
              </a:rPr>
              <a:t>Es la expresión que relaciona la emisión de la línea de CO desde una MC con la cantidad de H</a:t>
            </a:r>
            <a:r>
              <a:rPr lang="es-MX" sz="1400" b="1" baseline="-25000" dirty="0" smtClean="0">
                <a:solidFill>
                  <a:srgbClr val="009E00"/>
                </a:solidFill>
              </a:rPr>
              <a:t>2 </a:t>
            </a:r>
            <a:r>
              <a:rPr lang="es-MX" sz="1400" b="1" dirty="0" smtClean="0">
                <a:solidFill>
                  <a:srgbClr val="009E00"/>
                </a:solidFill>
              </a:rPr>
              <a:t>dentro de la MC. Tiene dos formas:</a:t>
            </a:r>
          </a:p>
          <a:p>
            <a:pPr algn="just">
              <a:buFont typeface="Wingdings" pitchFamily="2" charset="2"/>
              <a:buChar char="ü"/>
            </a:pPr>
            <a:r>
              <a:rPr lang="es-MX" sz="1400" b="1" dirty="0" smtClean="0">
                <a:solidFill>
                  <a:srgbClr val="C00000"/>
                </a:solidFill>
              </a:rPr>
              <a:t>M</a:t>
            </a:r>
            <a:r>
              <a:rPr lang="es-MX" sz="1400" b="1" baseline="-25000" dirty="0" smtClean="0">
                <a:solidFill>
                  <a:srgbClr val="C00000"/>
                </a:solidFill>
              </a:rPr>
              <a:t>H2</a:t>
            </a:r>
            <a:r>
              <a:rPr lang="es-MX" sz="1400" b="1" dirty="0" smtClean="0">
                <a:solidFill>
                  <a:srgbClr val="C00000"/>
                </a:solidFill>
              </a:rPr>
              <a:t>/L</a:t>
            </a:r>
            <a:r>
              <a:rPr lang="es-MX" sz="1400" b="1" baseline="-25000" dirty="0" smtClean="0">
                <a:solidFill>
                  <a:srgbClr val="C00000"/>
                </a:solidFill>
              </a:rPr>
              <a:t>CO</a:t>
            </a:r>
            <a:r>
              <a:rPr lang="es-MX" sz="1400" b="1" dirty="0" smtClean="0">
                <a:solidFill>
                  <a:srgbClr val="C00000"/>
                </a:solidFill>
              </a:rPr>
              <a:t>= X´</a:t>
            </a:r>
          </a:p>
          <a:p>
            <a:pPr algn="just">
              <a:buFont typeface="Wingdings" pitchFamily="2" charset="2"/>
              <a:buChar char="ü"/>
            </a:pPr>
            <a:r>
              <a:rPr lang="es-MX" sz="1400" b="1" dirty="0" smtClean="0">
                <a:solidFill>
                  <a:srgbClr val="C00000"/>
                </a:solidFill>
              </a:rPr>
              <a:t>N</a:t>
            </a:r>
            <a:r>
              <a:rPr lang="es-MX" sz="1400" b="1" baseline="-25000" dirty="0" smtClean="0">
                <a:solidFill>
                  <a:srgbClr val="C00000"/>
                </a:solidFill>
              </a:rPr>
              <a:t>H2</a:t>
            </a:r>
            <a:r>
              <a:rPr lang="es-MX" sz="1400" b="1" dirty="0" smtClean="0">
                <a:solidFill>
                  <a:srgbClr val="C00000"/>
                </a:solidFill>
              </a:rPr>
              <a:t>/I</a:t>
            </a:r>
            <a:r>
              <a:rPr lang="es-MX" sz="1400" b="1" baseline="-25000" dirty="0" smtClean="0">
                <a:solidFill>
                  <a:srgbClr val="C00000"/>
                </a:solidFill>
              </a:rPr>
              <a:t>CO</a:t>
            </a:r>
            <a:r>
              <a:rPr lang="es-MX" sz="1400" b="1" dirty="0" smtClean="0">
                <a:solidFill>
                  <a:srgbClr val="C00000"/>
                </a:solidFill>
              </a:rPr>
              <a:t>=X</a:t>
            </a:r>
            <a:endParaRPr lang="es-MX" sz="1400" b="1" dirty="0">
              <a:solidFill>
                <a:srgbClr val="C00000"/>
              </a:solidFill>
            </a:endParaRPr>
          </a:p>
        </p:txBody>
      </p:sp>
      <p:sp>
        <p:nvSpPr>
          <p:cNvPr id="11" name="10 Flecha abajo"/>
          <p:cNvSpPr/>
          <p:nvPr/>
        </p:nvSpPr>
        <p:spPr>
          <a:xfrm>
            <a:off x="6340280" y="1124404"/>
            <a:ext cx="285752" cy="214314"/>
          </a:xfrm>
          <a:prstGeom prst="down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es-MX" sz="1400" dirty="0"/>
          </a:p>
        </p:txBody>
      </p:sp>
      <p:sp>
        <p:nvSpPr>
          <p:cNvPr id="12" name="11 CuadroTexto"/>
          <p:cNvSpPr txBox="1"/>
          <p:nvPr/>
        </p:nvSpPr>
        <p:spPr>
          <a:xfrm>
            <a:off x="3929057" y="996160"/>
            <a:ext cx="5150899" cy="738664"/>
          </a:xfrm>
          <a:prstGeom prst="rect">
            <a:avLst/>
          </a:prstGeom>
          <a:solidFill>
            <a:schemeClr val="accent3">
              <a:lumMod val="20000"/>
              <a:lumOff val="80000"/>
            </a:schemeClr>
          </a:solidFill>
        </p:spPr>
        <p:style>
          <a:lnRef idx="1">
            <a:schemeClr val="accent3"/>
          </a:lnRef>
          <a:fillRef idx="2">
            <a:schemeClr val="accent3"/>
          </a:fillRef>
          <a:effectRef idx="1">
            <a:schemeClr val="accent3"/>
          </a:effectRef>
          <a:fontRef idx="minor">
            <a:schemeClr val="dk1"/>
          </a:fontRef>
        </p:style>
        <p:txBody>
          <a:bodyPr wrap="square" rtlCol="0">
            <a:spAutoFit/>
          </a:bodyPr>
          <a:lstStyle/>
          <a:p>
            <a:pPr algn="just"/>
            <a:r>
              <a:rPr lang="es-MX" sz="1400" b="1" dirty="0" smtClean="0">
                <a:solidFill>
                  <a:schemeClr val="tx2">
                    <a:lumMod val="50000"/>
                  </a:schemeClr>
                </a:solidFill>
              </a:rPr>
              <a:t>La “</a:t>
            </a:r>
            <a:r>
              <a:rPr lang="es-MX" sz="1400" b="1" i="1" dirty="0" smtClean="0">
                <a:solidFill>
                  <a:schemeClr val="tx2">
                    <a:lumMod val="50000"/>
                  </a:schemeClr>
                </a:solidFill>
              </a:rPr>
              <a:t>existencia</a:t>
            </a:r>
            <a:r>
              <a:rPr lang="es-MX" sz="1400" b="1" dirty="0" smtClean="0">
                <a:solidFill>
                  <a:schemeClr val="tx2">
                    <a:lumMod val="50000"/>
                  </a:schemeClr>
                </a:solidFill>
              </a:rPr>
              <a:t>” de esa relación es muy “interesante”, ya que permite determinar la masa del medio molecular a partir de la línea de CO J=1</a:t>
            </a:r>
            <a:r>
              <a:rPr lang="es-MX" sz="1400" b="1" dirty="0" smtClean="0">
                <a:solidFill>
                  <a:schemeClr val="tx2">
                    <a:lumMod val="50000"/>
                  </a:schemeClr>
                </a:solidFill>
                <a:sym typeface="Wingdings" pitchFamily="2" charset="2"/>
              </a:rPr>
              <a:t>0 observada.</a:t>
            </a:r>
            <a:endParaRPr lang="es-MX" sz="1400" b="1" dirty="0">
              <a:solidFill>
                <a:schemeClr val="tx2">
                  <a:lumMod val="50000"/>
                </a:schemeClr>
              </a:solidFill>
            </a:endParaRPr>
          </a:p>
        </p:txBody>
      </p:sp>
      <p:sp>
        <p:nvSpPr>
          <p:cNvPr id="13" name="12 Flecha derecha"/>
          <p:cNvSpPr/>
          <p:nvPr/>
        </p:nvSpPr>
        <p:spPr>
          <a:xfrm>
            <a:off x="1187624" y="1124744"/>
            <a:ext cx="265802" cy="204054"/>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s-MX" sz="1400" dirty="0"/>
          </a:p>
        </p:txBody>
      </p:sp>
      <p:sp>
        <p:nvSpPr>
          <p:cNvPr id="14" name="13 CuadroTexto"/>
          <p:cNvSpPr txBox="1"/>
          <p:nvPr/>
        </p:nvSpPr>
        <p:spPr>
          <a:xfrm>
            <a:off x="1571034" y="1088299"/>
            <a:ext cx="2215148" cy="276999"/>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s-MX" sz="1200" b="1" i="1" dirty="0" smtClean="0">
                <a:solidFill>
                  <a:schemeClr val="accent1">
                    <a:lumMod val="50000"/>
                  </a:schemeClr>
                </a:solidFill>
              </a:rPr>
              <a:t>Donde X y X´es un valor “cte”.</a:t>
            </a:r>
            <a:endParaRPr lang="es-MX" sz="1200" b="1" i="1" dirty="0">
              <a:solidFill>
                <a:schemeClr val="accent1">
                  <a:lumMod val="50000"/>
                </a:schemeClr>
              </a:solidFill>
            </a:endParaRPr>
          </a:p>
        </p:txBody>
      </p:sp>
      <p:graphicFrame>
        <p:nvGraphicFramePr>
          <p:cNvPr id="16" name="15 Objeto"/>
          <p:cNvGraphicFramePr>
            <a:graphicFrameLocks noChangeAspect="1"/>
          </p:cNvGraphicFramePr>
          <p:nvPr>
            <p:extLst>
              <p:ext uri="{D42A27DB-BD31-4B8C-83A1-F6EECF244321}">
                <p14:modId xmlns:p14="http://schemas.microsoft.com/office/powerpoint/2010/main" val="1070194651"/>
              </p:ext>
            </p:extLst>
          </p:nvPr>
        </p:nvGraphicFramePr>
        <p:xfrm>
          <a:off x="53904" y="1772816"/>
          <a:ext cx="5659844" cy="459970"/>
        </p:xfrm>
        <a:graphic>
          <a:graphicData uri="http://schemas.openxmlformats.org/presentationml/2006/ole">
            <mc:AlternateContent xmlns:mc="http://schemas.openxmlformats.org/markup-compatibility/2006">
              <mc:Choice xmlns:v="urn:schemas-microsoft-com:vml" Requires="v">
                <p:oleObj spid="_x0000_s89486" name="Ecuación" r:id="rId3" imgW="3200400" imgH="253800" progId="Equation.3">
                  <p:embed/>
                </p:oleObj>
              </mc:Choice>
              <mc:Fallback>
                <p:oleObj name="Ecuación" r:id="rId3" imgW="3200400" imgH="253800" progId="Equation.3">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904" y="1772816"/>
                        <a:ext cx="5659844" cy="459970"/>
                      </a:xfrm>
                      <a:prstGeom prst="rect">
                        <a:avLst/>
                      </a:prstGeom>
                      <a:noFill/>
                      <a:extLst/>
                    </p:spPr>
                  </p:pic>
                </p:oleObj>
              </mc:Fallback>
            </mc:AlternateContent>
          </a:graphicData>
        </a:graphic>
      </p:graphicFrame>
      <p:graphicFrame>
        <p:nvGraphicFramePr>
          <p:cNvPr id="89091" name="Object 3"/>
          <p:cNvGraphicFramePr>
            <a:graphicFrameLocks noChangeAspect="1"/>
          </p:cNvGraphicFramePr>
          <p:nvPr>
            <p:extLst>
              <p:ext uri="{D42A27DB-BD31-4B8C-83A1-F6EECF244321}">
                <p14:modId xmlns:p14="http://schemas.microsoft.com/office/powerpoint/2010/main" val="3092904069"/>
              </p:ext>
            </p:extLst>
          </p:nvPr>
        </p:nvGraphicFramePr>
        <p:xfrm>
          <a:off x="53904" y="2718092"/>
          <a:ext cx="5659844" cy="437060"/>
        </p:xfrm>
        <a:graphic>
          <a:graphicData uri="http://schemas.openxmlformats.org/presentationml/2006/ole">
            <mc:AlternateContent xmlns:mc="http://schemas.openxmlformats.org/markup-compatibility/2006">
              <mc:Choice xmlns:v="urn:schemas-microsoft-com:vml" Requires="v">
                <p:oleObj spid="_x0000_s89487" name="Ecuación" r:id="rId5" imgW="2781000" imgH="253800" progId="Equation.3">
                  <p:embed/>
                </p:oleObj>
              </mc:Choice>
              <mc:Fallback>
                <p:oleObj name="Ecuación" r:id="rId5" imgW="2781000" imgH="253800" progId="Equation.3">
                  <p:embed/>
                  <p:pic>
                    <p:nvPicPr>
                      <p:cNvPr id="0"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904" y="2718092"/>
                        <a:ext cx="5659844" cy="437060"/>
                      </a:xfrm>
                      <a:prstGeom prst="rect">
                        <a:avLst/>
                      </a:prstGeom>
                      <a:noFill/>
                      <a:extLst/>
                    </p:spPr>
                  </p:pic>
                </p:oleObj>
              </mc:Fallback>
            </mc:AlternateContent>
          </a:graphicData>
        </a:graphic>
      </p:graphicFrame>
      <p:sp>
        <p:nvSpPr>
          <p:cNvPr id="18" name="17 Cerrar llave"/>
          <p:cNvSpPr/>
          <p:nvPr/>
        </p:nvSpPr>
        <p:spPr>
          <a:xfrm rot="5400000">
            <a:off x="3631399" y="1823456"/>
            <a:ext cx="169298" cy="788098"/>
          </a:xfrm>
          <a:prstGeom prst="rightBrace">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MX" dirty="0"/>
          </a:p>
        </p:txBody>
      </p:sp>
      <p:sp>
        <p:nvSpPr>
          <p:cNvPr id="19" name="18 Cerrar llave"/>
          <p:cNvSpPr/>
          <p:nvPr/>
        </p:nvSpPr>
        <p:spPr>
          <a:xfrm rot="5400000">
            <a:off x="2374021" y="2036295"/>
            <a:ext cx="126614" cy="340256"/>
          </a:xfrm>
          <a:prstGeom prst="rightBrace">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MX" dirty="0"/>
          </a:p>
        </p:txBody>
      </p:sp>
      <p:sp>
        <p:nvSpPr>
          <p:cNvPr id="20" name="19 CuadroTexto"/>
          <p:cNvSpPr txBox="1"/>
          <p:nvPr/>
        </p:nvSpPr>
        <p:spPr>
          <a:xfrm>
            <a:off x="3172859" y="2269730"/>
            <a:ext cx="1795640" cy="261610"/>
          </a:xfrm>
          <a:prstGeom prst="rect">
            <a:avLst/>
          </a:prstGeom>
          <a:noFill/>
        </p:spPr>
        <p:txBody>
          <a:bodyPr wrap="square" rtlCol="0">
            <a:spAutoFit/>
          </a:bodyPr>
          <a:lstStyle/>
          <a:p>
            <a:r>
              <a:rPr lang="es-MX" sz="1100" b="1" dirty="0" smtClean="0">
                <a:solidFill>
                  <a:srgbClr val="009E00"/>
                </a:solidFill>
              </a:rPr>
              <a:t>Flujo integrado en la línea</a:t>
            </a:r>
            <a:endParaRPr lang="es-MX" sz="1100" b="1" dirty="0">
              <a:solidFill>
                <a:srgbClr val="009E00"/>
              </a:solidFill>
            </a:endParaRPr>
          </a:p>
        </p:txBody>
      </p:sp>
      <p:sp>
        <p:nvSpPr>
          <p:cNvPr id="21" name="20 CuadroTexto"/>
          <p:cNvSpPr txBox="1"/>
          <p:nvPr/>
        </p:nvSpPr>
        <p:spPr>
          <a:xfrm>
            <a:off x="2084839" y="2283747"/>
            <a:ext cx="1045232" cy="430887"/>
          </a:xfrm>
          <a:prstGeom prst="rect">
            <a:avLst/>
          </a:prstGeom>
          <a:noFill/>
        </p:spPr>
        <p:txBody>
          <a:bodyPr wrap="square" rtlCol="0">
            <a:spAutoFit/>
          </a:bodyPr>
          <a:lstStyle/>
          <a:p>
            <a:r>
              <a:rPr lang="es-MX" sz="1100" b="1" dirty="0" smtClean="0">
                <a:solidFill>
                  <a:srgbClr val="009E00"/>
                </a:solidFill>
              </a:rPr>
              <a:t>Distancia a la MC</a:t>
            </a:r>
            <a:endParaRPr lang="es-MX" sz="1100" b="1" dirty="0">
              <a:solidFill>
                <a:srgbClr val="009E00"/>
              </a:solidFill>
            </a:endParaRPr>
          </a:p>
        </p:txBody>
      </p:sp>
      <p:sp>
        <p:nvSpPr>
          <p:cNvPr id="22" name="21 CuadroTexto"/>
          <p:cNvSpPr txBox="1"/>
          <p:nvPr/>
        </p:nvSpPr>
        <p:spPr>
          <a:xfrm>
            <a:off x="2789652" y="3231510"/>
            <a:ext cx="3836379" cy="400110"/>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just"/>
            <a:r>
              <a:rPr lang="es-MX" sz="1000" b="1" dirty="0" smtClean="0">
                <a:solidFill>
                  <a:srgbClr val="009E00"/>
                </a:solidFill>
              </a:rPr>
              <a:t>Temperatura de radiación integrada sobre todo el perfil de  la </a:t>
            </a:r>
            <a:r>
              <a:rPr lang="es-MX" sz="1000" b="1" dirty="0" err="1" smtClean="0">
                <a:solidFill>
                  <a:srgbClr val="009E00"/>
                </a:solidFill>
              </a:rPr>
              <a:t>linea</a:t>
            </a:r>
            <a:r>
              <a:rPr lang="es-MX" sz="1000" b="1" dirty="0" smtClean="0">
                <a:solidFill>
                  <a:srgbClr val="009E00"/>
                </a:solidFill>
              </a:rPr>
              <a:t>. Debe estar corregida de las distintas  eficiencias del telescopio</a:t>
            </a:r>
            <a:endParaRPr lang="es-MX" sz="1000" b="1" dirty="0">
              <a:solidFill>
                <a:srgbClr val="009E00"/>
              </a:solidFill>
            </a:endParaRPr>
          </a:p>
        </p:txBody>
      </p:sp>
      <p:sp>
        <p:nvSpPr>
          <p:cNvPr id="23" name="22 Cerrar llave"/>
          <p:cNvSpPr/>
          <p:nvPr/>
        </p:nvSpPr>
        <p:spPr>
          <a:xfrm rot="5400000">
            <a:off x="3185023" y="2827730"/>
            <a:ext cx="164617" cy="642942"/>
          </a:xfrm>
          <a:prstGeom prst="rightBrace">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MX" dirty="0"/>
          </a:p>
        </p:txBody>
      </p:sp>
      <p:sp>
        <p:nvSpPr>
          <p:cNvPr id="24" name="23 Elipse"/>
          <p:cNvSpPr/>
          <p:nvPr/>
        </p:nvSpPr>
        <p:spPr>
          <a:xfrm>
            <a:off x="1665848" y="2664661"/>
            <a:ext cx="1105951" cy="490491"/>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cxnSp>
        <p:nvCxnSpPr>
          <p:cNvPr id="26" name="25 Conector recto de flecha"/>
          <p:cNvCxnSpPr>
            <a:stCxn id="24" idx="4"/>
          </p:cNvCxnSpPr>
          <p:nvPr/>
        </p:nvCxnSpPr>
        <p:spPr>
          <a:xfrm flipH="1">
            <a:off x="1884976" y="3155152"/>
            <a:ext cx="333848" cy="114216"/>
          </a:xfrm>
          <a:prstGeom prst="straightConnector1">
            <a:avLst/>
          </a:prstGeom>
          <a:ln w="25400">
            <a:solidFill>
              <a:srgbClr val="C00000"/>
            </a:solidFill>
            <a:tailEnd type="stealth"/>
          </a:ln>
        </p:spPr>
        <p:style>
          <a:lnRef idx="1">
            <a:schemeClr val="accent1"/>
          </a:lnRef>
          <a:fillRef idx="0">
            <a:schemeClr val="accent1"/>
          </a:fillRef>
          <a:effectRef idx="0">
            <a:schemeClr val="accent1"/>
          </a:effectRef>
          <a:fontRef idx="minor">
            <a:schemeClr val="tx1"/>
          </a:fontRef>
        </p:style>
      </p:cxnSp>
      <p:sp>
        <p:nvSpPr>
          <p:cNvPr id="27" name="26 CuadroTexto"/>
          <p:cNvSpPr txBox="1"/>
          <p:nvPr/>
        </p:nvSpPr>
        <p:spPr>
          <a:xfrm>
            <a:off x="-25793" y="3290500"/>
            <a:ext cx="2633250" cy="276999"/>
          </a:xfrm>
          <a:prstGeom prst="rect">
            <a:avLst/>
          </a:prstGeom>
          <a:solidFill>
            <a:schemeClr val="accent3">
              <a:lumMod val="20000"/>
              <a:lumOff val="80000"/>
            </a:schemeClr>
          </a:solidFill>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s-MX" sz="1200" b="1" dirty="0" smtClean="0">
                <a:solidFill>
                  <a:srgbClr val="C00000"/>
                </a:solidFill>
              </a:rPr>
              <a:t>X-FACTOR = 2.8 x 10</a:t>
            </a:r>
            <a:r>
              <a:rPr lang="es-MX" sz="1200" b="1" baseline="30000" dirty="0" smtClean="0">
                <a:solidFill>
                  <a:srgbClr val="C00000"/>
                </a:solidFill>
              </a:rPr>
              <a:t>20  </a:t>
            </a:r>
            <a:r>
              <a:rPr lang="es-MX" sz="1200" b="1" dirty="0" smtClean="0">
                <a:solidFill>
                  <a:srgbClr val="C00000"/>
                </a:solidFill>
              </a:rPr>
              <a:t>cm</a:t>
            </a:r>
            <a:r>
              <a:rPr lang="es-MX" sz="1200" b="1" baseline="30000" dirty="0" smtClean="0">
                <a:solidFill>
                  <a:srgbClr val="C00000"/>
                </a:solidFill>
              </a:rPr>
              <a:t>-2</a:t>
            </a:r>
            <a:r>
              <a:rPr lang="es-MX" sz="1200" b="1" dirty="0" smtClean="0">
                <a:solidFill>
                  <a:srgbClr val="C00000"/>
                </a:solidFill>
              </a:rPr>
              <a:t> (K km s</a:t>
            </a:r>
            <a:r>
              <a:rPr lang="es-MX" sz="1200" b="1" baseline="30000" dirty="0" smtClean="0">
                <a:solidFill>
                  <a:srgbClr val="C00000"/>
                </a:solidFill>
              </a:rPr>
              <a:t>-1</a:t>
            </a:r>
            <a:r>
              <a:rPr lang="es-MX" sz="1200" b="1" dirty="0" smtClean="0">
                <a:solidFill>
                  <a:srgbClr val="C00000"/>
                </a:solidFill>
              </a:rPr>
              <a:t>)</a:t>
            </a:r>
            <a:r>
              <a:rPr lang="es-MX" sz="1200" b="1" baseline="30000" dirty="0" smtClean="0">
                <a:solidFill>
                  <a:srgbClr val="C00000"/>
                </a:solidFill>
              </a:rPr>
              <a:t>-1</a:t>
            </a:r>
            <a:endParaRPr lang="es-MX" sz="1200" b="1" baseline="30000" dirty="0">
              <a:solidFill>
                <a:srgbClr val="C00000"/>
              </a:solidFill>
            </a:endParaRPr>
          </a:p>
        </p:txBody>
      </p:sp>
      <p:sp>
        <p:nvSpPr>
          <p:cNvPr id="31" name="30 Elipse"/>
          <p:cNvSpPr/>
          <p:nvPr/>
        </p:nvSpPr>
        <p:spPr>
          <a:xfrm>
            <a:off x="1430200" y="1772816"/>
            <a:ext cx="909552" cy="47860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cxnSp>
        <p:nvCxnSpPr>
          <p:cNvPr id="33" name="32 Conector recto de flecha"/>
          <p:cNvCxnSpPr>
            <a:stCxn id="31" idx="0"/>
            <a:endCxn id="34" idx="1"/>
          </p:cNvCxnSpPr>
          <p:nvPr/>
        </p:nvCxnSpPr>
        <p:spPr>
          <a:xfrm flipV="1">
            <a:off x="1884976" y="1616004"/>
            <a:ext cx="188062" cy="15681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4" name="33 CuadroTexto"/>
          <p:cNvSpPr txBox="1"/>
          <p:nvPr/>
        </p:nvSpPr>
        <p:spPr>
          <a:xfrm>
            <a:off x="2073038" y="1477504"/>
            <a:ext cx="1713144" cy="276999"/>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s-MX" sz="1200" b="1" dirty="0" smtClean="0">
                <a:solidFill>
                  <a:schemeClr val="tx2">
                    <a:lumMod val="50000"/>
                  </a:schemeClr>
                </a:solidFill>
              </a:rPr>
              <a:t>Factor de conversión X´</a:t>
            </a:r>
            <a:endParaRPr lang="es-MX" sz="1200" b="1" dirty="0">
              <a:solidFill>
                <a:schemeClr val="tx2">
                  <a:lumMod val="50000"/>
                </a:schemeClr>
              </a:solidFill>
            </a:endParaRPr>
          </a:p>
        </p:txBody>
      </p:sp>
      <p:sp>
        <p:nvSpPr>
          <p:cNvPr id="35" name="34 Cerrar llave"/>
          <p:cNvSpPr/>
          <p:nvPr/>
        </p:nvSpPr>
        <p:spPr>
          <a:xfrm>
            <a:off x="5846987" y="1875910"/>
            <a:ext cx="285752" cy="1230898"/>
          </a:xfrm>
          <a:prstGeom prst="rightBrace">
            <a:avLst/>
          </a:prstGeom>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s-MX" dirty="0"/>
          </a:p>
        </p:txBody>
      </p:sp>
      <p:sp>
        <p:nvSpPr>
          <p:cNvPr id="36" name="35 CuadroTexto"/>
          <p:cNvSpPr txBox="1"/>
          <p:nvPr/>
        </p:nvSpPr>
        <p:spPr>
          <a:xfrm>
            <a:off x="6353278" y="1964361"/>
            <a:ext cx="2423777" cy="923330"/>
          </a:xfrm>
          <a:prstGeom prst="rect">
            <a:avLst/>
          </a:prstGeom>
          <a:solidFill>
            <a:schemeClr val="accent2">
              <a:lumMod val="20000"/>
              <a:lumOff val="80000"/>
            </a:schemeClr>
          </a:solidFill>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lang="es-MX" b="1" dirty="0" smtClean="0">
                <a:solidFill>
                  <a:schemeClr val="tx2">
                    <a:lumMod val="50000"/>
                  </a:schemeClr>
                </a:solidFill>
              </a:rPr>
              <a:t>X-factor galáctico o estándar (Kenney &amp; Young 1989)</a:t>
            </a:r>
            <a:endParaRPr lang="es-MX" b="1" dirty="0">
              <a:solidFill>
                <a:schemeClr val="tx2">
                  <a:lumMod val="50000"/>
                </a:schemeClr>
              </a:solidFill>
            </a:endParaRPr>
          </a:p>
        </p:txBody>
      </p:sp>
      <p:sp>
        <p:nvSpPr>
          <p:cNvPr id="37" name="36 CuadroTexto"/>
          <p:cNvSpPr txBox="1"/>
          <p:nvPr/>
        </p:nvSpPr>
        <p:spPr>
          <a:xfrm>
            <a:off x="37331" y="3774484"/>
            <a:ext cx="9026052" cy="523220"/>
          </a:xfrm>
          <a:prstGeom prst="rect">
            <a:avLst/>
          </a:prstGeom>
          <a:ln/>
        </p:spPr>
        <p:style>
          <a:lnRef idx="2">
            <a:schemeClr val="accent1"/>
          </a:lnRef>
          <a:fillRef idx="1">
            <a:schemeClr val="lt1"/>
          </a:fillRef>
          <a:effectRef idx="0">
            <a:schemeClr val="accent1"/>
          </a:effectRef>
          <a:fontRef idx="minor">
            <a:schemeClr val="dk1"/>
          </a:fontRef>
        </p:style>
        <p:txBody>
          <a:bodyPr wrap="square" rtlCol="0">
            <a:spAutoFit/>
          </a:bodyPr>
          <a:lstStyle/>
          <a:p>
            <a:pPr algn="just"/>
            <a:r>
              <a:rPr lang="es-MX" sz="1400" b="1" dirty="0" smtClean="0">
                <a:solidFill>
                  <a:schemeClr val="tx2">
                    <a:lumMod val="50000"/>
                  </a:schemeClr>
                </a:solidFill>
              </a:rPr>
              <a:t>Este valor tiene incertidumbres ~ 50%  o mas</a:t>
            </a:r>
            <a:r>
              <a:rPr lang="es-MX" sz="1400" b="1" dirty="0" smtClean="0">
                <a:solidFill>
                  <a:schemeClr val="tx2">
                    <a:lumMod val="50000"/>
                  </a:schemeClr>
                </a:solidFill>
                <a:sym typeface="Wingdings" pitchFamily="2" charset="2"/>
              </a:rPr>
              <a:t> En principio se puede usar cualquiera siempre y cuando especifiquemos cual estamos utilizando. El de Kenney &amp; Young se conoce como el ESTANDAR.</a:t>
            </a:r>
            <a:endParaRPr lang="es-MX" sz="1400" b="1" dirty="0">
              <a:solidFill>
                <a:schemeClr val="tx2">
                  <a:lumMod val="50000"/>
                </a:schemeClr>
              </a:solidFill>
            </a:endParaRPr>
          </a:p>
        </p:txBody>
      </p:sp>
      <p:sp>
        <p:nvSpPr>
          <p:cNvPr id="38" name="1 CuadroTexto"/>
          <p:cNvSpPr txBox="1"/>
          <p:nvPr/>
        </p:nvSpPr>
        <p:spPr>
          <a:xfrm>
            <a:off x="37331" y="4440568"/>
            <a:ext cx="1837852" cy="307777"/>
          </a:xfrm>
          <a:prstGeom prst="rect">
            <a:avLst/>
          </a:prstGeom>
          <a:solidFill>
            <a:schemeClr val="tx2">
              <a:lumMod val="20000"/>
              <a:lumOff val="80000"/>
            </a:schemeClr>
          </a:solidFill>
          <a:ln/>
        </p:spPr>
        <p:style>
          <a:lnRef idx="1">
            <a:schemeClr val="accent5"/>
          </a:lnRef>
          <a:fillRef idx="2">
            <a:schemeClr val="accent5"/>
          </a:fillRef>
          <a:effectRef idx="1">
            <a:schemeClr val="accent5"/>
          </a:effectRef>
          <a:fontRef idx="minor">
            <a:schemeClr val="dk1"/>
          </a:fontRef>
        </p:style>
        <p:txBody>
          <a:bodyPr wrap="square" rtlCol="0">
            <a:spAutoFit/>
          </a:bodyPr>
          <a:lstStyle/>
          <a:p>
            <a:r>
              <a:rPr lang="es-MX" sz="1400" b="1" dirty="0" smtClean="0">
                <a:solidFill>
                  <a:srgbClr val="009E00"/>
                </a:solidFill>
              </a:rPr>
              <a:t>Origen de la relación:</a:t>
            </a:r>
            <a:endParaRPr lang="es-MX" sz="1400" b="1" dirty="0">
              <a:solidFill>
                <a:srgbClr val="009E00"/>
              </a:solidFill>
            </a:endParaRPr>
          </a:p>
        </p:txBody>
      </p:sp>
      <p:sp>
        <p:nvSpPr>
          <p:cNvPr id="39" name="2 CuadroTexto"/>
          <p:cNvSpPr txBox="1"/>
          <p:nvPr/>
        </p:nvSpPr>
        <p:spPr>
          <a:xfrm>
            <a:off x="2051900" y="4388343"/>
            <a:ext cx="7011483" cy="461665"/>
          </a:xfrm>
          <a:prstGeom prst="rect">
            <a:avLst/>
          </a:prstGeom>
          <a:solidFill>
            <a:schemeClr val="accent3">
              <a:lumMod val="20000"/>
              <a:lumOff val="80000"/>
            </a:schemeClr>
          </a:solidFill>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s-MX" sz="1200" b="1" dirty="0" smtClean="0">
                <a:solidFill>
                  <a:schemeClr val="accent1">
                    <a:lumMod val="50000"/>
                  </a:schemeClr>
                </a:solidFill>
              </a:rPr>
              <a:t>Su origen parte de  la suposición de que las nubes están en equilibrio virial: La idea original es debida </a:t>
            </a:r>
            <a:r>
              <a:rPr lang="es-MX" sz="1200" b="1" smtClean="0">
                <a:solidFill>
                  <a:schemeClr val="accent1">
                    <a:lumMod val="50000"/>
                  </a:schemeClr>
                </a:solidFill>
              </a:rPr>
              <a:t>a Solomon </a:t>
            </a:r>
            <a:r>
              <a:rPr lang="es-MX" sz="1200" b="1" dirty="0" smtClean="0">
                <a:solidFill>
                  <a:schemeClr val="accent1">
                    <a:lumMod val="50000"/>
                  </a:schemeClr>
                </a:solidFill>
              </a:rPr>
              <a:t>(1987).</a:t>
            </a:r>
            <a:endParaRPr lang="es-MX" sz="1200" b="1" dirty="0">
              <a:solidFill>
                <a:schemeClr val="accent1">
                  <a:lumMod val="50000"/>
                </a:schemeClr>
              </a:solidFill>
            </a:endParaRPr>
          </a:p>
        </p:txBody>
      </p:sp>
      <p:sp>
        <p:nvSpPr>
          <p:cNvPr id="41" name="14 Rectángulo"/>
          <p:cNvSpPr/>
          <p:nvPr/>
        </p:nvSpPr>
        <p:spPr>
          <a:xfrm>
            <a:off x="3857620" y="7391579"/>
            <a:ext cx="3929090" cy="107157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s-MX" dirty="0"/>
          </a:p>
        </p:txBody>
      </p:sp>
      <p:sp>
        <p:nvSpPr>
          <p:cNvPr id="42" name="4 CuadroTexto"/>
          <p:cNvSpPr txBox="1"/>
          <p:nvPr/>
        </p:nvSpPr>
        <p:spPr>
          <a:xfrm>
            <a:off x="88695" y="4842313"/>
            <a:ext cx="936104" cy="261610"/>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s-MX" sz="1100" b="1" dirty="0" smtClean="0">
                <a:solidFill>
                  <a:schemeClr val="tx2">
                    <a:lumMod val="50000"/>
                  </a:schemeClr>
                </a:solidFill>
              </a:rPr>
              <a:t>Si definimos: </a:t>
            </a:r>
            <a:endParaRPr lang="es-MX" sz="1100" b="1" dirty="0">
              <a:solidFill>
                <a:schemeClr val="tx2">
                  <a:lumMod val="50000"/>
                </a:schemeClr>
              </a:solidFill>
            </a:endParaRPr>
          </a:p>
        </p:txBody>
      </p:sp>
      <p:graphicFrame>
        <p:nvGraphicFramePr>
          <p:cNvPr id="43" name="5 Objeto"/>
          <p:cNvGraphicFramePr>
            <a:graphicFrameLocks noChangeAspect="1"/>
          </p:cNvGraphicFramePr>
          <p:nvPr>
            <p:extLst>
              <p:ext uri="{D42A27DB-BD31-4B8C-83A1-F6EECF244321}">
                <p14:modId xmlns:p14="http://schemas.microsoft.com/office/powerpoint/2010/main" val="794235178"/>
              </p:ext>
            </p:extLst>
          </p:nvPr>
        </p:nvGraphicFramePr>
        <p:xfrm>
          <a:off x="4514850" y="7355067"/>
          <a:ext cx="114300" cy="215900"/>
        </p:xfrm>
        <a:graphic>
          <a:graphicData uri="http://schemas.openxmlformats.org/presentationml/2006/ole">
            <mc:AlternateContent xmlns:mc="http://schemas.openxmlformats.org/markup-compatibility/2006">
              <mc:Choice xmlns:v="urn:schemas-microsoft-com:vml" Requires="v">
                <p:oleObj spid="_x0000_s89488" name="Ecuación" r:id="rId7" imgW="914400" imgH="215640" progId="Equation.3">
                  <p:embed/>
                </p:oleObj>
              </mc:Choice>
              <mc:Fallback>
                <p:oleObj name="Ecuación" r:id="rId7" imgW="914400" imgH="215640" progId="Equation.3">
                  <p:embed/>
                  <p:pic>
                    <p:nvPicPr>
                      <p:cNvPr id="6" name="5 Objeto"/>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14850" y="7355067"/>
                        <a:ext cx="114300" cy="215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4" name="6 Objeto"/>
          <p:cNvGraphicFramePr>
            <a:graphicFrameLocks noChangeAspect="1"/>
          </p:cNvGraphicFramePr>
          <p:nvPr>
            <p:extLst>
              <p:ext uri="{D42A27DB-BD31-4B8C-83A1-F6EECF244321}">
                <p14:modId xmlns:p14="http://schemas.microsoft.com/office/powerpoint/2010/main" val="1063983961"/>
              </p:ext>
            </p:extLst>
          </p:nvPr>
        </p:nvGraphicFramePr>
        <p:xfrm>
          <a:off x="88695" y="5194812"/>
          <a:ext cx="2369974" cy="1013172"/>
        </p:xfrm>
        <a:graphic>
          <a:graphicData uri="http://schemas.openxmlformats.org/presentationml/2006/ole">
            <mc:AlternateContent xmlns:mc="http://schemas.openxmlformats.org/markup-compatibility/2006">
              <mc:Choice xmlns:v="urn:schemas-microsoft-com:vml" Requires="v">
                <p:oleObj spid="_x0000_s89489" name="Ecuación" r:id="rId9" imgW="1574640" imgH="1002960" progId="Equation.3">
                  <p:embed/>
                </p:oleObj>
              </mc:Choice>
              <mc:Fallback>
                <p:oleObj name="Ecuación" r:id="rId9" imgW="1574640" imgH="1002960" progId="Equation.3">
                  <p:embed/>
                  <p:pic>
                    <p:nvPicPr>
                      <p:cNvPr id="7" name="6 Objeto"/>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8695" y="5194812"/>
                        <a:ext cx="2369974" cy="1013172"/>
                      </a:xfrm>
                      <a:prstGeom prst="rect">
                        <a:avLst/>
                      </a:prstGeom>
                      <a:noFill/>
                      <a:ln>
                        <a:solidFill>
                          <a:srgbClr val="0070C0"/>
                        </a:solidFill>
                      </a:ln>
                      <a:extLst/>
                    </p:spPr>
                  </p:pic>
                </p:oleObj>
              </mc:Fallback>
            </mc:AlternateContent>
          </a:graphicData>
        </a:graphic>
      </p:graphicFrame>
      <p:sp>
        <p:nvSpPr>
          <p:cNvPr id="45" name="7 Flecha derecha"/>
          <p:cNvSpPr/>
          <p:nvPr/>
        </p:nvSpPr>
        <p:spPr>
          <a:xfrm>
            <a:off x="2578081" y="5065807"/>
            <a:ext cx="420648" cy="275492"/>
          </a:xfrm>
          <a:prstGeom prst="right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es-MX" dirty="0"/>
          </a:p>
        </p:txBody>
      </p:sp>
      <p:graphicFrame>
        <p:nvGraphicFramePr>
          <p:cNvPr id="46" name="8 Objeto"/>
          <p:cNvGraphicFramePr>
            <a:graphicFrameLocks noChangeAspect="1"/>
          </p:cNvGraphicFramePr>
          <p:nvPr>
            <p:extLst>
              <p:ext uri="{D42A27DB-BD31-4B8C-83A1-F6EECF244321}">
                <p14:modId xmlns:p14="http://schemas.microsoft.com/office/powerpoint/2010/main" val="2050355873"/>
              </p:ext>
            </p:extLst>
          </p:nvPr>
        </p:nvGraphicFramePr>
        <p:xfrm>
          <a:off x="3236565" y="5086741"/>
          <a:ext cx="3495675" cy="425450"/>
        </p:xfrm>
        <a:graphic>
          <a:graphicData uri="http://schemas.openxmlformats.org/presentationml/2006/ole">
            <mc:AlternateContent xmlns:mc="http://schemas.openxmlformats.org/markup-compatibility/2006">
              <mc:Choice xmlns:v="urn:schemas-microsoft-com:vml" Requires="v">
                <p:oleObj spid="_x0000_s89490" name="Ecuación" r:id="rId11" imgW="1866600" imgH="253800" progId="Equation.3">
                  <p:embed/>
                </p:oleObj>
              </mc:Choice>
              <mc:Fallback>
                <p:oleObj name="Ecuación" r:id="rId11" imgW="1866600" imgH="253800" progId="Equation.3">
                  <p:embed/>
                  <p:pic>
                    <p:nvPicPr>
                      <p:cNvPr id="9" name="8 Objeto"/>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236565" y="5086741"/>
                        <a:ext cx="3495675" cy="4254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47" name="10 Conector recto de flecha"/>
          <p:cNvCxnSpPr/>
          <p:nvPr/>
        </p:nvCxnSpPr>
        <p:spPr>
          <a:xfrm>
            <a:off x="6626031" y="5445224"/>
            <a:ext cx="475369"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48" name="11 CuadroTexto"/>
          <p:cNvSpPr txBox="1"/>
          <p:nvPr/>
        </p:nvSpPr>
        <p:spPr>
          <a:xfrm>
            <a:off x="7143767" y="5341299"/>
            <a:ext cx="1892729" cy="261610"/>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s-MX" sz="1100" b="1" dirty="0" smtClean="0">
                <a:solidFill>
                  <a:srgbClr val="009E00"/>
                </a:solidFill>
              </a:rPr>
              <a:t>Radio de la nube molecular</a:t>
            </a:r>
            <a:endParaRPr lang="es-MX" sz="1100" b="1" dirty="0">
              <a:solidFill>
                <a:srgbClr val="009E00"/>
              </a:solidFill>
            </a:endParaRPr>
          </a:p>
        </p:txBody>
      </p:sp>
      <p:sp>
        <p:nvSpPr>
          <p:cNvPr id="49" name="12 CuadroTexto"/>
          <p:cNvSpPr txBox="1"/>
          <p:nvPr/>
        </p:nvSpPr>
        <p:spPr>
          <a:xfrm>
            <a:off x="2439437" y="5646768"/>
            <a:ext cx="5347273" cy="276999"/>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s-MX" sz="1200" b="1" dirty="0" smtClean="0">
                <a:solidFill>
                  <a:schemeClr val="accent1">
                    <a:lumMod val="50000"/>
                  </a:schemeClr>
                </a:solidFill>
              </a:rPr>
              <a:t>Asumiendo que nuestra nube esta en equilibrio virial y que es homogénea</a:t>
            </a:r>
            <a:endParaRPr lang="es-MX" sz="1200" b="1" dirty="0">
              <a:solidFill>
                <a:schemeClr val="accent1">
                  <a:lumMod val="50000"/>
                </a:schemeClr>
              </a:solidFill>
            </a:endParaRPr>
          </a:p>
        </p:txBody>
      </p:sp>
      <p:graphicFrame>
        <p:nvGraphicFramePr>
          <p:cNvPr id="50" name="13 Objeto"/>
          <p:cNvGraphicFramePr>
            <a:graphicFrameLocks noChangeAspect="1"/>
          </p:cNvGraphicFramePr>
          <p:nvPr>
            <p:extLst>
              <p:ext uri="{D42A27DB-BD31-4B8C-83A1-F6EECF244321}">
                <p14:modId xmlns:p14="http://schemas.microsoft.com/office/powerpoint/2010/main" val="2702551495"/>
              </p:ext>
            </p:extLst>
          </p:nvPr>
        </p:nvGraphicFramePr>
        <p:xfrm>
          <a:off x="1643042" y="7490493"/>
          <a:ext cx="6072230" cy="882290"/>
        </p:xfrm>
        <a:graphic>
          <a:graphicData uri="http://schemas.openxmlformats.org/presentationml/2006/ole">
            <mc:AlternateContent xmlns:mc="http://schemas.openxmlformats.org/markup-compatibility/2006">
              <mc:Choice xmlns:v="urn:schemas-microsoft-com:vml" Requires="v">
                <p:oleObj spid="_x0000_s89491" name="Ecuación" r:id="rId13" imgW="2971800" imgH="431640" progId="Equation.3">
                  <p:embed/>
                </p:oleObj>
              </mc:Choice>
              <mc:Fallback>
                <p:oleObj name="Ecuación" r:id="rId13" imgW="2971800" imgH="431640" progId="Equation.3">
                  <p:embed/>
                  <p:pic>
                    <p:nvPicPr>
                      <p:cNvPr id="14" name="13 Objeto"/>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643042" y="7490493"/>
                        <a:ext cx="6072230" cy="88229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51" name="16 Conector recto de flecha"/>
          <p:cNvCxnSpPr/>
          <p:nvPr/>
        </p:nvCxnSpPr>
        <p:spPr>
          <a:xfrm rot="5400000">
            <a:off x="5000628" y="8320273"/>
            <a:ext cx="571504" cy="1588"/>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sp>
        <p:nvSpPr>
          <p:cNvPr id="52" name="24 Rectángulo"/>
          <p:cNvSpPr/>
          <p:nvPr/>
        </p:nvSpPr>
        <p:spPr>
          <a:xfrm>
            <a:off x="3106741" y="5013176"/>
            <a:ext cx="3697507" cy="515000"/>
          </a:xfrm>
          <a:prstGeom prst="rect">
            <a:avLst/>
          </a:prstGeom>
          <a:noFill/>
        </p:spPr>
        <p:style>
          <a:lnRef idx="2">
            <a:schemeClr val="accent3"/>
          </a:lnRef>
          <a:fillRef idx="1">
            <a:schemeClr val="lt1"/>
          </a:fillRef>
          <a:effectRef idx="0">
            <a:schemeClr val="accent3"/>
          </a:effectRef>
          <a:fontRef idx="minor">
            <a:schemeClr val="dk1"/>
          </a:fontRef>
        </p:style>
        <p:txBody>
          <a:bodyPr rtlCol="0" anchor="ctr"/>
          <a:lstStyle/>
          <a:p>
            <a:pPr algn="ctr"/>
            <a:endParaRPr lang="en-GB"/>
          </a:p>
        </p:txBody>
      </p:sp>
      <p:cxnSp>
        <p:nvCxnSpPr>
          <p:cNvPr id="53" name="25 Conector recto de flecha"/>
          <p:cNvCxnSpPr/>
          <p:nvPr/>
        </p:nvCxnSpPr>
        <p:spPr>
          <a:xfrm flipV="1">
            <a:off x="5940152" y="5065807"/>
            <a:ext cx="1008112" cy="11814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54" name="26 CuadroTexto"/>
          <p:cNvSpPr txBox="1"/>
          <p:nvPr/>
        </p:nvSpPr>
        <p:spPr>
          <a:xfrm>
            <a:off x="6948264" y="4953122"/>
            <a:ext cx="2088233" cy="276999"/>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GB" sz="1200" b="1" dirty="0" smtClean="0">
                <a:solidFill>
                  <a:srgbClr val="009E00"/>
                </a:solidFill>
              </a:rPr>
              <a:t>FWHM  de la </a:t>
            </a:r>
            <a:r>
              <a:rPr lang="en-GB" sz="1200" b="1" dirty="0" err="1" smtClean="0">
                <a:solidFill>
                  <a:srgbClr val="009E00"/>
                </a:solidFill>
              </a:rPr>
              <a:t>linea</a:t>
            </a:r>
            <a:r>
              <a:rPr lang="en-GB" sz="1200" b="1" dirty="0" smtClean="0">
                <a:solidFill>
                  <a:srgbClr val="009E00"/>
                </a:solidFill>
              </a:rPr>
              <a:t> </a:t>
            </a:r>
            <a:r>
              <a:rPr lang="en-GB" sz="1200" b="1" dirty="0" err="1" smtClean="0">
                <a:solidFill>
                  <a:srgbClr val="009E00"/>
                </a:solidFill>
              </a:rPr>
              <a:t>observada</a:t>
            </a:r>
            <a:endParaRPr lang="en-GB" sz="1200" b="1" dirty="0">
              <a:solidFill>
                <a:srgbClr val="009E00"/>
              </a:solidFill>
            </a:endParaRPr>
          </a:p>
        </p:txBody>
      </p:sp>
      <p:graphicFrame>
        <p:nvGraphicFramePr>
          <p:cNvPr id="59" name="13 Objeto"/>
          <p:cNvGraphicFramePr>
            <a:graphicFrameLocks noChangeAspect="1"/>
          </p:cNvGraphicFramePr>
          <p:nvPr>
            <p:extLst>
              <p:ext uri="{D42A27DB-BD31-4B8C-83A1-F6EECF244321}">
                <p14:modId xmlns:p14="http://schemas.microsoft.com/office/powerpoint/2010/main" val="1627789952"/>
              </p:ext>
            </p:extLst>
          </p:nvPr>
        </p:nvGraphicFramePr>
        <p:xfrm>
          <a:off x="2514291" y="6042359"/>
          <a:ext cx="4072131" cy="591677"/>
        </p:xfrm>
        <a:graphic>
          <a:graphicData uri="http://schemas.openxmlformats.org/presentationml/2006/ole">
            <mc:AlternateContent xmlns:mc="http://schemas.openxmlformats.org/markup-compatibility/2006">
              <mc:Choice xmlns:v="urn:schemas-microsoft-com:vml" Requires="v">
                <p:oleObj spid="_x0000_s89492" name="Ecuación" r:id="rId15" imgW="2971800" imgH="431640" progId="Equation.3">
                  <p:embed/>
                </p:oleObj>
              </mc:Choice>
              <mc:Fallback>
                <p:oleObj name="Ecuación" r:id="rId15" imgW="2971800" imgH="431640" progId="Equation.3">
                  <p:embed/>
                  <p:pic>
                    <p:nvPicPr>
                      <p:cNvPr id="14" name="13 Objeto"/>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514291" y="6042359"/>
                        <a:ext cx="4072131" cy="591677"/>
                      </a:xfrm>
                      <a:prstGeom prst="rect">
                        <a:avLst/>
                      </a:prstGeom>
                      <a:noFill/>
                      <a:extLst/>
                    </p:spPr>
                  </p:pic>
                </p:oleObj>
              </mc:Fallback>
            </mc:AlternateContent>
          </a:graphicData>
        </a:graphic>
      </p:graphicFrame>
      <p:sp>
        <p:nvSpPr>
          <p:cNvPr id="61" name="17 CuadroTexto"/>
          <p:cNvSpPr txBox="1"/>
          <p:nvPr/>
        </p:nvSpPr>
        <p:spPr>
          <a:xfrm>
            <a:off x="133601" y="6364959"/>
            <a:ext cx="2108045" cy="400110"/>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just"/>
            <a:r>
              <a:rPr lang="es-MX" sz="1000" b="1" dirty="0" smtClean="0">
                <a:solidFill>
                  <a:srgbClr val="009E00"/>
                </a:solidFill>
              </a:rPr>
              <a:t>Hemos asumido geometría esférica y densidad constante para la nube.</a:t>
            </a:r>
            <a:endParaRPr lang="es-MX" sz="1000" b="1" dirty="0">
              <a:solidFill>
                <a:srgbClr val="009E00"/>
              </a:solidFill>
            </a:endParaRPr>
          </a:p>
        </p:txBody>
      </p:sp>
      <p:sp>
        <p:nvSpPr>
          <p:cNvPr id="62" name="19 CuadroTexto"/>
          <p:cNvSpPr txBox="1"/>
          <p:nvPr/>
        </p:nvSpPr>
        <p:spPr>
          <a:xfrm>
            <a:off x="6732240" y="6026524"/>
            <a:ext cx="2304256" cy="646331"/>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just"/>
            <a:r>
              <a:rPr lang="es-MX" sz="1200" b="1" dirty="0" smtClean="0">
                <a:solidFill>
                  <a:srgbClr val="C00000"/>
                </a:solidFill>
              </a:rPr>
              <a:t>PUEDE VARIAR DEPENDIENDO DE LA GEOMETRIA… ETC </a:t>
            </a:r>
            <a:r>
              <a:rPr lang="es-MX" sz="1200" b="1" dirty="0" smtClean="0">
                <a:solidFill>
                  <a:srgbClr val="C00000"/>
                </a:solidFill>
                <a:sym typeface="Wingdings 3"/>
              </a:rPr>
              <a:t> Necesita calibración.</a:t>
            </a:r>
            <a:endParaRPr lang="es-MX" sz="1200" b="1" dirty="0">
              <a:solidFill>
                <a:srgbClr val="C0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0"/>
                                        </p:tgtEl>
                                        <p:attrNameLst>
                                          <p:attrName>style.visibility</p:attrName>
                                        </p:attrNameLst>
                                      </p:cBhvr>
                                      <p:to>
                                        <p:strVal val="visible"/>
                                      </p:to>
                                    </p:set>
                                    <p:animEffect transition="in" filter="fade">
                                      <p:cBhvr>
                                        <p:cTn id="7" dur="500"/>
                                        <p:tgtEl>
                                          <p:spTgt spid="6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fade">
                                      <p:cBhvr>
                                        <p:cTn id="10" dur="500"/>
                                        <p:tgtEl>
                                          <p:spTgt spid="3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9"/>
                                        </p:tgtEl>
                                        <p:attrNameLst>
                                          <p:attrName>style.visibility</p:attrName>
                                        </p:attrNameLst>
                                      </p:cBhvr>
                                      <p:to>
                                        <p:strVal val="visible"/>
                                      </p:to>
                                    </p:set>
                                    <p:animEffect transition="in" filter="fade">
                                      <p:cBhvr>
                                        <p:cTn id="13" dur="500"/>
                                        <p:tgtEl>
                                          <p:spTgt spid="3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2"/>
                                        </p:tgtEl>
                                        <p:attrNameLst>
                                          <p:attrName>style.visibility</p:attrName>
                                        </p:attrNameLst>
                                      </p:cBhvr>
                                      <p:to>
                                        <p:strVal val="visible"/>
                                      </p:to>
                                    </p:set>
                                    <p:animEffect transition="in" filter="fade">
                                      <p:cBhvr>
                                        <p:cTn id="16" dur="500"/>
                                        <p:tgtEl>
                                          <p:spTgt spid="42"/>
                                        </p:tgtEl>
                                      </p:cBhvr>
                                    </p:animEffect>
                                  </p:childTnLst>
                                </p:cTn>
                              </p:par>
                              <p:par>
                                <p:cTn id="17" presetID="10" presetClass="entr" presetSubtype="0" fill="hold" nodeType="withEffect">
                                  <p:stCondLst>
                                    <p:cond delay="0"/>
                                  </p:stCondLst>
                                  <p:childTnLst>
                                    <p:set>
                                      <p:cBhvr>
                                        <p:cTn id="18" dur="1" fill="hold">
                                          <p:stCondLst>
                                            <p:cond delay="0"/>
                                          </p:stCondLst>
                                        </p:cTn>
                                        <p:tgtEl>
                                          <p:spTgt spid="43"/>
                                        </p:tgtEl>
                                        <p:attrNameLst>
                                          <p:attrName>style.visibility</p:attrName>
                                        </p:attrNameLst>
                                      </p:cBhvr>
                                      <p:to>
                                        <p:strVal val="visible"/>
                                      </p:to>
                                    </p:set>
                                    <p:animEffect transition="in" filter="fade">
                                      <p:cBhvr>
                                        <p:cTn id="19" dur="500"/>
                                        <p:tgtEl>
                                          <p:spTgt spid="43"/>
                                        </p:tgtEl>
                                      </p:cBhvr>
                                    </p:animEffect>
                                  </p:childTnLst>
                                </p:cTn>
                              </p:par>
                              <p:par>
                                <p:cTn id="20" presetID="10" presetClass="entr" presetSubtype="0" fill="hold" nodeType="withEffect">
                                  <p:stCondLst>
                                    <p:cond delay="0"/>
                                  </p:stCondLst>
                                  <p:childTnLst>
                                    <p:set>
                                      <p:cBhvr>
                                        <p:cTn id="21" dur="1" fill="hold">
                                          <p:stCondLst>
                                            <p:cond delay="0"/>
                                          </p:stCondLst>
                                        </p:cTn>
                                        <p:tgtEl>
                                          <p:spTgt spid="44"/>
                                        </p:tgtEl>
                                        <p:attrNameLst>
                                          <p:attrName>style.visibility</p:attrName>
                                        </p:attrNameLst>
                                      </p:cBhvr>
                                      <p:to>
                                        <p:strVal val="visible"/>
                                      </p:to>
                                    </p:set>
                                    <p:animEffect transition="in" filter="fade">
                                      <p:cBhvr>
                                        <p:cTn id="22" dur="500"/>
                                        <p:tgtEl>
                                          <p:spTgt spid="44"/>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5"/>
                                        </p:tgtEl>
                                        <p:attrNameLst>
                                          <p:attrName>style.visibility</p:attrName>
                                        </p:attrNameLst>
                                      </p:cBhvr>
                                      <p:to>
                                        <p:strVal val="visible"/>
                                      </p:to>
                                    </p:set>
                                    <p:animEffect transition="in" filter="fade">
                                      <p:cBhvr>
                                        <p:cTn id="25" dur="500"/>
                                        <p:tgtEl>
                                          <p:spTgt spid="45"/>
                                        </p:tgtEl>
                                      </p:cBhvr>
                                    </p:animEffect>
                                  </p:childTnLst>
                                </p:cTn>
                              </p:par>
                              <p:par>
                                <p:cTn id="26" presetID="10" presetClass="entr" presetSubtype="0" fill="hold" nodeType="withEffect">
                                  <p:stCondLst>
                                    <p:cond delay="0"/>
                                  </p:stCondLst>
                                  <p:childTnLst>
                                    <p:set>
                                      <p:cBhvr>
                                        <p:cTn id="27" dur="1" fill="hold">
                                          <p:stCondLst>
                                            <p:cond delay="0"/>
                                          </p:stCondLst>
                                        </p:cTn>
                                        <p:tgtEl>
                                          <p:spTgt spid="46"/>
                                        </p:tgtEl>
                                        <p:attrNameLst>
                                          <p:attrName>style.visibility</p:attrName>
                                        </p:attrNameLst>
                                      </p:cBhvr>
                                      <p:to>
                                        <p:strVal val="visible"/>
                                      </p:to>
                                    </p:set>
                                    <p:animEffect transition="in" filter="fade">
                                      <p:cBhvr>
                                        <p:cTn id="28" dur="500"/>
                                        <p:tgtEl>
                                          <p:spTgt spid="46"/>
                                        </p:tgtEl>
                                      </p:cBhvr>
                                    </p:animEffect>
                                  </p:childTnLst>
                                </p:cTn>
                              </p:par>
                              <p:par>
                                <p:cTn id="29" presetID="10" presetClass="entr" presetSubtype="0" fill="hold" nodeType="withEffect">
                                  <p:stCondLst>
                                    <p:cond delay="0"/>
                                  </p:stCondLst>
                                  <p:childTnLst>
                                    <p:set>
                                      <p:cBhvr>
                                        <p:cTn id="30" dur="1" fill="hold">
                                          <p:stCondLst>
                                            <p:cond delay="0"/>
                                          </p:stCondLst>
                                        </p:cTn>
                                        <p:tgtEl>
                                          <p:spTgt spid="47"/>
                                        </p:tgtEl>
                                        <p:attrNameLst>
                                          <p:attrName>style.visibility</p:attrName>
                                        </p:attrNameLst>
                                      </p:cBhvr>
                                      <p:to>
                                        <p:strVal val="visible"/>
                                      </p:to>
                                    </p:set>
                                    <p:animEffect transition="in" filter="fade">
                                      <p:cBhvr>
                                        <p:cTn id="31" dur="500"/>
                                        <p:tgtEl>
                                          <p:spTgt spid="4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48"/>
                                        </p:tgtEl>
                                        <p:attrNameLst>
                                          <p:attrName>style.visibility</p:attrName>
                                        </p:attrNameLst>
                                      </p:cBhvr>
                                      <p:to>
                                        <p:strVal val="visible"/>
                                      </p:to>
                                    </p:set>
                                    <p:animEffect transition="in" filter="fade">
                                      <p:cBhvr>
                                        <p:cTn id="34" dur="500"/>
                                        <p:tgtEl>
                                          <p:spTgt spid="48"/>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49"/>
                                        </p:tgtEl>
                                        <p:attrNameLst>
                                          <p:attrName>style.visibility</p:attrName>
                                        </p:attrNameLst>
                                      </p:cBhvr>
                                      <p:to>
                                        <p:strVal val="visible"/>
                                      </p:to>
                                    </p:set>
                                    <p:animEffect transition="in" filter="fade">
                                      <p:cBhvr>
                                        <p:cTn id="37" dur="500"/>
                                        <p:tgtEl>
                                          <p:spTgt spid="49"/>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52"/>
                                        </p:tgtEl>
                                        <p:attrNameLst>
                                          <p:attrName>style.visibility</p:attrName>
                                        </p:attrNameLst>
                                      </p:cBhvr>
                                      <p:to>
                                        <p:strVal val="visible"/>
                                      </p:to>
                                    </p:set>
                                    <p:animEffect transition="in" filter="fade">
                                      <p:cBhvr>
                                        <p:cTn id="40" dur="500"/>
                                        <p:tgtEl>
                                          <p:spTgt spid="52"/>
                                        </p:tgtEl>
                                      </p:cBhvr>
                                    </p:animEffect>
                                  </p:childTnLst>
                                </p:cTn>
                              </p:par>
                              <p:par>
                                <p:cTn id="41" presetID="10" presetClass="entr" presetSubtype="0" fill="hold" nodeType="withEffect">
                                  <p:stCondLst>
                                    <p:cond delay="0"/>
                                  </p:stCondLst>
                                  <p:childTnLst>
                                    <p:set>
                                      <p:cBhvr>
                                        <p:cTn id="42" dur="1" fill="hold">
                                          <p:stCondLst>
                                            <p:cond delay="0"/>
                                          </p:stCondLst>
                                        </p:cTn>
                                        <p:tgtEl>
                                          <p:spTgt spid="53"/>
                                        </p:tgtEl>
                                        <p:attrNameLst>
                                          <p:attrName>style.visibility</p:attrName>
                                        </p:attrNameLst>
                                      </p:cBhvr>
                                      <p:to>
                                        <p:strVal val="visible"/>
                                      </p:to>
                                    </p:set>
                                    <p:animEffect transition="in" filter="fade">
                                      <p:cBhvr>
                                        <p:cTn id="43" dur="500"/>
                                        <p:tgtEl>
                                          <p:spTgt spid="53"/>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54"/>
                                        </p:tgtEl>
                                        <p:attrNameLst>
                                          <p:attrName>style.visibility</p:attrName>
                                        </p:attrNameLst>
                                      </p:cBhvr>
                                      <p:to>
                                        <p:strVal val="visible"/>
                                      </p:to>
                                    </p:set>
                                    <p:animEffect transition="in" filter="fade">
                                      <p:cBhvr>
                                        <p:cTn id="46" dur="500"/>
                                        <p:tgtEl>
                                          <p:spTgt spid="54"/>
                                        </p:tgtEl>
                                      </p:cBhvr>
                                    </p:animEffect>
                                  </p:childTnLst>
                                </p:cTn>
                              </p:par>
                              <p:par>
                                <p:cTn id="47" presetID="10" presetClass="entr" presetSubtype="0" fill="hold" nodeType="withEffect">
                                  <p:stCondLst>
                                    <p:cond delay="0"/>
                                  </p:stCondLst>
                                  <p:childTnLst>
                                    <p:set>
                                      <p:cBhvr>
                                        <p:cTn id="48" dur="1" fill="hold">
                                          <p:stCondLst>
                                            <p:cond delay="0"/>
                                          </p:stCondLst>
                                        </p:cTn>
                                        <p:tgtEl>
                                          <p:spTgt spid="59"/>
                                        </p:tgtEl>
                                        <p:attrNameLst>
                                          <p:attrName>style.visibility</p:attrName>
                                        </p:attrNameLst>
                                      </p:cBhvr>
                                      <p:to>
                                        <p:strVal val="visible"/>
                                      </p:to>
                                    </p:set>
                                    <p:animEffect transition="in" filter="fade">
                                      <p:cBhvr>
                                        <p:cTn id="49" dur="500"/>
                                        <p:tgtEl>
                                          <p:spTgt spid="59"/>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61"/>
                                        </p:tgtEl>
                                        <p:attrNameLst>
                                          <p:attrName>style.visibility</p:attrName>
                                        </p:attrNameLst>
                                      </p:cBhvr>
                                      <p:to>
                                        <p:strVal val="visible"/>
                                      </p:to>
                                    </p:set>
                                    <p:animEffect transition="in" filter="fade">
                                      <p:cBhvr>
                                        <p:cTn id="52" dur="500"/>
                                        <p:tgtEl>
                                          <p:spTgt spid="61"/>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62"/>
                                        </p:tgtEl>
                                        <p:attrNameLst>
                                          <p:attrName>style.visibility</p:attrName>
                                        </p:attrNameLst>
                                      </p:cBhvr>
                                      <p:to>
                                        <p:strVal val="visible"/>
                                      </p:to>
                                    </p:set>
                                    <p:animEffect transition="in" filter="fade">
                                      <p:cBhvr>
                                        <p:cTn id="55"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animBg="1"/>
      <p:bldP spid="38" grpId="0" animBg="1"/>
      <p:bldP spid="39" grpId="0" animBg="1"/>
      <p:bldP spid="42" grpId="0" animBg="1"/>
      <p:bldP spid="45" grpId="0" animBg="1"/>
      <p:bldP spid="48" grpId="0" animBg="1"/>
      <p:bldP spid="49" grpId="0" animBg="1"/>
      <p:bldP spid="52" grpId="0" animBg="1"/>
      <p:bldP spid="54" grpId="0" animBg="1"/>
      <p:bldP spid="61" grpId="0" animBg="1"/>
      <p:bldP spid="62"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CuadroTexto"/>
          <p:cNvSpPr txBox="1"/>
          <p:nvPr/>
        </p:nvSpPr>
        <p:spPr>
          <a:xfrm>
            <a:off x="107504" y="29817"/>
            <a:ext cx="6411592" cy="553998"/>
          </a:xfrm>
          <a:prstGeom prst="rect">
            <a:avLst/>
          </a:prstGeom>
          <a:solidFill>
            <a:schemeClr val="accent5">
              <a:lumMod val="20000"/>
              <a:lumOff val="80000"/>
            </a:schemeClr>
          </a:solidFill>
          <a:ln/>
        </p:spPr>
        <p:style>
          <a:lnRef idx="1">
            <a:schemeClr val="accent5"/>
          </a:lnRef>
          <a:fillRef idx="2">
            <a:schemeClr val="accent5"/>
          </a:fillRef>
          <a:effectRef idx="1">
            <a:schemeClr val="accent5"/>
          </a:effectRef>
          <a:fontRef idx="minor">
            <a:schemeClr val="dk1"/>
          </a:fontRef>
        </p:style>
        <p:txBody>
          <a:bodyPr wrap="square" rtlCol="0">
            <a:spAutoFit/>
          </a:bodyPr>
          <a:lstStyle/>
          <a:p>
            <a:r>
              <a:rPr lang="es-MX" sz="1400" b="1" dirty="0">
                <a:solidFill>
                  <a:schemeClr val="accent1">
                    <a:lumMod val="50000"/>
                  </a:schemeClr>
                </a:solidFill>
              </a:rPr>
              <a:t>Se han propuesto varios métodos para calibrar esta relación en nuestra galaxia:</a:t>
            </a:r>
          </a:p>
          <a:p>
            <a:r>
              <a:rPr lang="es-MX" sz="1600" b="1" u="sng" dirty="0" smtClean="0">
                <a:solidFill>
                  <a:srgbClr val="009E00"/>
                </a:solidFill>
              </a:rPr>
              <a:t>Métodos de calibración:</a:t>
            </a:r>
            <a:endParaRPr lang="es-MX" sz="1600" b="1" u="sng" dirty="0">
              <a:solidFill>
                <a:srgbClr val="009E00"/>
              </a:solidFill>
            </a:endParaRPr>
          </a:p>
        </p:txBody>
      </p:sp>
      <p:sp>
        <p:nvSpPr>
          <p:cNvPr id="3" name="2 CuadroTexto"/>
          <p:cNvSpPr txBox="1"/>
          <p:nvPr/>
        </p:nvSpPr>
        <p:spPr>
          <a:xfrm>
            <a:off x="214282" y="683997"/>
            <a:ext cx="8678198" cy="523220"/>
          </a:xfrm>
          <a:prstGeom prst="rect">
            <a:avLst/>
          </a:prstGeom>
          <a:solidFill>
            <a:schemeClr val="accent2">
              <a:lumMod val="20000"/>
              <a:lumOff val="80000"/>
            </a:schemeClr>
          </a:solidFill>
        </p:spPr>
        <p:style>
          <a:lnRef idx="2">
            <a:schemeClr val="accent2"/>
          </a:lnRef>
          <a:fillRef idx="1">
            <a:schemeClr val="lt1"/>
          </a:fillRef>
          <a:effectRef idx="0">
            <a:schemeClr val="accent2"/>
          </a:effectRef>
          <a:fontRef idx="minor">
            <a:schemeClr val="dk1"/>
          </a:fontRef>
        </p:style>
        <p:txBody>
          <a:bodyPr wrap="square" rtlCol="0">
            <a:spAutoFit/>
          </a:bodyPr>
          <a:lstStyle/>
          <a:p>
            <a:pPr algn="just"/>
            <a:r>
              <a:rPr lang="es-MX" sz="1400" b="1" dirty="0" smtClean="0">
                <a:solidFill>
                  <a:srgbClr val="C00000"/>
                </a:solidFill>
              </a:rPr>
              <a:t>1.- Comparar la I</a:t>
            </a:r>
            <a:r>
              <a:rPr lang="es-MX" sz="1400" b="1" baseline="-25000" dirty="0" smtClean="0">
                <a:solidFill>
                  <a:srgbClr val="C00000"/>
                </a:solidFill>
              </a:rPr>
              <a:t>CO</a:t>
            </a:r>
            <a:r>
              <a:rPr lang="es-MX" sz="1400" b="1" dirty="0" smtClean="0">
                <a:solidFill>
                  <a:srgbClr val="C00000"/>
                </a:solidFill>
              </a:rPr>
              <a:t> con la extinción.</a:t>
            </a:r>
            <a:r>
              <a:rPr lang="es-MX" sz="1400" b="1" dirty="0" smtClean="0">
                <a:solidFill>
                  <a:srgbClr val="C00000"/>
                </a:solidFill>
                <a:sym typeface="Wingdings" pitchFamily="2" charset="2"/>
              </a:rPr>
              <a:t>  idea original, el polvo y el gas están bien relacionados y la extinción es debida al polvo  midiendo el polvo medimos el gas.</a:t>
            </a:r>
            <a:endParaRPr lang="es-MX" sz="1400" b="1" dirty="0">
              <a:solidFill>
                <a:srgbClr val="C00000"/>
              </a:solidFill>
            </a:endParaRPr>
          </a:p>
        </p:txBody>
      </p:sp>
      <p:graphicFrame>
        <p:nvGraphicFramePr>
          <p:cNvPr id="5" name="4 Objeto"/>
          <p:cNvGraphicFramePr>
            <a:graphicFrameLocks noChangeAspect="1"/>
          </p:cNvGraphicFramePr>
          <p:nvPr/>
        </p:nvGraphicFramePr>
        <p:xfrm>
          <a:off x="4114800" y="3758228"/>
          <a:ext cx="914400" cy="215900"/>
        </p:xfrm>
        <a:graphic>
          <a:graphicData uri="http://schemas.openxmlformats.org/presentationml/2006/ole">
            <mc:AlternateContent xmlns:mc="http://schemas.openxmlformats.org/markup-compatibility/2006">
              <mc:Choice xmlns:v="urn:schemas-microsoft-com:vml" Requires="v">
                <p:oleObj spid="_x0000_s86417" name="Ecuación" r:id="rId3" imgW="914400" imgH="215640" progId="Equation.3">
                  <p:embed/>
                </p:oleObj>
              </mc:Choice>
              <mc:Fallback>
                <p:oleObj name="Ecuación" r:id="rId3" imgW="914400" imgH="215640" progId="Equation.3">
                  <p:embed/>
                  <p:pic>
                    <p:nvPicPr>
                      <p:cNvPr id="0" name="Picture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14800" y="3758228"/>
                        <a:ext cx="914400" cy="215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6018" name="Object 2"/>
          <p:cNvGraphicFramePr>
            <a:graphicFrameLocks noChangeAspect="1"/>
          </p:cNvGraphicFramePr>
          <p:nvPr/>
        </p:nvGraphicFramePr>
        <p:xfrm>
          <a:off x="357158" y="1326939"/>
          <a:ext cx="5821363" cy="554037"/>
        </p:xfrm>
        <a:graphic>
          <a:graphicData uri="http://schemas.openxmlformats.org/presentationml/2006/ole">
            <mc:AlternateContent xmlns:mc="http://schemas.openxmlformats.org/markup-compatibility/2006">
              <mc:Choice xmlns:v="urn:schemas-microsoft-com:vml" Requires="v">
                <p:oleObj spid="_x0000_s86418" name="Ecuación" r:id="rId5" imgW="2666880" imgH="253800" progId="Equation.3">
                  <p:embed/>
                </p:oleObj>
              </mc:Choice>
              <mc:Fallback>
                <p:oleObj name="Ecuación" r:id="rId5" imgW="2666880" imgH="253800" progId="Equation.3">
                  <p:embed/>
                  <p:pic>
                    <p:nvPicPr>
                      <p:cNvPr id="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7158" y="1326939"/>
                        <a:ext cx="5821363" cy="5540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6 CuadroTexto"/>
          <p:cNvSpPr txBox="1"/>
          <p:nvPr/>
        </p:nvSpPr>
        <p:spPr>
          <a:xfrm>
            <a:off x="6418182" y="1211338"/>
            <a:ext cx="2725817" cy="646331"/>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just"/>
            <a:r>
              <a:rPr lang="es-MX" sz="1200" b="1" u="sng" dirty="0" smtClean="0">
                <a:solidFill>
                  <a:schemeClr val="accent1">
                    <a:lumMod val="50000"/>
                  </a:schemeClr>
                </a:solidFill>
              </a:rPr>
              <a:t>DESVENTAJA:</a:t>
            </a:r>
            <a:r>
              <a:rPr lang="es-MX" sz="1200" b="1" dirty="0" smtClean="0">
                <a:solidFill>
                  <a:schemeClr val="accent1">
                    <a:lumMod val="50000"/>
                  </a:schemeClr>
                </a:solidFill>
              </a:rPr>
              <a:t> Se conoce la relación gas/polvo, pero esta pude variar de un lado a otro de la galaxia</a:t>
            </a:r>
            <a:endParaRPr lang="es-MX" sz="1200" b="1" dirty="0">
              <a:solidFill>
                <a:schemeClr val="accent1">
                  <a:lumMod val="50000"/>
                </a:schemeClr>
              </a:solidFill>
            </a:endParaRPr>
          </a:p>
        </p:txBody>
      </p:sp>
      <p:sp>
        <p:nvSpPr>
          <p:cNvPr id="8" name="7 CuadroTexto"/>
          <p:cNvSpPr txBox="1"/>
          <p:nvPr/>
        </p:nvSpPr>
        <p:spPr>
          <a:xfrm>
            <a:off x="214282" y="1943989"/>
            <a:ext cx="8678198" cy="523220"/>
          </a:xfrm>
          <a:prstGeom prst="rect">
            <a:avLst/>
          </a:prstGeom>
          <a:solidFill>
            <a:schemeClr val="accent3">
              <a:lumMod val="20000"/>
              <a:lumOff val="80000"/>
            </a:schemeClr>
          </a:solidFill>
        </p:spPr>
        <p:style>
          <a:lnRef idx="2">
            <a:schemeClr val="accent3"/>
          </a:lnRef>
          <a:fillRef idx="1">
            <a:schemeClr val="lt1"/>
          </a:fillRef>
          <a:effectRef idx="0">
            <a:schemeClr val="accent3"/>
          </a:effectRef>
          <a:fontRef idx="minor">
            <a:schemeClr val="dk1"/>
          </a:fontRef>
        </p:style>
        <p:txBody>
          <a:bodyPr wrap="square" rtlCol="0">
            <a:spAutoFit/>
          </a:bodyPr>
          <a:lstStyle/>
          <a:p>
            <a:r>
              <a:rPr lang="es-MX" sz="1400" b="1" dirty="0" smtClean="0">
                <a:solidFill>
                  <a:srgbClr val="009E00"/>
                </a:solidFill>
              </a:rPr>
              <a:t>2.- Comparar la I</a:t>
            </a:r>
            <a:r>
              <a:rPr lang="es-MX" sz="1400" b="1" baseline="-25000" dirty="0" smtClean="0">
                <a:solidFill>
                  <a:srgbClr val="009E00"/>
                </a:solidFill>
              </a:rPr>
              <a:t>13CO</a:t>
            </a:r>
            <a:r>
              <a:rPr lang="es-MX" sz="1400" b="1" dirty="0" smtClean="0">
                <a:solidFill>
                  <a:srgbClr val="009E00"/>
                </a:solidFill>
              </a:rPr>
              <a:t> con la extinción.</a:t>
            </a:r>
            <a:r>
              <a:rPr lang="es-MX" sz="1400" b="1" dirty="0" smtClean="0">
                <a:solidFill>
                  <a:srgbClr val="009E00"/>
                </a:solidFill>
                <a:sym typeface="Wingdings" pitchFamily="2" charset="2"/>
              </a:rPr>
              <a:t> </a:t>
            </a:r>
            <a:r>
              <a:rPr lang="es-MX" sz="1400" b="1" baseline="30000" dirty="0" smtClean="0">
                <a:solidFill>
                  <a:srgbClr val="009E00"/>
                </a:solidFill>
                <a:sym typeface="Wingdings" pitchFamily="2" charset="2"/>
              </a:rPr>
              <a:t>13</a:t>
            </a:r>
            <a:r>
              <a:rPr lang="es-MX" sz="1400" b="1" dirty="0" smtClean="0">
                <a:solidFill>
                  <a:srgbClr val="009E00"/>
                </a:solidFill>
                <a:sym typeface="Wingdings" pitchFamily="2" charset="2"/>
              </a:rPr>
              <a:t>CO y </a:t>
            </a:r>
            <a:r>
              <a:rPr lang="es-MX" sz="1400" b="1" baseline="30000" dirty="0" smtClean="0">
                <a:solidFill>
                  <a:srgbClr val="009E00"/>
                </a:solidFill>
                <a:sym typeface="Wingdings" pitchFamily="2" charset="2"/>
              </a:rPr>
              <a:t>12</a:t>
            </a:r>
            <a:r>
              <a:rPr lang="es-MX" sz="1400" b="1" dirty="0" smtClean="0">
                <a:solidFill>
                  <a:srgbClr val="009E00"/>
                </a:solidFill>
                <a:sym typeface="Wingdings" pitchFamily="2" charset="2"/>
              </a:rPr>
              <a:t>CO están relacionados y después supone lo mismo que en le caso anterior </a:t>
            </a:r>
            <a:r>
              <a:rPr lang="es-MX" sz="1400" dirty="0" smtClean="0">
                <a:solidFill>
                  <a:srgbClr val="009E00"/>
                </a:solidFill>
                <a:sym typeface="Wingdings" pitchFamily="2" charset="2"/>
              </a:rPr>
              <a:t>(</a:t>
            </a:r>
            <a:r>
              <a:rPr lang="es-MX" sz="1400" dirty="0" smtClean="0">
                <a:solidFill>
                  <a:srgbClr val="009E00"/>
                </a:solidFill>
              </a:rPr>
              <a:t>Frerking et al 1982</a:t>
            </a:r>
            <a:r>
              <a:rPr lang="es-MX" sz="1400" dirty="0" smtClean="0">
                <a:solidFill>
                  <a:srgbClr val="009E00"/>
                </a:solidFill>
                <a:sym typeface="Wingdings" pitchFamily="2" charset="2"/>
              </a:rPr>
              <a:t>)</a:t>
            </a:r>
            <a:endParaRPr lang="es-MX" sz="1400" dirty="0">
              <a:solidFill>
                <a:srgbClr val="009E00"/>
              </a:solidFill>
            </a:endParaRPr>
          </a:p>
        </p:txBody>
      </p:sp>
      <p:graphicFrame>
        <p:nvGraphicFramePr>
          <p:cNvPr id="86019" name="Object 3"/>
          <p:cNvGraphicFramePr>
            <a:graphicFrameLocks noChangeAspect="1"/>
          </p:cNvGraphicFramePr>
          <p:nvPr/>
        </p:nvGraphicFramePr>
        <p:xfrm>
          <a:off x="357158" y="2586931"/>
          <a:ext cx="6459537" cy="554037"/>
        </p:xfrm>
        <a:graphic>
          <a:graphicData uri="http://schemas.openxmlformats.org/presentationml/2006/ole">
            <mc:AlternateContent xmlns:mc="http://schemas.openxmlformats.org/markup-compatibility/2006">
              <mc:Choice xmlns:v="urn:schemas-microsoft-com:vml" Requires="v">
                <p:oleObj spid="_x0000_s86419" name="Ecuación" r:id="rId7" imgW="2958840" imgH="253800" progId="Equation.3">
                  <p:embed/>
                </p:oleObj>
              </mc:Choice>
              <mc:Fallback>
                <p:oleObj name="Ecuación" r:id="rId7" imgW="2958840" imgH="253800" progId="Equation.3">
                  <p:embed/>
                  <p:pic>
                    <p:nvPicPr>
                      <p:cNvPr id="0" name="Picture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7158" y="2586931"/>
                        <a:ext cx="6459537" cy="5540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 name="9 CuadroTexto"/>
          <p:cNvSpPr txBox="1"/>
          <p:nvPr/>
        </p:nvSpPr>
        <p:spPr>
          <a:xfrm>
            <a:off x="6841563" y="2482664"/>
            <a:ext cx="2286016" cy="646331"/>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es-MX" sz="1200" b="1" u="sng" dirty="0" smtClean="0">
                <a:solidFill>
                  <a:schemeClr val="accent1">
                    <a:lumMod val="50000"/>
                  </a:schemeClr>
                </a:solidFill>
              </a:rPr>
              <a:t>DESVENTAJA:</a:t>
            </a:r>
            <a:r>
              <a:rPr lang="es-MX" sz="1200" b="1" dirty="0" smtClean="0">
                <a:solidFill>
                  <a:schemeClr val="accent1">
                    <a:lumMod val="50000"/>
                  </a:schemeClr>
                </a:solidFill>
              </a:rPr>
              <a:t> Ya la vimos, las T</a:t>
            </a:r>
            <a:r>
              <a:rPr lang="es-MX" sz="1200" b="1" baseline="-25000" dirty="0" smtClean="0">
                <a:solidFill>
                  <a:schemeClr val="accent1">
                    <a:lumMod val="50000"/>
                  </a:schemeClr>
                </a:solidFill>
              </a:rPr>
              <a:t>ext</a:t>
            </a:r>
            <a:r>
              <a:rPr lang="es-MX" sz="1200" b="1" dirty="0" smtClean="0">
                <a:solidFill>
                  <a:schemeClr val="accent1">
                    <a:lumMod val="50000"/>
                  </a:schemeClr>
                </a:solidFill>
              </a:rPr>
              <a:t> de los isotopos no tienen porque ser iguales</a:t>
            </a:r>
            <a:endParaRPr lang="es-MX" sz="1200" b="1" dirty="0">
              <a:solidFill>
                <a:schemeClr val="accent1">
                  <a:lumMod val="50000"/>
                </a:schemeClr>
              </a:solidFill>
            </a:endParaRPr>
          </a:p>
        </p:txBody>
      </p:sp>
      <p:sp>
        <p:nvSpPr>
          <p:cNvPr id="11" name="10 CuadroTexto"/>
          <p:cNvSpPr txBox="1"/>
          <p:nvPr/>
        </p:nvSpPr>
        <p:spPr>
          <a:xfrm>
            <a:off x="251520" y="3212976"/>
            <a:ext cx="8678198" cy="523220"/>
          </a:xfrm>
          <a:prstGeom prst="rect">
            <a:avLst/>
          </a:prstGeom>
          <a:solidFill>
            <a:schemeClr val="tx2">
              <a:lumMod val="20000"/>
              <a:lumOff val="80000"/>
            </a:schemeClr>
          </a:solidFill>
        </p:spPr>
        <p:style>
          <a:lnRef idx="2">
            <a:schemeClr val="accent1"/>
          </a:lnRef>
          <a:fillRef idx="1">
            <a:schemeClr val="lt1"/>
          </a:fillRef>
          <a:effectRef idx="0">
            <a:schemeClr val="accent1"/>
          </a:effectRef>
          <a:fontRef idx="minor">
            <a:schemeClr val="dk1"/>
          </a:fontRef>
        </p:style>
        <p:txBody>
          <a:bodyPr wrap="square" rtlCol="0">
            <a:spAutoFit/>
          </a:bodyPr>
          <a:lstStyle/>
          <a:p>
            <a:pPr algn="just"/>
            <a:r>
              <a:rPr lang="es-MX" sz="1400" b="1" dirty="0" smtClean="0">
                <a:solidFill>
                  <a:schemeClr val="tx2">
                    <a:lumMod val="50000"/>
                  </a:schemeClr>
                </a:solidFill>
              </a:rPr>
              <a:t>3.- Comparar la I</a:t>
            </a:r>
            <a:r>
              <a:rPr lang="es-MX" sz="1400" b="1" baseline="-25000" dirty="0" smtClean="0">
                <a:solidFill>
                  <a:schemeClr val="tx2">
                    <a:lumMod val="50000"/>
                  </a:schemeClr>
                </a:solidFill>
              </a:rPr>
              <a:t>CO</a:t>
            </a:r>
            <a:r>
              <a:rPr lang="es-MX" sz="1400" b="1" dirty="0" smtClean="0">
                <a:solidFill>
                  <a:schemeClr val="tx2">
                    <a:lumMod val="50000"/>
                  </a:schemeClr>
                </a:solidFill>
              </a:rPr>
              <a:t>  con la emisión de rayos </a:t>
            </a:r>
            <a:r>
              <a:rPr lang="es-MX" sz="1400" b="1" dirty="0" smtClean="0">
                <a:solidFill>
                  <a:schemeClr val="tx2">
                    <a:lumMod val="50000"/>
                  </a:schemeClr>
                </a:solidFill>
                <a:sym typeface="Symbol"/>
              </a:rPr>
              <a:t> de la galaxia </a:t>
            </a:r>
            <a:r>
              <a:rPr lang="es-MX" sz="1400" b="1" dirty="0" smtClean="0">
                <a:solidFill>
                  <a:schemeClr val="tx2">
                    <a:lumMod val="50000"/>
                  </a:schemeClr>
                </a:solidFill>
                <a:sym typeface="Wingdings" pitchFamily="2" charset="2"/>
              </a:rPr>
              <a:t> la idea es que los rayos gammas producen cuando un rayo cósmico interactúa con una molécula de H</a:t>
            </a:r>
            <a:r>
              <a:rPr lang="es-MX" sz="1400" b="1" baseline="-25000" dirty="0" smtClean="0">
                <a:solidFill>
                  <a:schemeClr val="tx2">
                    <a:lumMod val="50000"/>
                  </a:schemeClr>
                </a:solidFill>
                <a:sym typeface="Wingdings" pitchFamily="2" charset="2"/>
              </a:rPr>
              <a:t>2</a:t>
            </a:r>
            <a:r>
              <a:rPr lang="es-MX" sz="1400" b="1" dirty="0" smtClean="0">
                <a:solidFill>
                  <a:schemeClr val="tx2">
                    <a:lumMod val="50000"/>
                  </a:schemeClr>
                </a:solidFill>
              </a:rPr>
              <a:t> </a:t>
            </a:r>
            <a:r>
              <a:rPr lang="es-MX" sz="1400" dirty="0" smtClean="0">
                <a:solidFill>
                  <a:schemeClr val="tx2">
                    <a:lumMod val="50000"/>
                  </a:schemeClr>
                </a:solidFill>
              </a:rPr>
              <a:t>(Bloemen et al 1994)</a:t>
            </a:r>
            <a:endParaRPr lang="es-MX" sz="1400" dirty="0">
              <a:solidFill>
                <a:schemeClr val="tx2">
                  <a:lumMod val="50000"/>
                </a:schemeClr>
              </a:solidFill>
            </a:endParaRPr>
          </a:p>
        </p:txBody>
      </p:sp>
      <p:graphicFrame>
        <p:nvGraphicFramePr>
          <p:cNvPr id="86020" name="Object 4"/>
          <p:cNvGraphicFramePr>
            <a:graphicFrameLocks noChangeAspect="1"/>
          </p:cNvGraphicFramePr>
          <p:nvPr>
            <p:extLst>
              <p:ext uri="{D42A27DB-BD31-4B8C-83A1-F6EECF244321}">
                <p14:modId xmlns:p14="http://schemas.microsoft.com/office/powerpoint/2010/main" val="3971116579"/>
              </p:ext>
            </p:extLst>
          </p:nvPr>
        </p:nvGraphicFramePr>
        <p:xfrm>
          <a:off x="357158" y="3861048"/>
          <a:ext cx="6070600" cy="554038"/>
        </p:xfrm>
        <a:graphic>
          <a:graphicData uri="http://schemas.openxmlformats.org/presentationml/2006/ole">
            <mc:AlternateContent xmlns:mc="http://schemas.openxmlformats.org/markup-compatibility/2006">
              <mc:Choice xmlns:v="urn:schemas-microsoft-com:vml" Requires="v">
                <p:oleObj spid="_x0000_s86420" name="Ecuación" r:id="rId9" imgW="2781000" imgH="253800" progId="Equation.3">
                  <p:embed/>
                </p:oleObj>
              </mc:Choice>
              <mc:Fallback>
                <p:oleObj name="Ecuación" r:id="rId9" imgW="2781000" imgH="253800" progId="Equation.3">
                  <p:embed/>
                  <p:pic>
                    <p:nvPicPr>
                      <p:cNvPr id="0" name="Picture 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57158" y="3861048"/>
                        <a:ext cx="6070600" cy="5540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12 CuadroTexto"/>
          <p:cNvSpPr txBox="1"/>
          <p:nvPr/>
        </p:nvSpPr>
        <p:spPr>
          <a:xfrm>
            <a:off x="6519099" y="3751617"/>
            <a:ext cx="2624901" cy="461665"/>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s-MX" sz="1200" b="1" u="sng" dirty="0" smtClean="0">
                <a:solidFill>
                  <a:schemeClr val="accent1">
                    <a:lumMod val="50000"/>
                  </a:schemeClr>
                </a:solidFill>
              </a:rPr>
              <a:t>DESVENTAJA:</a:t>
            </a:r>
            <a:r>
              <a:rPr lang="es-MX" sz="1200" b="1" dirty="0" smtClean="0">
                <a:solidFill>
                  <a:schemeClr val="accent1">
                    <a:lumMod val="50000"/>
                  </a:schemeClr>
                </a:solidFill>
              </a:rPr>
              <a:t> mala resolución y calibración de los datos gamma.</a:t>
            </a:r>
            <a:endParaRPr lang="es-MX" sz="1200" b="1" dirty="0">
              <a:solidFill>
                <a:schemeClr val="accent1">
                  <a:lumMod val="50000"/>
                </a:schemeClr>
              </a:solidFill>
            </a:endParaRPr>
          </a:p>
        </p:txBody>
      </p:sp>
      <p:sp>
        <p:nvSpPr>
          <p:cNvPr id="14" name="13 CuadroTexto"/>
          <p:cNvSpPr txBox="1"/>
          <p:nvPr/>
        </p:nvSpPr>
        <p:spPr>
          <a:xfrm>
            <a:off x="251520" y="4437112"/>
            <a:ext cx="8640960" cy="307777"/>
          </a:xfrm>
          <a:prstGeom prst="rect">
            <a:avLst/>
          </a:prstGeom>
          <a:solidFill>
            <a:schemeClr val="accent6">
              <a:lumMod val="20000"/>
              <a:lumOff val="80000"/>
            </a:schemeClr>
          </a:solidFill>
        </p:spPr>
        <p:style>
          <a:lnRef idx="2">
            <a:schemeClr val="accent6"/>
          </a:lnRef>
          <a:fillRef idx="1">
            <a:schemeClr val="lt1"/>
          </a:fillRef>
          <a:effectRef idx="0">
            <a:schemeClr val="accent6"/>
          </a:effectRef>
          <a:fontRef idx="minor">
            <a:schemeClr val="dk1"/>
          </a:fontRef>
        </p:style>
        <p:txBody>
          <a:bodyPr wrap="square" rtlCol="0">
            <a:spAutoFit/>
          </a:bodyPr>
          <a:lstStyle/>
          <a:p>
            <a:r>
              <a:rPr lang="es-MX" sz="1400" b="1" dirty="0" smtClean="0">
                <a:solidFill>
                  <a:schemeClr val="accent6">
                    <a:lumMod val="75000"/>
                  </a:schemeClr>
                </a:solidFill>
              </a:rPr>
              <a:t>4.- Comparar la I</a:t>
            </a:r>
            <a:r>
              <a:rPr lang="es-MX" sz="1400" b="1" baseline="-25000" dirty="0" smtClean="0">
                <a:solidFill>
                  <a:schemeClr val="accent6">
                    <a:lumMod val="75000"/>
                  </a:schemeClr>
                </a:solidFill>
              </a:rPr>
              <a:t>CO</a:t>
            </a:r>
            <a:r>
              <a:rPr lang="es-MX" sz="1400" b="1" dirty="0" smtClean="0">
                <a:solidFill>
                  <a:schemeClr val="accent6">
                    <a:lumMod val="75000"/>
                  </a:schemeClr>
                </a:solidFill>
              </a:rPr>
              <a:t>  con mapas de IRAS</a:t>
            </a:r>
            <a:r>
              <a:rPr lang="es-MX" sz="1400" b="1" baseline="-25000" dirty="0" smtClean="0">
                <a:solidFill>
                  <a:schemeClr val="accent6">
                    <a:lumMod val="75000"/>
                  </a:schemeClr>
                </a:solidFill>
              </a:rPr>
              <a:t>100micras</a:t>
            </a:r>
            <a:r>
              <a:rPr lang="es-MX" sz="1400" b="1" dirty="0" smtClean="0">
                <a:solidFill>
                  <a:schemeClr val="accent6">
                    <a:lumMod val="75000"/>
                  </a:schemeClr>
                </a:solidFill>
              </a:rPr>
              <a:t> y HI.</a:t>
            </a:r>
            <a:endParaRPr lang="es-MX" sz="1400" b="1" dirty="0">
              <a:solidFill>
                <a:schemeClr val="accent6">
                  <a:lumMod val="75000"/>
                </a:schemeClr>
              </a:solidFill>
            </a:endParaRPr>
          </a:p>
        </p:txBody>
      </p:sp>
      <p:graphicFrame>
        <p:nvGraphicFramePr>
          <p:cNvPr id="86021" name="Object 5"/>
          <p:cNvGraphicFramePr>
            <a:graphicFrameLocks noChangeAspect="1"/>
          </p:cNvGraphicFramePr>
          <p:nvPr>
            <p:extLst>
              <p:ext uri="{D42A27DB-BD31-4B8C-83A1-F6EECF244321}">
                <p14:modId xmlns:p14="http://schemas.microsoft.com/office/powerpoint/2010/main" val="1554188653"/>
              </p:ext>
            </p:extLst>
          </p:nvPr>
        </p:nvGraphicFramePr>
        <p:xfrm>
          <a:off x="342912" y="4869160"/>
          <a:ext cx="6015038" cy="554038"/>
        </p:xfrm>
        <a:graphic>
          <a:graphicData uri="http://schemas.openxmlformats.org/presentationml/2006/ole">
            <mc:AlternateContent xmlns:mc="http://schemas.openxmlformats.org/markup-compatibility/2006">
              <mc:Choice xmlns:v="urn:schemas-microsoft-com:vml" Requires="v">
                <p:oleObj spid="_x0000_s86421" name="Ecuación" r:id="rId11" imgW="2755800" imgH="253800" progId="Equation.3">
                  <p:embed/>
                </p:oleObj>
              </mc:Choice>
              <mc:Fallback>
                <p:oleObj name="Ecuación" r:id="rId11" imgW="2755800" imgH="253800" progId="Equation.3">
                  <p:embed/>
                  <p:pic>
                    <p:nvPicPr>
                      <p:cNvPr id="0" name="Picture 5"/>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42912" y="4869160"/>
                        <a:ext cx="6015038" cy="5540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6" name="15 CuadroTexto"/>
          <p:cNvSpPr txBox="1"/>
          <p:nvPr/>
        </p:nvSpPr>
        <p:spPr>
          <a:xfrm>
            <a:off x="6519096" y="4615687"/>
            <a:ext cx="2624901" cy="830997"/>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pPr algn="just"/>
            <a:r>
              <a:rPr lang="es-MX" sz="1200" b="1" dirty="0" smtClean="0">
                <a:solidFill>
                  <a:schemeClr val="accent1">
                    <a:lumMod val="50000"/>
                  </a:schemeClr>
                </a:solidFill>
              </a:rPr>
              <a:t>Encuentra que el </a:t>
            </a:r>
            <a:r>
              <a:rPr lang="es-MX" sz="1200" b="1" smtClean="0">
                <a:solidFill>
                  <a:schemeClr val="accent1">
                    <a:lumMod val="50000"/>
                  </a:schemeClr>
                </a:solidFill>
              </a:rPr>
              <a:t>X-factor varía </a:t>
            </a:r>
            <a:r>
              <a:rPr lang="es-MX" sz="1200" b="1" dirty="0" smtClean="0">
                <a:solidFill>
                  <a:schemeClr val="accent1">
                    <a:lumMod val="50000"/>
                  </a:schemeClr>
                </a:solidFill>
              </a:rPr>
              <a:t>con la latitud y sólo es más o menos constante a gran escala y en el disco de la galaxia</a:t>
            </a:r>
            <a:endParaRPr lang="es-MX" sz="1200" b="1" dirty="0">
              <a:solidFill>
                <a:schemeClr val="accent1">
                  <a:lumMod val="50000"/>
                </a:schemeClr>
              </a:solidFill>
            </a:endParaRPr>
          </a:p>
        </p:txBody>
      </p:sp>
      <p:sp>
        <p:nvSpPr>
          <p:cNvPr id="17" name="16 CuadroTexto"/>
          <p:cNvSpPr txBox="1"/>
          <p:nvPr/>
        </p:nvSpPr>
        <p:spPr>
          <a:xfrm>
            <a:off x="214282" y="5625259"/>
            <a:ext cx="8606191" cy="1077218"/>
          </a:xfrm>
          <a:prstGeom prst="rect">
            <a:avLst/>
          </a:prstGeom>
          <a:solidFill>
            <a:schemeClr val="accent5">
              <a:lumMod val="20000"/>
              <a:lumOff val="80000"/>
            </a:schemeClr>
          </a:solidFill>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s-MX" sz="1600" b="1" dirty="0" smtClean="0">
                <a:solidFill>
                  <a:srgbClr val="009E00"/>
                </a:solidFill>
              </a:rPr>
              <a:t>En general los métodos están de acuerdo dentro de un 50% de error </a:t>
            </a:r>
            <a:r>
              <a:rPr lang="es-MX" sz="1600" b="1" dirty="0" smtClean="0">
                <a:solidFill>
                  <a:srgbClr val="009E00"/>
                </a:solidFill>
                <a:sym typeface="Wingdings" pitchFamily="2" charset="2"/>
              </a:rPr>
              <a:t> factor 2</a:t>
            </a:r>
          </a:p>
          <a:p>
            <a:pPr algn="ctr"/>
            <a:r>
              <a:rPr lang="es-MX" sz="1600" b="1" dirty="0" smtClean="0">
                <a:solidFill>
                  <a:srgbClr val="009E00"/>
                </a:solidFill>
                <a:sym typeface="Wingdings" pitchFamily="2" charset="2"/>
              </a:rPr>
              <a:t>El mayor problema es que el </a:t>
            </a:r>
            <a:r>
              <a:rPr lang="es-MX" sz="1600" b="1" dirty="0" smtClean="0">
                <a:solidFill>
                  <a:srgbClr val="C00000"/>
                </a:solidFill>
                <a:sym typeface="Wingdings" pitchFamily="2" charset="2"/>
              </a:rPr>
              <a:t>X-factor</a:t>
            </a:r>
            <a:r>
              <a:rPr lang="es-MX" sz="1600" b="1" dirty="0" smtClean="0">
                <a:solidFill>
                  <a:srgbClr val="009E00"/>
                </a:solidFill>
                <a:sym typeface="Wingdings" pitchFamily="2" charset="2"/>
              </a:rPr>
              <a:t> </a:t>
            </a:r>
            <a:r>
              <a:rPr lang="es-MX" sz="1600" b="1" dirty="0" smtClean="0">
                <a:solidFill>
                  <a:srgbClr val="C00000"/>
                </a:solidFill>
                <a:sym typeface="Wingdings" pitchFamily="2" charset="2"/>
              </a:rPr>
              <a:t>no </a:t>
            </a:r>
            <a:r>
              <a:rPr lang="es-MX" sz="1600" b="1" dirty="0" smtClean="0">
                <a:solidFill>
                  <a:srgbClr val="009E00"/>
                </a:solidFill>
                <a:sym typeface="Wingdings" pitchFamily="2" charset="2"/>
              </a:rPr>
              <a:t>parece ser </a:t>
            </a:r>
            <a:r>
              <a:rPr lang="es-MX" sz="1600" b="1" dirty="0" smtClean="0">
                <a:solidFill>
                  <a:srgbClr val="C00000"/>
                </a:solidFill>
                <a:sym typeface="Wingdings" pitchFamily="2" charset="2"/>
              </a:rPr>
              <a:t>cte</a:t>
            </a:r>
            <a:r>
              <a:rPr lang="es-MX" sz="1600" b="1" dirty="0" smtClean="0">
                <a:solidFill>
                  <a:srgbClr val="009E00"/>
                </a:solidFill>
                <a:sym typeface="Wingdings" pitchFamily="2" charset="2"/>
              </a:rPr>
              <a:t>  varía dependiendo de la metalicidad y de las condiciones de excitación  sólo válido para el disco galáctico y objetos con condiciones de excitación similares  No sirve para núcleos galácticos. (</a:t>
            </a:r>
            <a:r>
              <a:rPr lang="es-MX" sz="1600" b="1" dirty="0" err="1" smtClean="0">
                <a:solidFill>
                  <a:srgbClr val="009E00"/>
                </a:solidFill>
                <a:sym typeface="Wingdings" pitchFamily="2" charset="2"/>
              </a:rPr>
              <a:t>Bolatto</a:t>
            </a:r>
            <a:r>
              <a:rPr lang="es-MX" sz="1600" b="1" dirty="0" smtClean="0">
                <a:solidFill>
                  <a:srgbClr val="009E00"/>
                </a:solidFill>
                <a:sym typeface="Wingdings" pitchFamily="2" charset="2"/>
              </a:rPr>
              <a:t> et al 2013, </a:t>
            </a:r>
            <a:r>
              <a:rPr lang="es-MX" sz="1600" b="1" dirty="0" err="1" smtClean="0">
                <a:solidFill>
                  <a:srgbClr val="009E00"/>
                </a:solidFill>
                <a:sym typeface="Wingdings" pitchFamily="2" charset="2"/>
              </a:rPr>
              <a:t>review</a:t>
            </a:r>
            <a:r>
              <a:rPr lang="es-MX" sz="1600" b="1" smtClean="0">
                <a:solidFill>
                  <a:srgbClr val="009E00"/>
                </a:solidFill>
                <a:sym typeface="Wingdings" pitchFamily="2" charset="2"/>
              </a:rPr>
              <a:t>)</a:t>
            </a:r>
            <a:endParaRPr lang="es-MX" sz="1600" b="1" dirty="0">
              <a:solidFill>
                <a:srgbClr val="009E00"/>
              </a:solidFill>
            </a:endParaRP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CuadroTexto"/>
          <p:cNvSpPr txBox="1"/>
          <p:nvPr/>
        </p:nvSpPr>
        <p:spPr>
          <a:xfrm>
            <a:off x="214282" y="188640"/>
            <a:ext cx="1714512"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r>
              <a:rPr lang="es-MX" b="1" dirty="0" smtClean="0">
                <a:solidFill>
                  <a:srgbClr val="00A800"/>
                </a:solidFill>
              </a:rPr>
              <a:t>Introducción:</a:t>
            </a:r>
            <a:endParaRPr lang="es-MX" b="1" dirty="0">
              <a:solidFill>
                <a:srgbClr val="00A800"/>
              </a:solidFill>
            </a:endParaRPr>
          </a:p>
        </p:txBody>
      </p:sp>
      <p:sp>
        <p:nvSpPr>
          <p:cNvPr id="3" name="2 CuadroTexto"/>
          <p:cNvSpPr txBox="1"/>
          <p:nvPr/>
        </p:nvSpPr>
        <p:spPr>
          <a:xfrm>
            <a:off x="2071670" y="129581"/>
            <a:ext cx="7072330" cy="584775"/>
          </a:xfrm>
          <a:prstGeom prst="rect">
            <a:avLst/>
          </a:prstGeom>
          <a:ln/>
        </p:spPr>
        <p:style>
          <a:lnRef idx="2">
            <a:schemeClr val="accent3"/>
          </a:lnRef>
          <a:fillRef idx="1">
            <a:schemeClr val="lt1"/>
          </a:fillRef>
          <a:effectRef idx="0">
            <a:schemeClr val="accent3"/>
          </a:effectRef>
          <a:fontRef idx="minor">
            <a:schemeClr val="dk1"/>
          </a:fontRef>
        </p:style>
        <p:txBody>
          <a:bodyPr wrap="square" rtlCol="0">
            <a:spAutoFit/>
          </a:bodyPr>
          <a:lstStyle/>
          <a:p>
            <a:r>
              <a:rPr lang="es-MX" sz="1600" b="1" dirty="0" smtClean="0">
                <a:solidFill>
                  <a:schemeClr val="tx2">
                    <a:lumMod val="50000"/>
                  </a:schemeClr>
                </a:solidFill>
              </a:rPr>
              <a:t>La fase molecular de la MW contiene alrededor del 50% de la masa de gas del ISM ~ 3 x 10</a:t>
            </a:r>
            <a:r>
              <a:rPr lang="es-MX" sz="1600" b="1" baseline="30000" dirty="0" smtClean="0">
                <a:solidFill>
                  <a:schemeClr val="tx2">
                    <a:lumMod val="50000"/>
                  </a:schemeClr>
                </a:solidFill>
              </a:rPr>
              <a:t>9</a:t>
            </a:r>
            <a:r>
              <a:rPr lang="es-MX" sz="1600" b="1" dirty="0" smtClean="0">
                <a:solidFill>
                  <a:schemeClr val="tx2">
                    <a:lumMod val="50000"/>
                  </a:schemeClr>
                </a:solidFill>
              </a:rPr>
              <a:t> M</a:t>
            </a:r>
            <a:r>
              <a:rPr lang="es-MX" sz="1600" b="1" baseline="-25000" dirty="0" smtClean="0">
                <a:solidFill>
                  <a:schemeClr val="tx2">
                    <a:lumMod val="50000"/>
                  </a:schemeClr>
                </a:solidFill>
                <a:sym typeface="Wingdings 2"/>
              </a:rPr>
              <a:t></a:t>
            </a:r>
            <a:r>
              <a:rPr lang="es-MX" sz="1600" b="1" dirty="0" smtClean="0">
                <a:solidFill>
                  <a:schemeClr val="tx2">
                    <a:lumMod val="50000"/>
                  </a:schemeClr>
                </a:solidFill>
                <a:sym typeface="Wingdings 2"/>
              </a:rPr>
              <a:t>, un 73 % en masa de H</a:t>
            </a:r>
            <a:r>
              <a:rPr lang="es-MX" sz="1600" b="1" baseline="-25000" dirty="0" smtClean="0">
                <a:solidFill>
                  <a:schemeClr val="tx2">
                    <a:lumMod val="50000"/>
                  </a:schemeClr>
                </a:solidFill>
                <a:sym typeface="Wingdings 2"/>
              </a:rPr>
              <a:t>2</a:t>
            </a:r>
            <a:r>
              <a:rPr lang="es-MX" sz="1600" b="1" dirty="0" smtClean="0">
                <a:solidFill>
                  <a:schemeClr val="tx2">
                    <a:lumMod val="50000"/>
                  </a:schemeClr>
                </a:solidFill>
                <a:sym typeface="Wingdings 2"/>
              </a:rPr>
              <a:t>, un 26 % de He y un 1 % de polvo+metales. </a:t>
            </a:r>
            <a:endParaRPr lang="es-MX" sz="1600" b="1" baseline="-25000" dirty="0">
              <a:solidFill>
                <a:schemeClr val="tx2">
                  <a:lumMod val="50000"/>
                </a:schemeClr>
              </a:solidFill>
            </a:endParaRPr>
          </a:p>
        </p:txBody>
      </p:sp>
      <p:grpSp>
        <p:nvGrpSpPr>
          <p:cNvPr id="17" name="16 Grupo"/>
          <p:cNvGrpSpPr/>
          <p:nvPr/>
        </p:nvGrpSpPr>
        <p:grpSpPr>
          <a:xfrm>
            <a:off x="0" y="785794"/>
            <a:ext cx="9144000" cy="2915315"/>
            <a:chOff x="-71470" y="785794"/>
            <a:chExt cx="9215470" cy="3201067"/>
          </a:xfrm>
        </p:grpSpPr>
        <p:pic>
          <p:nvPicPr>
            <p:cNvPr id="7" name="Picture 6"/>
            <p:cNvPicPr>
              <a:picLocks noChangeAspect="1" noChangeArrowheads="1"/>
            </p:cNvPicPr>
            <p:nvPr/>
          </p:nvPicPr>
          <p:blipFill>
            <a:blip r:embed="rId2" cstate="print"/>
            <a:srcRect/>
            <a:stretch>
              <a:fillRect/>
            </a:stretch>
          </p:blipFill>
          <p:spPr bwMode="auto">
            <a:xfrm>
              <a:off x="-71470" y="785794"/>
              <a:ext cx="9215470" cy="1433287"/>
            </a:xfrm>
            <a:prstGeom prst="rect">
              <a:avLst/>
            </a:prstGeom>
            <a:noFill/>
            <a:ln w="9525">
              <a:noFill/>
              <a:miter lim="800000"/>
              <a:headEnd/>
              <a:tailEnd/>
            </a:ln>
          </p:spPr>
        </p:pic>
        <p:pic>
          <p:nvPicPr>
            <p:cNvPr id="9" name="Picture 5"/>
            <p:cNvPicPr>
              <a:picLocks noChangeAspect="1" noChangeArrowheads="1"/>
            </p:cNvPicPr>
            <p:nvPr/>
          </p:nvPicPr>
          <p:blipFill>
            <a:blip r:embed="rId3" cstate="print"/>
            <a:srcRect/>
            <a:stretch>
              <a:fillRect/>
            </a:stretch>
          </p:blipFill>
          <p:spPr bwMode="auto">
            <a:xfrm>
              <a:off x="201612" y="2214554"/>
              <a:ext cx="8942388" cy="1772307"/>
            </a:xfrm>
            <a:prstGeom prst="rect">
              <a:avLst/>
            </a:prstGeom>
            <a:noFill/>
            <a:ln w="9525">
              <a:noFill/>
              <a:miter lim="800000"/>
              <a:headEnd/>
              <a:tailEnd/>
            </a:ln>
          </p:spPr>
        </p:pic>
      </p:grpSp>
      <p:sp>
        <p:nvSpPr>
          <p:cNvPr id="10" name="9 CuadroTexto"/>
          <p:cNvSpPr txBox="1"/>
          <p:nvPr/>
        </p:nvSpPr>
        <p:spPr>
          <a:xfrm>
            <a:off x="357158" y="3571876"/>
            <a:ext cx="8429684" cy="523220"/>
          </a:xfrm>
          <a:prstGeom prst="rect">
            <a:avLst/>
          </a:prstGeom>
          <a:noFill/>
        </p:spPr>
        <p:txBody>
          <a:bodyPr wrap="square" rtlCol="0">
            <a:spAutoFit/>
          </a:bodyPr>
          <a:lstStyle/>
          <a:p>
            <a:pPr algn="just"/>
            <a:r>
              <a:rPr lang="es-MX" sz="1400" b="1" dirty="0" smtClean="0">
                <a:solidFill>
                  <a:srgbClr val="C00000"/>
                </a:solidFill>
              </a:rPr>
              <a:t>Dame et al. (2001) presentó el “CfA Survey en CO” </a:t>
            </a:r>
            <a:r>
              <a:rPr lang="es-MX" sz="1400" b="1" dirty="0" smtClean="0">
                <a:solidFill>
                  <a:srgbClr val="C00000"/>
                </a:solidFill>
                <a:sym typeface="Wingdings" pitchFamily="2" charset="2"/>
              </a:rPr>
              <a:t> </a:t>
            </a:r>
            <a:r>
              <a:rPr lang="es-MX" sz="1400" b="1" dirty="0" smtClean="0">
                <a:solidFill>
                  <a:srgbClr val="C00000"/>
                </a:solidFill>
              </a:rPr>
              <a:t>Mapeo del cielo hecho con 488000 espectros  de CO(1—0) a 115.3 GHz, a una resolución de 7.5´ -12´, realizado con el telescopio CfA de  1.2 m.</a:t>
            </a:r>
            <a:endParaRPr lang="es-MX" sz="1400" b="1" dirty="0">
              <a:solidFill>
                <a:srgbClr val="C00000"/>
              </a:solidFill>
            </a:endParaRPr>
          </a:p>
        </p:txBody>
      </p:sp>
      <p:sp>
        <p:nvSpPr>
          <p:cNvPr id="14" name="13 Flecha abajo"/>
          <p:cNvSpPr/>
          <p:nvPr/>
        </p:nvSpPr>
        <p:spPr>
          <a:xfrm>
            <a:off x="6786578" y="3861048"/>
            <a:ext cx="233694" cy="364030"/>
          </a:xfrm>
          <a:prstGeom prst="down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es-MX" dirty="0"/>
          </a:p>
        </p:txBody>
      </p:sp>
      <p:sp>
        <p:nvSpPr>
          <p:cNvPr id="15" name="14 CuadroTexto"/>
          <p:cNvSpPr txBox="1"/>
          <p:nvPr/>
        </p:nvSpPr>
        <p:spPr>
          <a:xfrm>
            <a:off x="0" y="4214818"/>
            <a:ext cx="9144000" cy="2616101"/>
          </a:xfrm>
          <a:prstGeom prst="rect">
            <a:avLst/>
          </a:prstGeom>
          <a:ln/>
        </p:spPr>
        <p:style>
          <a:lnRef idx="1">
            <a:schemeClr val="accent3"/>
          </a:lnRef>
          <a:fillRef idx="2">
            <a:schemeClr val="accent3"/>
          </a:fillRef>
          <a:effectRef idx="1">
            <a:schemeClr val="accent3"/>
          </a:effectRef>
          <a:fontRef idx="minor">
            <a:schemeClr val="dk1"/>
          </a:fontRef>
        </p:style>
        <p:txBody>
          <a:bodyPr wrap="square" rtlCol="0">
            <a:spAutoFit/>
          </a:bodyPr>
          <a:lstStyle/>
          <a:p>
            <a:pPr algn="just"/>
            <a:r>
              <a:rPr lang="es-MX" sz="1600" b="1" dirty="0" smtClean="0">
                <a:solidFill>
                  <a:srgbClr val="00A800"/>
                </a:solidFill>
              </a:rPr>
              <a:t>Es el censo (survey) más completo hecho hasta la fecha del gas molecular en nuestra galaxia:  </a:t>
            </a:r>
            <a:r>
              <a:rPr lang="es-MX" b="1" u="sng" dirty="0" smtClean="0">
                <a:solidFill>
                  <a:srgbClr val="C00000"/>
                </a:solidFill>
              </a:rPr>
              <a:t>resultados importantes son:</a:t>
            </a:r>
          </a:p>
          <a:p>
            <a:pPr algn="just">
              <a:buFont typeface="Wingdings" pitchFamily="2" charset="2"/>
              <a:buChar char="q"/>
            </a:pPr>
            <a:r>
              <a:rPr lang="en-US" sz="1600" b="1" dirty="0" smtClean="0">
                <a:solidFill>
                  <a:srgbClr val="00A800"/>
                </a:solidFill>
              </a:rPr>
              <a:t> </a:t>
            </a:r>
            <a:r>
              <a:rPr lang="en-US" sz="1600" b="1" dirty="0" smtClean="0">
                <a:solidFill>
                  <a:schemeClr val="tx2">
                    <a:lumMod val="50000"/>
                  </a:schemeClr>
                </a:solidFill>
              </a:rPr>
              <a:t>Los mapas de CO presentan una </a:t>
            </a:r>
            <a:r>
              <a:rPr lang="en-US" sz="1600" b="1" u="sng" dirty="0" smtClean="0">
                <a:solidFill>
                  <a:schemeClr val="tx2">
                    <a:lumMod val="50000"/>
                  </a:schemeClr>
                </a:solidFill>
              </a:rPr>
              <a:t>morfología </a:t>
            </a:r>
            <a:r>
              <a:rPr lang="en-US" sz="1600" b="1" dirty="0" smtClean="0">
                <a:solidFill>
                  <a:schemeClr val="tx2">
                    <a:lumMod val="50000"/>
                  </a:schemeClr>
                </a:solidFill>
              </a:rPr>
              <a:t>mucho más </a:t>
            </a:r>
            <a:r>
              <a:rPr lang="en-US" sz="1600" b="1" u="sng" dirty="0" smtClean="0">
                <a:solidFill>
                  <a:schemeClr val="tx2">
                    <a:lumMod val="50000"/>
                  </a:schemeClr>
                </a:solidFill>
              </a:rPr>
              <a:t>grumosa y agrupada </a:t>
            </a:r>
            <a:r>
              <a:rPr lang="en-US" sz="1600" b="1" dirty="0" smtClean="0">
                <a:solidFill>
                  <a:schemeClr val="tx2">
                    <a:lumMod val="50000"/>
                  </a:schemeClr>
                </a:solidFill>
              </a:rPr>
              <a:t>que los de HI </a:t>
            </a:r>
            <a:r>
              <a:rPr lang="en-US" sz="1600" b="1" dirty="0" smtClean="0">
                <a:solidFill>
                  <a:schemeClr val="tx2">
                    <a:lumMod val="50000"/>
                  </a:schemeClr>
                </a:solidFill>
                <a:sym typeface="Wingdings" pitchFamily="2" charset="2"/>
              </a:rPr>
              <a:t> el gas molecular está en forma de </a:t>
            </a:r>
            <a:r>
              <a:rPr lang="en-US" sz="1600" b="1" dirty="0" smtClean="0">
                <a:solidFill>
                  <a:srgbClr val="C00000"/>
                </a:solidFill>
                <a:sym typeface="Wingdings" pitchFamily="2" charset="2"/>
              </a:rPr>
              <a:t>NUBES MOLECULARES (MC) </a:t>
            </a:r>
            <a:r>
              <a:rPr lang="en-US" sz="1600" b="1" dirty="0" smtClean="0">
                <a:solidFill>
                  <a:schemeClr val="tx2">
                    <a:lumMod val="50000"/>
                  </a:schemeClr>
                </a:solidFill>
                <a:sym typeface="Wingdings" pitchFamily="2" charset="2"/>
              </a:rPr>
              <a:t>densas.</a:t>
            </a:r>
          </a:p>
          <a:p>
            <a:pPr algn="just">
              <a:buFont typeface="Wingdings" pitchFamily="2" charset="2"/>
              <a:buChar char="q"/>
            </a:pPr>
            <a:r>
              <a:rPr lang="es-MX" sz="1600" b="1" dirty="0" smtClean="0">
                <a:solidFill>
                  <a:srgbClr val="00A800"/>
                </a:solidFill>
              </a:rPr>
              <a:t> </a:t>
            </a:r>
            <a:r>
              <a:rPr lang="es-MX" sz="1600" b="1" dirty="0" smtClean="0">
                <a:solidFill>
                  <a:schemeClr val="tx2">
                    <a:lumMod val="50000"/>
                  </a:schemeClr>
                </a:solidFill>
              </a:rPr>
              <a:t>Se pueden identificar fácilmente MC </a:t>
            </a:r>
            <a:r>
              <a:rPr lang="es-MX" sz="1600" b="1" u="sng" dirty="0" smtClean="0">
                <a:solidFill>
                  <a:schemeClr val="tx2">
                    <a:lumMod val="50000"/>
                  </a:schemeClr>
                </a:solidFill>
              </a:rPr>
              <a:t>individuales</a:t>
            </a:r>
            <a:r>
              <a:rPr lang="es-MX" sz="1600" b="1" dirty="0" smtClean="0">
                <a:solidFill>
                  <a:schemeClr val="tx2">
                    <a:lumMod val="50000"/>
                  </a:schemeClr>
                </a:solidFill>
              </a:rPr>
              <a:t> y </a:t>
            </a:r>
            <a:r>
              <a:rPr lang="es-MX" sz="1600" b="1" u="sng" dirty="0" smtClean="0">
                <a:solidFill>
                  <a:schemeClr val="tx2">
                    <a:lumMod val="50000"/>
                  </a:schemeClr>
                </a:solidFill>
              </a:rPr>
              <a:t>complejos de nubes </a:t>
            </a:r>
            <a:r>
              <a:rPr lang="es-MX" sz="1600" b="1" dirty="0" smtClean="0">
                <a:solidFill>
                  <a:schemeClr val="tx2">
                    <a:lumMod val="50000"/>
                  </a:schemeClr>
                </a:solidFill>
              </a:rPr>
              <a:t>a lo largo de toda la galaxia</a:t>
            </a:r>
          </a:p>
          <a:p>
            <a:pPr algn="just">
              <a:buFont typeface="Wingdings" pitchFamily="2" charset="2"/>
              <a:buChar char="q"/>
            </a:pPr>
            <a:r>
              <a:rPr lang="es-MX" sz="1600" b="1" dirty="0" smtClean="0">
                <a:solidFill>
                  <a:srgbClr val="00A800"/>
                </a:solidFill>
              </a:rPr>
              <a:t> </a:t>
            </a:r>
            <a:r>
              <a:rPr lang="es-MX" sz="1600" b="1" dirty="0" smtClean="0">
                <a:solidFill>
                  <a:schemeClr val="tx2">
                    <a:lumMod val="50000"/>
                  </a:schemeClr>
                </a:solidFill>
              </a:rPr>
              <a:t>Las nubes moleculares  gigantes  (GMC) siguen la estructura de los brazos espirales y de las asociaciones de estrellas masivas recién formadas </a:t>
            </a:r>
            <a:r>
              <a:rPr lang="es-MX" sz="1600" b="1" dirty="0" smtClean="0">
                <a:solidFill>
                  <a:schemeClr val="tx2">
                    <a:lumMod val="50000"/>
                  </a:schemeClr>
                </a:solidFill>
                <a:sym typeface="Wingdings" pitchFamily="2" charset="2"/>
              </a:rPr>
              <a:t> Asociaciones OB</a:t>
            </a:r>
          </a:p>
          <a:p>
            <a:pPr algn="just">
              <a:buFont typeface="Wingdings" pitchFamily="2" charset="2"/>
              <a:buChar char="q"/>
            </a:pPr>
            <a:r>
              <a:rPr lang="es-MX" sz="1600" b="1" dirty="0" smtClean="0">
                <a:solidFill>
                  <a:srgbClr val="00A800"/>
                </a:solidFill>
                <a:sym typeface="Wingdings" pitchFamily="2" charset="2"/>
              </a:rPr>
              <a:t> </a:t>
            </a:r>
            <a:r>
              <a:rPr lang="es-MX" sz="1600" b="1" dirty="0" smtClean="0">
                <a:solidFill>
                  <a:schemeClr val="tx2">
                    <a:lumMod val="50000"/>
                  </a:schemeClr>
                </a:solidFill>
                <a:sym typeface="Wingdings" pitchFamily="2" charset="2"/>
              </a:rPr>
              <a:t>Trazan las zonas que están actualmente formando estrellas Observaciones de alta resolución del gas molecular es la única forma de estudiar la formación de estrellas, ya que toda la formación estelar ocurre dentro de las MC.</a:t>
            </a:r>
          </a:p>
        </p:txBody>
      </p:sp>
    </p:spTree>
    <p:extLst>
      <p:ext uri="{BB962C8B-B14F-4D97-AF65-F5344CB8AC3E}">
        <p14:creationId xmlns:p14="http://schemas.microsoft.com/office/powerpoint/2010/main" val="113384069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CuadroTexto"/>
          <p:cNvSpPr txBox="1"/>
          <p:nvPr/>
        </p:nvSpPr>
        <p:spPr>
          <a:xfrm>
            <a:off x="214282" y="4214818"/>
            <a:ext cx="6286544" cy="2585323"/>
          </a:xfrm>
          <a:prstGeom prst="rect">
            <a:avLst/>
          </a:prstGeom>
          <a:ln/>
        </p:spPr>
        <p:style>
          <a:lnRef idx="2">
            <a:schemeClr val="accent2"/>
          </a:lnRef>
          <a:fillRef idx="1">
            <a:schemeClr val="lt1"/>
          </a:fillRef>
          <a:effectRef idx="0">
            <a:schemeClr val="accent2"/>
          </a:effectRef>
          <a:fontRef idx="minor">
            <a:schemeClr val="dk1"/>
          </a:fontRef>
        </p:style>
        <p:txBody>
          <a:bodyPr wrap="square" rtlCol="0">
            <a:spAutoFit/>
          </a:bodyPr>
          <a:lstStyle/>
          <a:p>
            <a:pPr algn="just"/>
            <a:r>
              <a:rPr lang="es-MX" b="1" u="sng" dirty="0" smtClean="0">
                <a:solidFill>
                  <a:srgbClr val="00A800"/>
                </a:solidFill>
              </a:rPr>
              <a:t> </a:t>
            </a:r>
            <a:r>
              <a:rPr lang="es-MX" b="1" u="sng" dirty="0" smtClean="0">
                <a:solidFill>
                  <a:srgbClr val="00A800"/>
                </a:solidFill>
                <a:sym typeface="Wingdings" pitchFamily="2" charset="2"/>
              </a:rPr>
              <a:t>La distribución del gas molecular es distinta que la de HI </a:t>
            </a:r>
            <a:endParaRPr lang="es-MX" sz="1600" b="1" u="sng" dirty="0" smtClean="0">
              <a:solidFill>
                <a:schemeClr val="tx2">
                  <a:lumMod val="50000"/>
                </a:schemeClr>
              </a:solidFill>
              <a:sym typeface="Wingdings" pitchFamily="2" charset="2"/>
            </a:endParaRPr>
          </a:p>
          <a:p>
            <a:pPr algn="just">
              <a:buFont typeface="Wingdings" pitchFamily="2" charset="2"/>
              <a:buChar char="q"/>
            </a:pPr>
            <a:r>
              <a:rPr lang="es-MX" sz="1600" b="1" dirty="0" smtClean="0">
                <a:solidFill>
                  <a:srgbClr val="C00000"/>
                </a:solidFill>
                <a:sym typeface="Wingdings" pitchFamily="2" charset="2"/>
              </a:rPr>
              <a:t> </a:t>
            </a:r>
            <a:r>
              <a:rPr lang="es-MX" sz="1600" b="1" dirty="0" smtClean="0">
                <a:solidFill>
                  <a:schemeClr val="tx2">
                    <a:lumMod val="50000"/>
                  </a:schemeClr>
                </a:solidFill>
                <a:sym typeface="Wingdings" pitchFamily="2" charset="2"/>
              </a:rPr>
              <a:t>La distribución radial pica en el centro (disco /anillo central de 250-750 pc, rotando a una velocidad de 250 km/s).</a:t>
            </a:r>
          </a:p>
          <a:p>
            <a:pPr algn="just">
              <a:buFont typeface="Wingdings" pitchFamily="2" charset="2"/>
              <a:buChar char="q"/>
            </a:pPr>
            <a:r>
              <a:rPr lang="es-MX" sz="1600" b="1" dirty="0" smtClean="0">
                <a:solidFill>
                  <a:srgbClr val="C00000"/>
                </a:solidFill>
                <a:sym typeface="Wingdings" pitchFamily="2" charset="2"/>
              </a:rPr>
              <a:t> </a:t>
            </a:r>
            <a:r>
              <a:rPr lang="es-MX" sz="1600" b="1" dirty="0" smtClean="0">
                <a:solidFill>
                  <a:schemeClr val="tx2">
                    <a:lumMod val="50000"/>
                  </a:schemeClr>
                </a:solidFill>
                <a:sym typeface="Wingdings" pitchFamily="2" charset="2"/>
              </a:rPr>
              <a:t> El anillo molecular entre 3-8 kpc, rotando a una velocidad de unos 100km/s</a:t>
            </a:r>
          </a:p>
          <a:p>
            <a:pPr algn="just">
              <a:buFont typeface="Wingdings" pitchFamily="2" charset="2"/>
              <a:buChar char="q"/>
            </a:pPr>
            <a:r>
              <a:rPr lang="es-MX" sz="1600" b="1" dirty="0" smtClean="0">
                <a:solidFill>
                  <a:srgbClr val="C00000"/>
                </a:solidFill>
                <a:sym typeface="Wingdings" pitchFamily="2" charset="2"/>
              </a:rPr>
              <a:t> </a:t>
            </a:r>
            <a:r>
              <a:rPr lang="es-MX" sz="1600" b="1" dirty="0" smtClean="0">
                <a:solidFill>
                  <a:schemeClr val="tx2">
                    <a:lumMod val="50000"/>
                  </a:schemeClr>
                </a:solidFill>
                <a:sym typeface="Wingdings" pitchFamily="2" charset="2"/>
              </a:rPr>
              <a:t>Después va disminuyendo  suavemente hasta ~ 16-17 Kpc</a:t>
            </a:r>
          </a:p>
          <a:p>
            <a:pPr algn="just">
              <a:buFont typeface="Wingdings" pitchFamily="2" charset="2"/>
              <a:buChar char="q"/>
            </a:pPr>
            <a:r>
              <a:rPr lang="es-MX" sz="1600" b="1" dirty="0" smtClean="0">
                <a:solidFill>
                  <a:srgbClr val="00A800"/>
                </a:solidFill>
              </a:rPr>
              <a:t> </a:t>
            </a:r>
            <a:r>
              <a:rPr lang="es-MX" sz="1600" b="1" dirty="0" smtClean="0">
                <a:solidFill>
                  <a:srgbClr val="C00000"/>
                </a:solidFill>
              </a:rPr>
              <a:t>El 90 % de toda la masa de H</a:t>
            </a:r>
            <a:r>
              <a:rPr lang="es-MX" sz="1600" b="1" baseline="-25000" dirty="0" smtClean="0">
                <a:solidFill>
                  <a:srgbClr val="C00000"/>
                </a:solidFill>
              </a:rPr>
              <a:t>2</a:t>
            </a:r>
            <a:r>
              <a:rPr lang="es-MX" sz="1600" b="1" dirty="0" smtClean="0">
                <a:solidFill>
                  <a:srgbClr val="C00000"/>
                </a:solidFill>
              </a:rPr>
              <a:t> está dentro del círculo solar (R&lt;9Kpc) frente al 33 % de la masa de HI</a:t>
            </a:r>
            <a:endParaRPr lang="es-MX" sz="1600" b="1" dirty="0" smtClean="0">
              <a:solidFill>
                <a:schemeClr val="tx2">
                  <a:lumMod val="50000"/>
                </a:schemeClr>
              </a:solidFill>
              <a:sym typeface="Wingdings" pitchFamily="2" charset="2"/>
            </a:endParaRPr>
          </a:p>
          <a:p>
            <a:pPr algn="just">
              <a:buFont typeface="Wingdings" pitchFamily="2" charset="2"/>
              <a:buChar char="q"/>
            </a:pPr>
            <a:r>
              <a:rPr lang="es-MX" sz="1600" b="1" dirty="0" smtClean="0">
                <a:solidFill>
                  <a:srgbClr val="C00000"/>
                </a:solidFill>
                <a:sym typeface="Wingdings" pitchFamily="2" charset="2"/>
              </a:rPr>
              <a:t> </a:t>
            </a:r>
            <a:r>
              <a:rPr lang="es-MX" sz="1600" b="1" dirty="0" smtClean="0">
                <a:solidFill>
                  <a:schemeClr val="tx2">
                    <a:lumMod val="50000"/>
                  </a:schemeClr>
                </a:solidFill>
                <a:sym typeface="Wingdings" pitchFamily="2" charset="2"/>
              </a:rPr>
              <a:t>La distribución en altura el gas molecular está mucho más concentrado en el disco (H ~ 45-70 pc) que el de HI.</a:t>
            </a:r>
          </a:p>
        </p:txBody>
      </p:sp>
      <p:pic>
        <p:nvPicPr>
          <p:cNvPr id="1026" name="Picture 2"/>
          <p:cNvPicPr>
            <a:picLocks noChangeAspect="1" noChangeArrowheads="1"/>
          </p:cNvPicPr>
          <p:nvPr/>
        </p:nvPicPr>
        <p:blipFill>
          <a:blip r:embed="rId2" cstate="print"/>
          <a:srcRect/>
          <a:stretch>
            <a:fillRect/>
          </a:stretch>
        </p:blipFill>
        <p:spPr bwMode="auto">
          <a:xfrm>
            <a:off x="-71406" y="2143116"/>
            <a:ext cx="9144000" cy="2019300"/>
          </a:xfrm>
          <a:prstGeom prst="rect">
            <a:avLst/>
          </a:prstGeom>
          <a:noFill/>
          <a:ln w="9525">
            <a:noFill/>
            <a:miter lim="800000"/>
            <a:headEnd/>
            <a:tailEnd/>
          </a:ln>
        </p:spPr>
      </p:pic>
      <p:pic>
        <p:nvPicPr>
          <p:cNvPr id="1027" name="Picture 3"/>
          <p:cNvPicPr>
            <a:picLocks noChangeAspect="1" noChangeArrowheads="1"/>
          </p:cNvPicPr>
          <p:nvPr/>
        </p:nvPicPr>
        <p:blipFill>
          <a:blip r:embed="rId3" cstate="print"/>
          <a:srcRect/>
          <a:stretch>
            <a:fillRect/>
          </a:stretch>
        </p:blipFill>
        <p:spPr bwMode="auto">
          <a:xfrm>
            <a:off x="0" y="71414"/>
            <a:ext cx="9144000" cy="2369686"/>
          </a:xfrm>
          <a:prstGeom prst="rect">
            <a:avLst/>
          </a:prstGeom>
          <a:noFill/>
          <a:ln w="9525">
            <a:noFill/>
            <a:miter lim="800000"/>
            <a:headEnd/>
            <a:tailEnd/>
          </a:ln>
        </p:spPr>
      </p:pic>
      <p:sp>
        <p:nvSpPr>
          <p:cNvPr id="6" name="5 CuadroTexto"/>
          <p:cNvSpPr txBox="1"/>
          <p:nvPr/>
        </p:nvSpPr>
        <p:spPr>
          <a:xfrm rot="16200000">
            <a:off x="-897383" y="2525013"/>
            <a:ext cx="2214578" cy="307777"/>
          </a:xfrm>
          <a:prstGeom prst="rect">
            <a:avLst/>
          </a:prstGeom>
          <a:noFill/>
        </p:spPr>
        <p:txBody>
          <a:bodyPr wrap="square" rtlCol="0">
            <a:spAutoFit/>
          </a:bodyPr>
          <a:lstStyle/>
          <a:p>
            <a:r>
              <a:rPr lang="es-MX" sz="1400" b="1" dirty="0" smtClean="0"/>
              <a:t>LSR radial velocity (km/s)</a:t>
            </a:r>
            <a:endParaRPr lang="es-MX" sz="1400" b="1" dirty="0"/>
          </a:p>
        </p:txBody>
      </p:sp>
      <p:cxnSp>
        <p:nvCxnSpPr>
          <p:cNvPr id="9" name="8 Conector recto"/>
          <p:cNvCxnSpPr/>
          <p:nvPr/>
        </p:nvCxnSpPr>
        <p:spPr>
          <a:xfrm>
            <a:off x="214282" y="1285860"/>
            <a:ext cx="8715436" cy="1588"/>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0" name="9 CuadroTexto"/>
          <p:cNvSpPr txBox="1"/>
          <p:nvPr/>
        </p:nvSpPr>
        <p:spPr>
          <a:xfrm>
            <a:off x="5429256" y="-24"/>
            <a:ext cx="3714744" cy="738664"/>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r>
              <a:rPr lang="es-MX" sz="1400" b="1" dirty="0" smtClean="0"/>
              <a:t>L-V mapa centrado en el plano galáctico y a +/-2</a:t>
            </a:r>
            <a:r>
              <a:rPr lang="es-MX" sz="1400" b="1" baseline="30000" dirty="0" smtClean="0"/>
              <a:t>0</a:t>
            </a:r>
            <a:r>
              <a:rPr lang="es-MX" sz="1400" b="1" dirty="0" smtClean="0"/>
              <a:t> de latitud. Resolución en longitud : 12´y en velocidad =20 km/s</a:t>
            </a:r>
            <a:endParaRPr lang="es-MX" sz="1400" b="1" dirty="0"/>
          </a:p>
        </p:txBody>
      </p:sp>
      <p:pic>
        <p:nvPicPr>
          <p:cNvPr id="11" name="Picture 2"/>
          <p:cNvPicPr>
            <a:picLocks noChangeAspect="1" noChangeArrowheads="1"/>
          </p:cNvPicPr>
          <p:nvPr/>
        </p:nvPicPr>
        <p:blipFill>
          <a:blip r:embed="rId4" cstate="print"/>
          <a:srcRect l="6273" r="7841"/>
          <a:stretch>
            <a:fillRect/>
          </a:stretch>
        </p:blipFill>
        <p:spPr bwMode="auto">
          <a:xfrm>
            <a:off x="6605363" y="4551817"/>
            <a:ext cx="2409146" cy="2234769"/>
          </a:xfrm>
          <a:prstGeom prst="rect">
            <a:avLst/>
          </a:prstGeom>
          <a:noFill/>
          <a:ln w="9525">
            <a:noFill/>
            <a:miter lim="800000"/>
            <a:headEnd/>
            <a:tailEnd/>
          </a:ln>
        </p:spPr>
      </p:pic>
      <p:cxnSp>
        <p:nvCxnSpPr>
          <p:cNvPr id="13" name="12 Conector recto de flecha"/>
          <p:cNvCxnSpPr/>
          <p:nvPr/>
        </p:nvCxnSpPr>
        <p:spPr>
          <a:xfrm rot="5400000">
            <a:off x="7250925" y="5107793"/>
            <a:ext cx="500066" cy="1588"/>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sp>
        <p:nvSpPr>
          <p:cNvPr id="15" name="14 CuadroTexto"/>
          <p:cNvSpPr txBox="1"/>
          <p:nvPr/>
        </p:nvSpPr>
        <p:spPr>
          <a:xfrm>
            <a:off x="6715140" y="4088319"/>
            <a:ext cx="2214578" cy="769441"/>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just"/>
            <a:r>
              <a:rPr lang="es-MX" sz="1100" b="1" dirty="0" smtClean="0">
                <a:solidFill>
                  <a:schemeClr val="tx2">
                    <a:lumMod val="50000"/>
                  </a:schemeClr>
                </a:solidFill>
              </a:rPr>
              <a:t>Notar que la posición del anillo molecular coincide con la posición del pico de regiones HII </a:t>
            </a:r>
            <a:r>
              <a:rPr lang="es-MX" sz="1100" b="1" dirty="0" smtClean="0">
                <a:solidFill>
                  <a:schemeClr val="tx2">
                    <a:lumMod val="50000"/>
                  </a:schemeClr>
                </a:solidFill>
                <a:sym typeface="Wingdings" pitchFamily="2" charset="2"/>
              </a:rPr>
              <a:t> trazador de estrellas de alta masa</a:t>
            </a:r>
            <a:endParaRPr lang="es-MX" sz="1100" b="1" dirty="0">
              <a:solidFill>
                <a:schemeClr val="tx2">
                  <a:lumMod val="50000"/>
                </a:schemeClr>
              </a:solidFill>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22 Rectángulo"/>
          <p:cNvSpPr/>
          <p:nvPr/>
        </p:nvSpPr>
        <p:spPr>
          <a:xfrm>
            <a:off x="5643570" y="785794"/>
            <a:ext cx="2428892" cy="1428760"/>
          </a:xfrm>
          <a:prstGeom prst="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s-MX" dirty="0"/>
          </a:p>
        </p:txBody>
      </p:sp>
      <p:pic>
        <p:nvPicPr>
          <p:cNvPr id="2051" name="Picture 3"/>
          <p:cNvPicPr>
            <a:picLocks noChangeAspect="1" noChangeArrowheads="1"/>
          </p:cNvPicPr>
          <p:nvPr/>
        </p:nvPicPr>
        <p:blipFill>
          <a:blip r:embed="rId3" cstate="print"/>
          <a:srcRect/>
          <a:stretch>
            <a:fillRect/>
          </a:stretch>
        </p:blipFill>
        <p:spPr bwMode="auto">
          <a:xfrm>
            <a:off x="-142908" y="-71462"/>
            <a:ext cx="5181600" cy="3095625"/>
          </a:xfrm>
          <a:prstGeom prst="rect">
            <a:avLst/>
          </a:prstGeom>
          <a:noFill/>
          <a:ln w="9525">
            <a:noFill/>
            <a:miter lim="800000"/>
            <a:headEnd/>
            <a:tailEnd/>
          </a:ln>
        </p:spPr>
      </p:pic>
      <p:sp>
        <p:nvSpPr>
          <p:cNvPr id="5" name="4 CuadroTexto"/>
          <p:cNvSpPr txBox="1"/>
          <p:nvPr/>
        </p:nvSpPr>
        <p:spPr>
          <a:xfrm>
            <a:off x="5214942" y="71414"/>
            <a:ext cx="3857620" cy="646331"/>
          </a:xfrm>
          <a:prstGeom prst="rect">
            <a:avLst/>
          </a:prstGeom>
          <a:ln/>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s-MX" b="1" dirty="0" smtClean="0">
                <a:solidFill>
                  <a:srgbClr val="C00000"/>
                </a:solidFill>
              </a:rPr>
              <a:t>Los intensos picos blancos -rojos son las Nubes Moleculares Gigantes(GMC)</a:t>
            </a:r>
            <a:endParaRPr lang="es-MX" b="1" dirty="0">
              <a:solidFill>
                <a:srgbClr val="C00000"/>
              </a:solidFill>
            </a:endParaRPr>
          </a:p>
        </p:txBody>
      </p:sp>
      <p:sp>
        <p:nvSpPr>
          <p:cNvPr id="7" name="6 Rectángulo"/>
          <p:cNvSpPr/>
          <p:nvPr/>
        </p:nvSpPr>
        <p:spPr>
          <a:xfrm>
            <a:off x="5715008" y="785794"/>
            <a:ext cx="2857520" cy="1754326"/>
          </a:xfrm>
          <a:prstGeom prst="rect">
            <a:avLst/>
          </a:prstGeom>
        </p:spPr>
        <p:txBody>
          <a:bodyPr wrap="square">
            <a:spAutoFit/>
          </a:bodyPr>
          <a:lstStyle/>
          <a:p>
            <a:pPr>
              <a:buFont typeface="Arial" pitchFamily="34" charset="0"/>
              <a:buChar char="•"/>
            </a:pPr>
            <a:r>
              <a:rPr lang="en-US" b="1" dirty="0" smtClean="0">
                <a:solidFill>
                  <a:srgbClr val="00A800"/>
                </a:solidFill>
              </a:rPr>
              <a:t>M ≈ 10</a:t>
            </a:r>
            <a:r>
              <a:rPr lang="en-US" b="1" baseline="30000" dirty="0" smtClean="0">
                <a:solidFill>
                  <a:srgbClr val="00A800"/>
                </a:solidFill>
              </a:rPr>
              <a:t>5</a:t>
            </a:r>
            <a:r>
              <a:rPr lang="en-US" b="1" dirty="0" smtClean="0">
                <a:solidFill>
                  <a:srgbClr val="00A800"/>
                </a:solidFill>
              </a:rPr>
              <a:t> –10</a:t>
            </a:r>
            <a:r>
              <a:rPr lang="en-US" b="1" baseline="30000" dirty="0" smtClean="0">
                <a:solidFill>
                  <a:srgbClr val="00A800"/>
                </a:solidFill>
              </a:rPr>
              <a:t>6</a:t>
            </a:r>
            <a:r>
              <a:rPr lang="en-US" b="1" dirty="0" smtClean="0">
                <a:solidFill>
                  <a:srgbClr val="00A800"/>
                </a:solidFill>
              </a:rPr>
              <a:t> M</a:t>
            </a:r>
            <a:r>
              <a:rPr lang="en-US" b="1" baseline="-25000" dirty="0" smtClean="0">
                <a:solidFill>
                  <a:srgbClr val="00A800"/>
                </a:solidFill>
                <a:sym typeface="Wingdings 2"/>
              </a:rPr>
              <a:t></a:t>
            </a:r>
            <a:endParaRPr lang="en-US" b="1" dirty="0" smtClean="0">
              <a:solidFill>
                <a:srgbClr val="00A800"/>
              </a:solidFill>
            </a:endParaRPr>
          </a:p>
          <a:p>
            <a:pPr>
              <a:buFont typeface="Arial" pitchFamily="34" charset="0"/>
              <a:buChar char="•"/>
            </a:pPr>
            <a:r>
              <a:rPr lang="en-US" b="1" dirty="0" smtClean="0">
                <a:solidFill>
                  <a:srgbClr val="00A800"/>
                </a:solidFill>
                <a:sym typeface="Symbol"/>
              </a:rPr>
              <a:t>v</a:t>
            </a:r>
            <a:r>
              <a:rPr lang="en-US" b="1" dirty="0" smtClean="0">
                <a:solidFill>
                  <a:srgbClr val="00A800"/>
                </a:solidFill>
              </a:rPr>
              <a:t>≈ 15 km/s o mayor</a:t>
            </a:r>
          </a:p>
          <a:p>
            <a:pPr>
              <a:buFont typeface="Arial" pitchFamily="34" charset="0"/>
              <a:buChar char="•"/>
            </a:pPr>
            <a:r>
              <a:rPr lang="en-US" b="1" dirty="0" smtClean="0">
                <a:solidFill>
                  <a:srgbClr val="00A800"/>
                </a:solidFill>
              </a:rPr>
              <a:t>D ~ 10 - 100 pc</a:t>
            </a:r>
          </a:p>
          <a:p>
            <a:pPr>
              <a:buFont typeface="Arial" pitchFamily="34" charset="0"/>
              <a:buChar char="•"/>
            </a:pPr>
            <a:r>
              <a:rPr lang="en-US" b="1" dirty="0" smtClean="0">
                <a:solidFill>
                  <a:srgbClr val="00A800"/>
                </a:solidFill>
              </a:rPr>
              <a:t>n~ 10</a:t>
            </a:r>
            <a:r>
              <a:rPr lang="en-US" b="1" baseline="30000" dirty="0" smtClean="0">
                <a:solidFill>
                  <a:srgbClr val="00A800"/>
                </a:solidFill>
              </a:rPr>
              <a:t>2 </a:t>
            </a:r>
            <a:r>
              <a:rPr lang="en-US" b="1" dirty="0" smtClean="0">
                <a:solidFill>
                  <a:srgbClr val="00A800"/>
                </a:solidFill>
              </a:rPr>
              <a:t>- 10</a:t>
            </a:r>
            <a:r>
              <a:rPr lang="en-US" b="1" baseline="30000" dirty="0" smtClean="0">
                <a:solidFill>
                  <a:srgbClr val="00A800"/>
                </a:solidFill>
              </a:rPr>
              <a:t>3</a:t>
            </a:r>
            <a:r>
              <a:rPr lang="en-US" b="1" dirty="0" smtClean="0">
                <a:solidFill>
                  <a:srgbClr val="00A800"/>
                </a:solidFill>
              </a:rPr>
              <a:t> cm</a:t>
            </a:r>
            <a:r>
              <a:rPr lang="en-US" b="1" baseline="30000" dirty="0" smtClean="0">
                <a:solidFill>
                  <a:srgbClr val="00A800"/>
                </a:solidFill>
              </a:rPr>
              <a:t>-3</a:t>
            </a:r>
          </a:p>
          <a:p>
            <a:pPr>
              <a:buFont typeface="Arial" pitchFamily="34" charset="0"/>
              <a:buChar char="•"/>
            </a:pPr>
            <a:r>
              <a:rPr lang="en-US" b="1" dirty="0" smtClean="0">
                <a:solidFill>
                  <a:srgbClr val="00A800"/>
                </a:solidFill>
              </a:rPr>
              <a:t>T ~ 10 - 40 K</a:t>
            </a:r>
          </a:p>
          <a:p>
            <a:endParaRPr lang="en-US" b="1" dirty="0" smtClean="0">
              <a:solidFill>
                <a:srgbClr val="00A800"/>
              </a:solidFill>
            </a:endParaRPr>
          </a:p>
        </p:txBody>
      </p:sp>
      <p:sp>
        <p:nvSpPr>
          <p:cNvPr id="8" name="7 CuadroTexto"/>
          <p:cNvSpPr txBox="1"/>
          <p:nvPr/>
        </p:nvSpPr>
        <p:spPr>
          <a:xfrm>
            <a:off x="5286380" y="2248437"/>
            <a:ext cx="3643338" cy="1323439"/>
          </a:xfrm>
          <a:prstGeom prst="rect">
            <a:avLst/>
          </a:prstGeom>
          <a:noFill/>
        </p:spPr>
        <p:txBody>
          <a:bodyPr wrap="square" rtlCol="0">
            <a:spAutoFit/>
          </a:bodyPr>
          <a:lstStyle/>
          <a:p>
            <a:pPr algn="just">
              <a:buFont typeface="Wingdings" pitchFamily="2" charset="2"/>
              <a:buChar char="ü"/>
            </a:pPr>
            <a:r>
              <a:rPr lang="es-MX" sz="1600" b="1" dirty="0" smtClean="0">
                <a:solidFill>
                  <a:schemeClr val="tx2">
                    <a:lumMod val="50000"/>
                  </a:schemeClr>
                </a:solidFill>
              </a:rPr>
              <a:t>Aparecen como estructuras de bordes bien definidos.</a:t>
            </a:r>
          </a:p>
          <a:p>
            <a:pPr algn="just">
              <a:buFont typeface="Wingdings" pitchFamily="2" charset="2"/>
              <a:buChar char="ü"/>
            </a:pPr>
            <a:r>
              <a:rPr lang="es-MX" sz="1600" b="1" dirty="0" smtClean="0">
                <a:solidFill>
                  <a:schemeClr val="tx2">
                    <a:lumMod val="50000"/>
                  </a:schemeClr>
                </a:solidFill>
              </a:rPr>
              <a:t>Ejemplos de GMC cercanos en ese mapa  son W44 (3 </a:t>
            </a:r>
            <a:r>
              <a:rPr lang="es-MX" sz="1600" b="1" dirty="0" err="1" smtClean="0">
                <a:solidFill>
                  <a:schemeClr val="tx2">
                    <a:lumMod val="50000"/>
                  </a:schemeClr>
                </a:solidFill>
              </a:rPr>
              <a:t>kpc</a:t>
            </a:r>
            <a:r>
              <a:rPr lang="es-MX" sz="1600" b="1" dirty="0" smtClean="0">
                <a:solidFill>
                  <a:schemeClr val="tx2">
                    <a:lumMod val="50000"/>
                  </a:schemeClr>
                </a:solidFill>
              </a:rPr>
              <a:t>) y la nube asociada con CasA.</a:t>
            </a:r>
            <a:endParaRPr lang="es-MX" sz="1600" b="1" dirty="0">
              <a:solidFill>
                <a:schemeClr val="tx2">
                  <a:lumMod val="50000"/>
                </a:schemeClr>
              </a:solidFill>
            </a:endParaRPr>
          </a:p>
        </p:txBody>
      </p:sp>
      <p:grpSp>
        <p:nvGrpSpPr>
          <p:cNvPr id="17" name="16 Grupo"/>
          <p:cNvGrpSpPr/>
          <p:nvPr/>
        </p:nvGrpSpPr>
        <p:grpSpPr>
          <a:xfrm>
            <a:off x="142844" y="3643314"/>
            <a:ext cx="8786874" cy="1571636"/>
            <a:chOff x="214282" y="3786190"/>
            <a:chExt cx="8786874" cy="1643074"/>
          </a:xfrm>
        </p:grpSpPr>
        <p:sp>
          <p:nvSpPr>
            <p:cNvPr id="13" name="12 Rectángulo"/>
            <p:cNvSpPr/>
            <p:nvPr/>
          </p:nvSpPr>
          <p:spPr>
            <a:xfrm>
              <a:off x="214282" y="3786190"/>
              <a:ext cx="8715436" cy="1643074"/>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s-MX" dirty="0"/>
            </a:p>
          </p:txBody>
        </p:sp>
        <p:sp>
          <p:nvSpPr>
            <p:cNvPr id="10" name="9 Flecha derecha"/>
            <p:cNvSpPr/>
            <p:nvPr/>
          </p:nvSpPr>
          <p:spPr>
            <a:xfrm>
              <a:off x="5143504" y="4391577"/>
              <a:ext cx="357190" cy="285752"/>
            </a:xfrm>
            <a:prstGeom prst="right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es-MX" sz="1600" b="1" dirty="0">
                <a:solidFill>
                  <a:schemeClr val="tx2">
                    <a:lumMod val="50000"/>
                  </a:schemeClr>
                </a:solidFill>
              </a:endParaRPr>
            </a:p>
          </p:txBody>
        </p:sp>
        <p:sp>
          <p:nvSpPr>
            <p:cNvPr id="11" name="10 CuadroTexto"/>
            <p:cNvSpPr txBox="1"/>
            <p:nvPr/>
          </p:nvSpPr>
          <p:spPr>
            <a:xfrm>
              <a:off x="5500694" y="3786190"/>
              <a:ext cx="3500462" cy="1641008"/>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just"/>
              <a:r>
                <a:rPr lang="es-MX" sz="1600" b="1" dirty="0" smtClean="0">
                  <a:solidFill>
                    <a:schemeClr val="tx2">
                      <a:lumMod val="50000"/>
                    </a:schemeClr>
                  </a:solidFill>
                </a:rPr>
                <a:t>El 80 % del gas molecular está  en forma de nubes moleculares gigantes (GMC) que </a:t>
              </a:r>
              <a:r>
                <a:rPr lang="es-MX" sz="1600" b="1" dirty="0" smtClean="0">
                  <a:solidFill>
                    <a:srgbClr val="C00000"/>
                  </a:solidFill>
                </a:rPr>
                <a:t>son además los </a:t>
              </a:r>
              <a:r>
                <a:rPr lang="es-MX" sz="1600" b="1" u="sng" dirty="0" smtClean="0">
                  <a:solidFill>
                    <a:srgbClr val="C00000"/>
                  </a:solidFill>
                </a:rPr>
                <a:t>sitios preferidos de formación estelar  </a:t>
              </a:r>
              <a:r>
                <a:rPr lang="es-MX" sz="1600" b="1" dirty="0" smtClean="0">
                  <a:solidFill>
                    <a:srgbClr val="C00000"/>
                  </a:solidFill>
                  <a:sym typeface="Wingdings" pitchFamily="2" charset="2"/>
                </a:rPr>
                <a:t> las estrellas masivas nacen únicamente en las GMC.</a:t>
              </a:r>
              <a:endParaRPr lang="es-MX" sz="1600" b="1" dirty="0">
                <a:solidFill>
                  <a:srgbClr val="C00000"/>
                </a:solidFill>
              </a:endParaRPr>
            </a:p>
          </p:txBody>
        </p:sp>
        <p:sp>
          <p:nvSpPr>
            <p:cNvPr id="12" name="11 CuadroTexto"/>
            <p:cNvSpPr txBox="1"/>
            <p:nvPr/>
          </p:nvSpPr>
          <p:spPr>
            <a:xfrm>
              <a:off x="357158" y="3970161"/>
              <a:ext cx="4714908" cy="1323439"/>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just">
                <a:buFont typeface="Wingdings" pitchFamily="2" charset="2"/>
                <a:buChar char="ü"/>
              </a:pPr>
              <a:r>
                <a:rPr lang="es-MX" sz="1600" b="1" dirty="0" smtClean="0">
                  <a:solidFill>
                    <a:schemeClr val="tx2">
                      <a:lumMod val="50000"/>
                    </a:schemeClr>
                  </a:solidFill>
                </a:rPr>
                <a:t>El 90% de la masa de H</a:t>
              </a:r>
              <a:r>
                <a:rPr lang="es-MX" sz="1600" b="1" baseline="-25000" dirty="0" smtClean="0">
                  <a:solidFill>
                    <a:schemeClr val="tx2">
                      <a:lumMod val="50000"/>
                    </a:schemeClr>
                  </a:solidFill>
                </a:rPr>
                <a:t>2</a:t>
              </a:r>
              <a:r>
                <a:rPr lang="es-MX" sz="1600" b="1" dirty="0" smtClean="0">
                  <a:solidFill>
                    <a:schemeClr val="tx2">
                      <a:lumMod val="50000"/>
                    </a:schemeClr>
                  </a:solidFill>
                </a:rPr>
                <a:t> (</a:t>
              </a:r>
              <a:r>
                <a:rPr lang="es-MX" sz="1600" b="1" dirty="0" smtClean="0">
                  <a:solidFill>
                    <a:schemeClr val="tx2">
                      <a:lumMod val="50000"/>
                    </a:schemeClr>
                  </a:solidFill>
                  <a:sym typeface="Wingdings" pitchFamily="2" charset="2"/>
                </a:rPr>
                <a:t> masa molecular total</a:t>
              </a:r>
              <a:r>
                <a:rPr lang="es-MX" sz="1600" b="1" dirty="0" smtClean="0">
                  <a:solidFill>
                    <a:schemeClr val="tx2">
                      <a:lumMod val="50000"/>
                    </a:schemeClr>
                  </a:solidFill>
                </a:rPr>
                <a:t>) se encuentra en ~  </a:t>
              </a:r>
              <a:r>
                <a:rPr lang="es-MX" sz="1600" b="1" dirty="0" smtClean="0">
                  <a:solidFill>
                    <a:srgbClr val="C00000"/>
                  </a:solidFill>
                </a:rPr>
                <a:t>4000</a:t>
              </a:r>
              <a:r>
                <a:rPr lang="es-MX" sz="1600" b="1" dirty="0" smtClean="0">
                  <a:solidFill>
                    <a:schemeClr val="tx2">
                      <a:lumMod val="50000"/>
                    </a:schemeClr>
                  </a:solidFill>
                </a:rPr>
                <a:t> estructuras de tamaño &gt; 20 pc y Masa </a:t>
              </a:r>
              <a:r>
                <a:rPr lang="es-MX" sz="1600" b="1" dirty="0" smtClean="0">
                  <a:solidFill>
                    <a:schemeClr val="tx2">
                      <a:lumMod val="50000"/>
                    </a:schemeClr>
                  </a:solidFill>
                  <a:sym typeface="Symbol"/>
                </a:rPr>
                <a:t></a:t>
              </a:r>
              <a:r>
                <a:rPr lang="es-MX" sz="1600" b="1" dirty="0" smtClean="0">
                  <a:solidFill>
                    <a:schemeClr val="tx2">
                      <a:lumMod val="50000"/>
                    </a:schemeClr>
                  </a:solidFill>
                </a:rPr>
                <a:t> 10</a:t>
              </a:r>
              <a:r>
                <a:rPr lang="es-MX" sz="1600" b="1" baseline="30000" dirty="0" smtClean="0">
                  <a:solidFill>
                    <a:schemeClr val="tx2">
                      <a:lumMod val="50000"/>
                    </a:schemeClr>
                  </a:solidFill>
                </a:rPr>
                <a:t>5</a:t>
              </a:r>
              <a:r>
                <a:rPr lang="es-MX" sz="1600" b="1" dirty="0" smtClean="0">
                  <a:solidFill>
                    <a:schemeClr val="tx2">
                      <a:lumMod val="50000"/>
                    </a:schemeClr>
                  </a:solidFill>
                </a:rPr>
                <a:t> M</a:t>
              </a:r>
              <a:r>
                <a:rPr lang="es-MX" sz="1600" b="1" baseline="-25000" dirty="0" smtClean="0">
                  <a:solidFill>
                    <a:schemeClr val="tx2">
                      <a:lumMod val="50000"/>
                    </a:schemeClr>
                  </a:solidFill>
                  <a:sym typeface="Wingdings 2"/>
                </a:rPr>
                <a:t></a:t>
              </a:r>
              <a:endParaRPr lang="es-MX" sz="1600" b="1" baseline="-25000" dirty="0" smtClean="0">
                <a:solidFill>
                  <a:schemeClr val="tx2">
                    <a:lumMod val="50000"/>
                  </a:schemeClr>
                </a:solidFill>
              </a:endParaRPr>
            </a:p>
            <a:p>
              <a:pPr algn="just">
                <a:buFont typeface="Wingdings" pitchFamily="2" charset="2"/>
                <a:buChar char="ü"/>
              </a:pPr>
              <a:r>
                <a:rPr lang="es-MX" sz="1600" b="1" dirty="0" smtClean="0">
                  <a:solidFill>
                    <a:schemeClr val="tx2">
                      <a:lumMod val="50000"/>
                    </a:schemeClr>
                  </a:solidFill>
                </a:rPr>
                <a:t>El 50 % de la masa de H</a:t>
              </a:r>
              <a:r>
                <a:rPr lang="es-MX" sz="1600" b="1" baseline="-25000" dirty="0" smtClean="0">
                  <a:solidFill>
                    <a:schemeClr val="tx2">
                      <a:lumMod val="50000"/>
                    </a:schemeClr>
                  </a:solidFill>
                </a:rPr>
                <a:t>2</a:t>
              </a:r>
              <a:r>
                <a:rPr lang="es-MX" sz="1600" b="1" dirty="0" smtClean="0">
                  <a:solidFill>
                    <a:schemeClr val="tx2">
                      <a:lumMod val="50000"/>
                    </a:schemeClr>
                  </a:solidFill>
                </a:rPr>
                <a:t> se encuentra en 1000 complejos de tamaño &gt; 50 pc y masa ~ 10</a:t>
              </a:r>
              <a:r>
                <a:rPr lang="es-MX" sz="1600" b="1" baseline="30000" dirty="0" smtClean="0">
                  <a:solidFill>
                    <a:schemeClr val="tx2">
                      <a:lumMod val="50000"/>
                    </a:schemeClr>
                  </a:solidFill>
                </a:rPr>
                <a:t>6</a:t>
              </a:r>
              <a:r>
                <a:rPr lang="es-MX" sz="1600" b="1" dirty="0" smtClean="0">
                  <a:solidFill>
                    <a:schemeClr val="tx2">
                      <a:lumMod val="50000"/>
                    </a:schemeClr>
                  </a:solidFill>
                </a:rPr>
                <a:t> M</a:t>
              </a:r>
              <a:r>
                <a:rPr lang="es-MX" sz="1600" b="1" baseline="-25000" dirty="0" smtClean="0">
                  <a:solidFill>
                    <a:schemeClr val="tx2">
                      <a:lumMod val="50000"/>
                    </a:schemeClr>
                  </a:solidFill>
                  <a:sym typeface="Wingdings 2"/>
                </a:rPr>
                <a:t></a:t>
              </a:r>
              <a:endParaRPr lang="es-MX" sz="1600" b="1" baseline="-25000" dirty="0" smtClean="0">
                <a:solidFill>
                  <a:schemeClr val="tx2">
                    <a:lumMod val="50000"/>
                  </a:schemeClr>
                </a:solidFill>
              </a:endParaRPr>
            </a:p>
          </p:txBody>
        </p:sp>
      </p:grpSp>
      <p:sp>
        <p:nvSpPr>
          <p:cNvPr id="14" name="13 CuadroTexto"/>
          <p:cNvSpPr txBox="1"/>
          <p:nvPr/>
        </p:nvSpPr>
        <p:spPr>
          <a:xfrm>
            <a:off x="142844" y="2786058"/>
            <a:ext cx="2500330" cy="646331"/>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r>
              <a:rPr lang="es-MX" b="1" dirty="0" smtClean="0">
                <a:solidFill>
                  <a:srgbClr val="C00000"/>
                </a:solidFill>
              </a:rPr>
              <a:t>Criterio para definir una GMC </a:t>
            </a:r>
            <a:r>
              <a:rPr lang="es-MX" b="1" dirty="0" smtClean="0">
                <a:solidFill>
                  <a:srgbClr val="C00000"/>
                </a:solidFill>
                <a:sym typeface="Wingdings" pitchFamily="2" charset="2"/>
              </a:rPr>
              <a:t> M&gt; 10</a:t>
            </a:r>
            <a:r>
              <a:rPr lang="es-MX" b="1" baseline="30000" dirty="0" smtClean="0">
                <a:solidFill>
                  <a:srgbClr val="C00000"/>
                </a:solidFill>
                <a:sym typeface="Wingdings" pitchFamily="2" charset="2"/>
              </a:rPr>
              <a:t>5</a:t>
            </a:r>
            <a:r>
              <a:rPr lang="es-MX" b="1" dirty="0" smtClean="0">
                <a:solidFill>
                  <a:srgbClr val="C00000"/>
                </a:solidFill>
                <a:sym typeface="Wingdings" pitchFamily="2" charset="2"/>
              </a:rPr>
              <a:t> M</a:t>
            </a:r>
            <a:r>
              <a:rPr lang="es-MX" b="1" baseline="-25000" dirty="0" smtClean="0">
                <a:solidFill>
                  <a:srgbClr val="C00000"/>
                </a:solidFill>
                <a:sym typeface="Wingdings 2"/>
              </a:rPr>
              <a:t></a:t>
            </a:r>
            <a:endParaRPr lang="es-MX" b="1" baseline="-25000" dirty="0">
              <a:solidFill>
                <a:srgbClr val="C00000"/>
              </a:solidFill>
            </a:endParaRPr>
          </a:p>
        </p:txBody>
      </p:sp>
      <p:sp>
        <p:nvSpPr>
          <p:cNvPr id="15" name="14 Flecha derecha"/>
          <p:cNvSpPr/>
          <p:nvPr/>
        </p:nvSpPr>
        <p:spPr>
          <a:xfrm>
            <a:off x="2285984" y="3214686"/>
            <a:ext cx="214314" cy="214314"/>
          </a:xfrm>
          <a:prstGeom prst="right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es-MX" dirty="0"/>
          </a:p>
        </p:txBody>
      </p:sp>
      <p:sp>
        <p:nvSpPr>
          <p:cNvPr id="16" name="15 CuadroTexto"/>
          <p:cNvSpPr txBox="1"/>
          <p:nvPr/>
        </p:nvSpPr>
        <p:spPr>
          <a:xfrm>
            <a:off x="2500298" y="3071810"/>
            <a:ext cx="2071702" cy="584775"/>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es-MX" sz="1600" b="1" dirty="0" smtClean="0">
                <a:solidFill>
                  <a:srgbClr val="00A800"/>
                </a:solidFill>
              </a:rPr>
              <a:t>Son los objetos más grandes de la galaxia</a:t>
            </a:r>
            <a:endParaRPr lang="es-MX" sz="1600" b="1" dirty="0">
              <a:solidFill>
                <a:srgbClr val="00A800"/>
              </a:solidFill>
            </a:endParaRPr>
          </a:p>
        </p:txBody>
      </p:sp>
      <p:sp>
        <p:nvSpPr>
          <p:cNvPr id="19" name="18 CuadroTexto"/>
          <p:cNvSpPr txBox="1"/>
          <p:nvPr/>
        </p:nvSpPr>
        <p:spPr>
          <a:xfrm>
            <a:off x="214282" y="5286388"/>
            <a:ext cx="8643998" cy="830997"/>
          </a:xfrm>
          <a:prstGeom prst="rect">
            <a:avLst/>
          </a:prstGeom>
          <a:noFill/>
        </p:spPr>
        <p:txBody>
          <a:bodyPr wrap="square" rtlCol="0">
            <a:spAutoFit/>
          </a:bodyPr>
          <a:lstStyle/>
          <a:p>
            <a:pPr algn="just"/>
            <a:r>
              <a:rPr lang="es-MX" sz="1600" b="1" dirty="0" smtClean="0">
                <a:solidFill>
                  <a:schemeClr val="tx2">
                    <a:lumMod val="50000"/>
                  </a:schemeClr>
                </a:solidFill>
              </a:rPr>
              <a:t>Sin embargo, aunque las GMC contienen la mayor parte del gas molecular de la galaxia, no son las más numerosas </a:t>
            </a:r>
            <a:r>
              <a:rPr lang="es-MX" sz="1600" b="1" dirty="0" smtClean="0">
                <a:solidFill>
                  <a:schemeClr val="tx2">
                    <a:lumMod val="50000"/>
                  </a:schemeClr>
                </a:solidFill>
                <a:sym typeface="Wingdings" pitchFamily="2" charset="2"/>
              </a:rPr>
              <a:t> las nubes moleculares pequeñas (MC) son más numerosas y siguen más o menos las relación:</a:t>
            </a:r>
            <a:endParaRPr lang="es-MX" sz="1600" b="1" dirty="0">
              <a:solidFill>
                <a:schemeClr val="tx2">
                  <a:lumMod val="50000"/>
                </a:schemeClr>
              </a:solidFill>
            </a:endParaRPr>
          </a:p>
        </p:txBody>
      </p:sp>
      <p:graphicFrame>
        <p:nvGraphicFramePr>
          <p:cNvPr id="20" name="19 Objeto"/>
          <p:cNvGraphicFramePr>
            <a:graphicFrameLocks noChangeAspect="1"/>
          </p:cNvGraphicFramePr>
          <p:nvPr/>
        </p:nvGraphicFramePr>
        <p:xfrm>
          <a:off x="1643042" y="6072206"/>
          <a:ext cx="1842348" cy="500066"/>
        </p:xfrm>
        <a:graphic>
          <a:graphicData uri="http://schemas.openxmlformats.org/presentationml/2006/ole">
            <mc:AlternateContent xmlns:mc="http://schemas.openxmlformats.org/markup-compatibility/2006">
              <mc:Choice xmlns:v="urn:schemas-microsoft-com:vml" Requires="v">
                <p:oleObj spid="_x0000_s6225" name="Ecuación" r:id="rId4" imgW="888840" imgH="241200" progId="Equation.3">
                  <p:embed/>
                </p:oleObj>
              </mc:Choice>
              <mc:Fallback>
                <p:oleObj name="Ecuación" r:id="rId4" imgW="888840" imgH="241200" progId="Equation.3">
                  <p:embed/>
                  <p:pic>
                    <p:nvPicPr>
                      <p:cNvPr id="0" name="Picture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43042" y="6072206"/>
                        <a:ext cx="1842348" cy="500066"/>
                      </a:xfrm>
                      <a:prstGeom prst="rect">
                        <a:avLst/>
                      </a:prstGeom>
                      <a:noFill/>
                      <a:ln w="9525">
                        <a:solidFill>
                          <a:srgbClr val="80000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1" name="20 Flecha derecha"/>
          <p:cNvSpPr/>
          <p:nvPr/>
        </p:nvSpPr>
        <p:spPr>
          <a:xfrm>
            <a:off x="3929058" y="6357958"/>
            <a:ext cx="428628" cy="214314"/>
          </a:xfrm>
          <a:prstGeom prst="right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es-MX" dirty="0"/>
          </a:p>
        </p:txBody>
      </p:sp>
      <p:sp>
        <p:nvSpPr>
          <p:cNvPr id="22" name="21 CuadroTexto"/>
          <p:cNvSpPr txBox="1"/>
          <p:nvPr/>
        </p:nvSpPr>
        <p:spPr>
          <a:xfrm>
            <a:off x="4643438" y="6072206"/>
            <a:ext cx="3500462" cy="646331"/>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s-MX" b="1" dirty="0" smtClean="0">
                <a:solidFill>
                  <a:srgbClr val="00A800"/>
                </a:solidFill>
              </a:rPr>
              <a:t>Número de nubes disminuye al aumentar la masa</a:t>
            </a:r>
            <a:endParaRPr lang="es-MX" b="1" dirty="0">
              <a:solidFill>
                <a:srgbClr val="00A800"/>
              </a:solidFill>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CuadroTexto"/>
          <p:cNvSpPr txBox="1"/>
          <p:nvPr/>
        </p:nvSpPr>
        <p:spPr>
          <a:xfrm>
            <a:off x="214282" y="142852"/>
            <a:ext cx="4929222" cy="369332"/>
          </a:xfrm>
          <a:prstGeom prst="rect">
            <a:avLst/>
          </a:prstGeom>
          <a:ln/>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s-MX" b="1" dirty="0" smtClean="0">
                <a:solidFill>
                  <a:srgbClr val="C00000"/>
                </a:solidFill>
              </a:rPr>
              <a:t>Nubes moleculares pequeñas:  Nubes Oscuras</a:t>
            </a:r>
            <a:endParaRPr lang="es-MX" b="1" dirty="0">
              <a:solidFill>
                <a:srgbClr val="C00000"/>
              </a:solidFill>
            </a:endParaRPr>
          </a:p>
        </p:txBody>
      </p:sp>
      <p:sp>
        <p:nvSpPr>
          <p:cNvPr id="7" name="6 CuadroTexto"/>
          <p:cNvSpPr txBox="1"/>
          <p:nvPr/>
        </p:nvSpPr>
        <p:spPr>
          <a:xfrm>
            <a:off x="142844" y="571480"/>
            <a:ext cx="6715172" cy="1077218"/>
          </a:xfrm>
          <a:prstGeom prst="rect">
            <a:avLst/>
          </a:prstGeom>
          <a:noFill/>
        </p:spPr>
        <p:txBody>
          <a:bodyPr wrap="square" rtlCol="0">
            <a:spAutoFit/>
          </a:bodyPr>
          <a:lstStyle/>
          <a:p>
            <a:pPr algn="just"/>
            <a:r>
              <a:rPr lang="es-MX" sz="1600" b="1" dirty="0" smtClean="0">
                <a:solidFill>
                  <a:schemeClr val="tx2">
                    <a:lumMod val="50000"/>
                  </a:schemeClr>
                </a:solidFill>
              </a:rPr>
              <a:t>A las MC más pequeñas, con M&lt; 10</a:t>
            </a:r>
            <a:r>
              <a:rPr lang="es-MX" sz="1600" b="1" baseline="30000" dirty="0" smtClean="0">
                <a:solidFill>
                  <a:schemeClr val="tx2">
                    <a:lumMod val="50000"/>
                  </a:schemeClr>
                </a:solidFill>
              </a:rPr>
              <a:t>4</a:t>
            </a:r>
            <a:r>
              <a:rPr lang="es-MX" sz="1600" b="1" dirty="0" smtClean="0">
                <a:solidFill>
                  <a:schemeClr val="tx2">
                    <a:lumMod val="50000"/>
                  </a:schemeClr>
                </a:solidFill>
              </a:rPr>
              <a:t> M</a:t>
            </a:r>
            <a:r>
              <a:rPr lang="es-MX" sz="1600" b="1" baseline="-25000" dirty="0" smtClean="0">
                <a:solidFill>
                  <a:schemeClr val="tx2">
                    <a:lumMod val="50000"/>
                  </a:schemeClr>
                </a:solidFill>
                <a:sym typeface="Wingdings 2"/>
              </a:rPr>
              <a:t></a:t>
            </a:r>
            <a:r>
              <a:rPr lang="es-MX" sz="1600" b="1" dirty="0" smtClean="0">
                <a:solidFill>
                  <a:schemeClr val="tx2">
                    <a:lumMod val="50000"/>
                  </a:schemeClr>
                </a:solidFill>
              </a:rPr>
              <a:t> se las suele </a:t>
            </a:r>
            <a:r>
              <a:rPr lang="es-MX" sz="1600" b="1" u="sng" dirty="0" smtClean="0">
                <a:solidFill>
                  <a:srgbClr val="00A800"/>
                </a:solidFill>
              </a:rPr>
              <a:t>denominar Nubes Oscuras o Nubes Moleculares Enanas</a:t>
            </a:r>
            <a:r>
              <a:rPr lang="es-MX" sz="1600" b="1" dirty="0" smtClean="0">
                <a:solidFill>
                  <a:schemeClr val="tx2">
                    <a:lumMod val="50000"/>
                  </a:schemeClr>
                </a:solidFill>
              </a:rPr>
              <a:t>. </a:t>
            </a:r>
          </a:p>
          <a:p>
            <a:pPr algn="just"/>
            <a:r>
              <a:rPr lang="es-MX" sz="1600" b="1" dirty="0" smtClean="0">
                <a:solidFill>
                  <a:schemeClr val="tx2">
                    <a:lumMod val="50000"/>
                  </a:schemeClr>
                </a:solidFill>
              </a:rPr>
              <a:t>Son las más abundantes N~ 10</a:t>
            </a:r>
            <a:r>
              <a:rPr lang="es-MX" sz="1600" b="1" baseline="30000" dirty="0" smtClean="0">
                <a:solidFill>
                  <a:schemeClr val="tx2">
                    <a:lumMod val="50000"/>
                  </a:schemeClr>
                </a:solidFill>
              </a:rPr>
              <a:t>6</a:t>
            </a:r>
            <a:r>
              <a:rPr lang="es-MX" sz="1600" b="1" dirty="0" smtClean="0">
                <a:solidFill>
                  <a:schemeClr val="tx2">
                    <a:lumMod val="50000"/>
                  </a:schemeClr>
                </a:solidFill>
              </a:rPr>
              <a:t>. Estadísticamente, al ser las más abundantes también son las más cercanas al Sol.</a:t>
            </a:r>
            <a:endParaRPr lang="es-MX" sz="1600" b="1" dirty="0">
              <a:solidFill>
                <a:schemeClr val="tx2">
                  <a:lumMod val="50000"/>
                </a:schemeClr>
              </a:solidFill>
            </a:endParaRPr>
          </a:p>
        </p:txBody>
      </p:sp>
      <p:grpSp>
        <p:nvGrpSpPr>
          <p:cNvPr id="11" name="10 Grupo"/>
          <p:cNvGrpSpPr/>
          <p:nvPr/>
        </p:nvGrpSpPr>
        <p:grpSpPr>
          <a:xfrm>
            <a:off x="7000892" y="90498"/>
            <a:ext cx="2857520" cy="1754326"/>
            <a:chOff x="6429388" y="460228"/>
            <a:chExt cx="2857520" cy="1754326"/>
          </a:xfrm>
        </p:grpSpPr>
        <p:sp>
          <p:nvSpPr>
            <p:cNvPr id="10" name="9 Rectángulo"/>
            <p:cNvSpPr/>
            <p:nvPr/>
          </p:nvSpPr>
          <p:spPr>
            <a:xfrm>
              <a:off x="6429388" y="500042"/>
              <a:ext cx="2000264" cy="1428760"/>
            </a:xfrm>
            <a:prstGeom prst="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s-MX" dirty="0"/>
            </a:p>
          </p:txBody>
        </p:sp>
        <p:sp>
          <p:nvSpPr>
            <p:cNvPr id="9" name="8 Rectángulo"/>
            <p:cNvSpPr/>
            <p:nvPr/>
          </p:nvSpPr>
          <p:spPr>
            <a:xfrm>
              <a:off x="6429388" y="460228"/>
              <a:ext cx="2857520" cy="1754326"/>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pPr>
                <a:buFont typeface="Arial" pitchFamily="34" charset="0"/>
                <a:buChar char="•"/>
              </a:pPr>
              <a:r>
                <a:rPr lang="en-US" b="1" dirty="0" smtClean="0">
                  <a:solidFill>
                    <a:srgbClr val="00A800"/>
                  </a:solidFill>
                </a:rPr>
                <a:t>M ~ 10</a:t>
              </a:r>
              <a:r>
                <a:rPr lang="en-US" b="1" baseline="30000" dirty="0" smtClean="0">
                  <a:solidFill>
                    <a:srgbClr val="00A800"/>
                  </a:solidFill>
                </a:rPr>
                <a:t>3</a:t>
              </a:r>
              <a:r>
                <a:rPr lang="en-US" b="1" dirty="0" smtClean="0">
                  <a:solidFill>
                    <a:srgbClr val="00A800"/>
                  </a:solidFill>
                </a:rPr>
                <a:t> –10</a:t>
              </a:r>
              <a:r>
                <a:rPr lang="en-US" b="1" baseline="30000" dirty="0" smtClean="0">
                  <a:solidFill>
                    <a:srgbClr val="00A800"/>
                  </a:solidFill>
                </a:rPr>
                <a:t>4</a:t>
              </a:r>
              <a:r>
                <a:rPr lang="en-US" b="1" dirty="0" smtClean="0">
                  <a:solidFill>
                    <a:srgbClr val="00A800"/>
                  </a:solidFill>
                </a:rPr>
                <a:t> M</a:t>
              </a:r>
              <a:r>
                <a:rPr lang="en-US" b="1" baseline="-25000" dirty="0" smtClean="0">
                  <a:solidFill>
                    <a:srgbClr val="00A800"/>
                  </a:solidFill>
                  <a:sym typeface="Wingdings 2"/>
                </a:rPr>
                <a:t></a:t>
              </a:r>
              <a:endParaRPr lang="en-US" b="1" dirty="0" smtClean="0">
                <a:solidFill>
                  <a:srgbClr val="00A800"/>
                </a:solidFill>
              </a:endParaRPr>
            </a:p>
            <a:p>
              <a:pPr>
                <a:buFont typeface="Arial" pitchFamily="34" charset="0"/>
                <a:buChar char="•"/>
              </a:pPr>
              <a:r>
                <a:rPr lang="en-US" b="1" dirty="0" smtClean="0">
                  <a:solidFill>
                    <a:srgbClr val="00A800"/>
                  </a:solidFill>
                  <a:sym typeface="Symbol"/>
                </a:rPr>
                <a:t>v</a:t>
              </a:r>
              <a:r>
                <a:rPr lang="en-US" b="1" dirty="0" smtClean="0">
                  <a:solidFill>
                    <a:srgbClr val="00A800"/>
                  </a:solidFill>
                </a:rPr>
                <a:t>≈ 1-10 km/s </a:t>
              </a:r>
            </a:p>
            <a:p>
              <a:pPr>
                <a:buFont typeface="Arial" pitchFamily="34" charset="0"/>
                <a:buChar char="•"/>
              </a:pPr>
              <a:r>
                <a:rPr lang="en-US" b="1" dirty="0" smtClean="0">
                  <a:solidFill>
                    <a:srgbClr val="00A800"/>
                  </a:solidFill>
                </a:rPr>
                <a:t>D ~ 2 - 5 pc</a:t>
              </a:r>
            </a:p>
            <a:p>
              <a:pPr>
                <a:buFont typeface="Arial" pitchFamily="34" charset="0"/>
                <a:buChar char="•"/>
              </a:pPr>
              <a:r>
                <a:rPr lang="en-US" b="1" dirty="0" smtClean="0">
                  <a:solidFill>
                    <a:srgbClr val="00A800"/>
                  </a:solidFill>
                </a:rPr>
                <a:t>n~ 10</a:t>
              </a:r>
              <a:r>
                <a:rPr lang="en-US" b="1" baseline="30000" dirty="0" smtClean="0">
                  <a:solidFill>
                    <a:srgbClr val="00A800"/>
                  </a:solidFill>
                </a:rPr>
                <a:t>2 </a:t>
              </a:r>
              <a:r>
                <a:rPr lang="en-US" b="1" dirty="0" smtClean="0">
                  <a:solidFill>
                    <a:srgbClr val="00A800"/>
                  </a:solidFill>
                </a:rPr>
                <a:t>- 10</a:t>
              </a:r>
              <a:r>
                <a:rPr lang="en-US" b="1" baseline="30000" dirty="0" smtClean="0">
                  <a:solidFill>
                    <a:srgbClr val="00A800"/>
                  </a:solidFill>
                </a:rPr>
                <a:t>4</a:t>
              </a:r>
              <a:r>
                <a:rPr lang="en-US" b="1" dirty="0" smtClean="0">
                  <a:solidFill>
                    <a:srgbClr val="00A800"/>
                  </a:solidFill>
                </a:rPr>
                <a:t> cm</a:t>
              </a:r>
              <a:r>
                <a:rPr lang="en-US" b="1" baseline="30000" dirty="0" smtClean="0">
                  <a:solidFill>
                    <a:srgbClr val="00A800"/>
                  </a:solidFill>
                </a:rPr>
                <a:t>-3</a:t>
              </a:r>
            </a:p>
            <a:p>
              <a:pPr>
                <a:buFont typeface="Arial" pitchFamily="34" charset="0"/>
                <a:buChar char="•"/>
              </a:pPr>
              <a:r>
                <a:rPr lang="en-US" b="1" dirty="0" smtClean="0">
                  <a:solidFill>
                    <a:srgbClr val="00A800"/>
                  </a:solidFill>
                </a:rPr>
                <a:t>T ~ 10  K</a:t>
              </a:r>
            </a:p>
            <a:p>
              <a:endParaRPr lang="en-US" b="1" dirty="0" smtClean="0">
                <a:solidFill>
                  <a:srgbClr val="00A800"/>
                </a:solidFill>
              </a:endParaRPr>
            </a:p>
          </p:txBody>
        </p:sp>
      </p:grpSp>
      <p:pic>
        <p:nvPicPr>
          <p:cNvPr id="23554" name="Picture 2"/>
          <p:cNvPicPr>
            <a:picLocks noChangeAspect="1" noChangeArrowheads="1"/>
          </p:cNvPicPr>
          <p:nvPr/>
        </p:nvPicPr>
        <p:blipFill>
          <a:blip r:embed="rId2" cstate="print"/>
          <a:srcRect/>
          <a:stretch>
            <a:fillRect/>
          </a:stretch>
        </p:blipFill>
        <p:spPr bwMode="auto">
          <a:xfrm>
            <a:off x="3967240" y="1571612"/>
            <a:ext cx="5105354" cy="2857520"/>
          </a:xfrm>
          <a:prstGeom prst="rect">
            <a:avLst/>
          </a:prstGeom>
          <a:noFill/>
          <a:ln w="9525">
            <a:noFill/>
            <a:miter lim="800000"/>
            <a:headEnd/>
            <a:tailEnd/>
          </a:ln>
        </p:spPr>
      </p:pic>
      <p:sp>
        <p:nvSpPr>
          <p:cNvPr id="13" name="12 CuadroTexto"/>
          <p:cNvSpPr txBox="1"/>
          <p:nvPr/>
        </p:nvSpPr>
        <p:spPr>
          <a:xfrm>
            <a:off x="4139952" y="4293096"/>
            <a:ext cx="4929190" cy="1169551"/>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just"/>
            <a:r>
              <a:rPr lang="es-MX" sz="1400" b="1" dirty="0" smtClean="0">
                <a:solidFill>
                  <a:srgbClr val="C00000"/>
                </a:solidFill>
              </a:rPr>
              <a:t>Mapa en </a:t>
            </a:r>
            <a:r>
              <a:rPr lang="es-MX" sz="1400" b="1" baseline="30000" dirty="0" smtClean="0">
                <a:solidFill>
                  <a:srgbClr val="C00000"/>
                </a:solidFill>
              </a:rPr>
              <a:t>13</a:t>
            </a:r>
            <a:r>
              <a:rPr lang="es-MX" sz="1400" b="1" dirty="0" smtClean="0">
                <a:solidFill>
                  <a:srgbClr val="C00000"/>
                </a:solidFill>
              </a:rPr>
              <a:t>CO(1</a:t>
            </a:r>
            <a:r>
              <a:rPr lang="es-MX" sz="1400" b="1" dirty="0" smtClean="0">
                <a:solidFill>
                  <a:srgbClr val="C00000"/>
                </a:solidFill>
                <a:sym typeface="Wingdings" pitchFamily="2" charset="2"/>
              </a:rPr>
              <a:t>0</a:t>
            </a:r>
            <a:r>
              <a:rPr lang="es-MX" sz="1400" b="1" dirty="0" smtClean="0">
                <a:solidFill>
                  <a:srgbClr val="C00000"/>
                </a:solidFill>
              </a:rPr>
              <a:t>) a 110 GHz del complejo de nubes oscuras de Tauro  a 150 pc del Sol (Nerssecian et al. 1988). Contornos corresponden a la Intensidad de la línea, mientras que las estrellas marcan las posiciones de las estrellas T-Tauri (M ~ 1 M</a:t>
            </a:r>
            <a:r>
              <a:rPr lang="es-MX" sz="1400" b="1" baseline="-25000" dirty="0" smtClean="0">
                <a:solidFill>
                  <a:srgbClr val="C00000"/>
                </a:solidFill>
                <a:sym typeface="Wingdings 2"/>
              </a:rPr>
              <a:t></a:t>
            </a:r>
            <a:r>
              <a:rPr lang="es-MX" sz="1400" b="1" dirty="0" smtClean="0">
                <a:solidFill>
                  <a:srgbClr val="C00000"/>
                </a:solidFill>
              </a:rPr>
              <a:t>)</a:t>
            </a:r>
            <a:r>
              <a:rPr lang="es-MX" sz="1400" b="1" dirty="0" smtClean="0">
                <a:solidFill>
                  <a:srgbClr val="C00000"/>
                </a:solidFill>
                <a:sym typeface="Wingdings" pitchFamily="2" charset="2"/>
              </a:rPr>
              <a:t> prototipo de estrellas  de baja masa. 1</a:t>
            </a:r>
            <a:r>
              <a:rPr lang="es-MX" sz="1400" b="1" baseline="30000" dirty="0" smtClean="0">
                <a:solidFill>
                  <a:srgbClr val="C00000"/>
                </a:solidFill>
                <a:sym typeface="Wingdings" pitchFamily="2" charset="2"/>
              </a:rPr>
              <a:t>0</a:t>
            </a:r>
            <a:r>
              <a:rPr lang="es-MX" sz="1400" b="1" dirty="0" smtClean="0">
                <a:solidFill>
                  <a:srgbClr val="C00000"/>
                </a:solidFill>
                <a:sym typeface="Wingdings" pitchFamily="2" charset="2"/>
              </a:rPr>
              <a:t> equivale a 2.5 pc.</a:t>
            </a:r>
            <a:endParaRPr lang="es-MX" sz="1400" b="1" dirty="0">
              <a:solidFill>
                <a:srgbClr val="C00000"/>
              </a:solidFill>
            </a:endParaRPr>
          </a:p>
        </p:txBody>
      </p:sp>
      <p:sp>
        <p:nvSpPr>
          <p:cNvPr id="14" name="13 Flecha abajo"/>
          <p:cNvSpPr/>
          <p:nvPr/>
        </p:nvSpPr>
        <p:spPr>
          <a:xfrm>
            <a:off x="1785918" y="1571612"/>
            <a:ext cx="285752" cy="285752"/>
          </a:xfrm>
          <a:prstGeom prst="down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es-MX" dirty="0"/>
          </a:p>
        </p:txBody>
      </p:sp>
      <p:sp>
        <p:nvSpPr>
          <p:cNvPr id="15" name="14 CuadroTexto"/>
          <p:cNvSpPr txBox="1"/>
          <p:nvPr/>
        </p:nvSpPr>
        <p:spPr>
          <a:xfrm>
            <a:off x="142844" y="1857364"/>
            <a:ext cx="3714776" cy="3539430"/>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just"/>
            <a:r>
              <a:rPr lang="es-MX" sz="1600" b="1" dirty="0" smtClean="0">
                <a:solidFill>
                  <a:srgbClr val="00A800"/>
                </a:solidFill>
              </a:rPr>
              <a:t>Aunque pueda parecer arbitraria la separación </a:t>
            </a:r>
            <a:r>
              <a:rPr lang="es-MX" sz="1600" b="1" dirty="0" smtClean="0">
                <a:solidFill>
                  <a:srgbClr val="00A800"/>
                </a:solidFill>
                <a:sym typeface="Symbol"/>
              </a:rPr>
              <a:t></a:t>
            </a:r>
            <a:r>
              <a:rPr lang="es-MX" sz="1600" b="1" dirty="0" smtClean="0">
                <a:solidFill>
                  <a:srgbClr val="00A800"/>
                </a:solidFill>
              </a:rPr>
              <a:t> 10</a:t>
            </a:r>
            <a:r>
              <a:rPr lang="es-MX" sz="1600" b="1" baseline="30000" dirty="0" smtClean="0">
                <a:solidFill>
                  <a:srgbClr val="00A800"/>
                </a:solidFill>
              </a:rPr>
              <a:t>4</a:t>
            </a:r>
            <a:r>
              <a:rPr lang="es-MX" sz="1600" b="1" dirty="0" smtClean="0">
                <a:solidFill>
                  <a:srgbClr val="00A800"/>
                </a:solidFill>
              </a:rPr>
              <a:t> M</a:t>
            </a:r>
            <a:r>
              <a:rPr lang="es-MX" sz="1600" b="1" baseline="-25000" dirty="0" smtClean="0">
                <a:solidFill>
                  <a:srgbClr val="00A800"/>
                </a:solidFill>
                <a:sym typeface="Wingdings 2"/>
              </a:rPr>
              <a:t></a:t>
            </a:r>
            <a:r>
              <a:rPr lang="es-MX" sz="1600" b="1" dirty="0" smtClean="0">
                <a:solidFill>
                  <a:srgbClr val="00A800"/>
                </a:solidFill>
              </a:rPr>
              <a:t> , en realidad </a:t>
            </a:r>
            <a:r>
              <a:rPr lang="es-MX" sz="1600" b="1" dirty="0" smtClean="0">
                <a:solidFill>
                  <a:srgbClr val="C00000"/>
                </a:solidFill>
              </a:rPr>
              <a:t>SI</a:t>
            </a:r>
            <a:r>
              <a:rPr lang="es-MX" sz="1600" b="1" dirty="0" smtClean="0">
                <a:solidFill>
                  <a:srgbClr val="00A800"/>
                </a:solidFill>
              </a:rPr>
              <a:t> una separación relevante:</a:t>
            </a:r>
          </a:p>
          <a:p>
            <a:pPr algn="just"/>
            <a:endParaRPr lang="es-MX" sz="1600" b="1" dirty="0" smtClean="0"/>
          </a:p>
          <a:p>
            <a:pPr algn="just">
              <a:buFont typeface="Wingdings" pitchFamily="2" charset="2"/>
              <a:buChar char="q"/>
            </a:pPr>
            <a:r>
              <a:rPr lang="es-MX" sz="1600" b="1" dirty="0" smtClean="0">
                <a:solidFill>
                  <a:srgbClr val="C00000"/>
                </a:solidFill>
              </a:rPr>
              <a:t> </a:t>
            </a:r>
            <a:r>
              <a:rPr lang="es-MX" sz="1600" b="1" dirty="0" smtClean="0">
                <a:solidFill>
                  <a:schemeClr val="tx2">
                    <a:lumMod val="50000"/>
                  </a:schemeClr>
                </a:solidFill>
              </a:rPr>
              <a:t>se observa que las estrellas masivas se forman sistemáticamente en las GMC, y raramente lo hacen en nubes oscuras</a:t>
            </a:r>
          </a:p>
          <a:p>
            <a:pPr algn="just">
              <a:buFont typeface="Wingdings" pitchFamily="2" charset="2"/>
              <a:buChar char="q"/>
            </a:pPr>
            <a:r>
              <a:rPr lang="es-MX" sz="1600" b="1" dirty="0" smtClean="0">
                <a:solidFill>
                  <a:srgbClr val="C00000"/>
                </a:solidFill>
              </a:rPr>
              <a:t> </a:t>
            </a:r>
            <a:r>
              <a:rPr lang="es-MX" sz="1600" b="1" dirty="0" smtClean="0">
                <a:solidFill>
                  <a:schemeClr val="tx2">
                    <a:lumMod val="50000"/>
                  </a:schemeClr>
                </a:solidFill>
              </a:rPr>
              <a:t>todas las GMC tienen actividad de formación estelar</a:t>
            </a:r>
            <a:r>
              <a:rPr lang="es-MX" sz="1600" b="1" dirty="0" smtClean="0">
                <a:solidFill>
                  <a:schemeClr val="tx2">
                    <a:lumMod val="50000"/>
                  </a:schemeClr>
                </a:solidFill>
                <a:sym typeface="Wingdings" pitchFamily="2" charset="2"/>
              </a:rPr>
              <a:t></a:t>
            </a:r>
            <a:r>
              <a:rPr lang="es-MX" sz="1600" b="1" dirty="0" smtClean="0">
                <a:solidFill>
                  <a:schemeClr val="tx2">
                    <a:lumMod val="50000"/>
                  </a:schemeClr>
                </a:solidFill>
              </a:rPr>
              <a:t> mientras que sólo algunas de las nubes oscuras presentan formación estelar, y generalmente  de estrellas de baja masa.</a:t>
            </a:r>
          </a:p>
          <a:p>
            <a:pPr algn="just">
              <a:buFont typeface="Wingdings" pitchFamily="2" charset="2"/>
              <a:buChar char="q"/>
            </a:pPr>
            <a:r>
              <a:rPr lang="es-MX" sz="1600" b="1" dirty="0" smtClean="0">
                <a:solidFill>
                  <a:srgbClr val="C00000"/>
                </a:solidFill>
                <a:sym typeface="Wingdings" pitchFamily="2" charset="2"/>
              </a:rPr>
              <a:t> </a:t>
            </a:r>
            <a:r>
              <a:rPr lang="es-MX" sz="1600" b="1" dirty="0" smtClean="0">
                <a:solidFill>
                  <a:schemeClr val="tx2">
                    <a:lumMod val="50000"/>
                  </a:schemeClr>
                </a:solidFill>
                <a:sym typeface="Wingdings" pitchFamily="2" charset="2"/>
              </a:rPr>
              <a:t> El 90% de la formación estelar es el GMC</a:t>
            </a:r>
            <a:r>
              <a:rPr lang="es-MX" sz="1600" b="1" dirty="0" smtClean="0">
                <a:solidFill>
                  <a:schemeClr val="tx2">
                    <a:lumMod val="50000"/>
                  </a:schemeClr>
                </a:solidFill>
              </a:rPr>
              <a:t> </a:t>
            </a:r>
            <a:endParaRPr lang="es-MX" sz="1600" b="1" dirty="0">
              <a:solidFill>
                <a:schemeClr val="tx2">
                  <a:lumMod val="50000"/>
                </a:schemeClr>
              </a:solidFill>
            </a:endParaRPr>
          </a:p>
        </p:txBody>
      </p:sp>
      <p:sp>
        <p:nvSpPr>
          <p:cNvPr id="16" name="15 CuadroTexto"/>
          <p:cNvSpPr txBox="1"/>
          <p:nvPr/>
        </p:nvSpPr>
        <p:spPr>
          <a:xfrm>
            <a:off x="179512" y="5534561"/>
            <a:ext cx="8784976" cy="1323439"/>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just"/>
            <a:r>
              <a:rPr lang="es-MX" sz="1600" b="1" dirty="0" smtClean="0">
                <a:solidFill>
                  <a:schemeClr val="tx2">
                    <a:lumMod val="50000"/>
                  </a:schemeClr>
                </a:solidFill>
              </a:rPr>
              <a:t>Las dos poblaciones de MC (GMC + Nubes oscuras) se distribuyen de forma distinta en la galaxia: </a:t>
            </a:r>
          </a:p>
          <a:p>
            <a:pPr algn="just">
              <a:buFont typeface="Wingdings" pitchFamily="2" charset="2"/>
              <a:buChar char="ü"/>
            </a:pPr>
            <a:r>
              <a:rPr lang="es-MX" sz="1600" b="1" dirty="0" smtClean="0">
                <a:solidFill>
                  <a:srgbClr val="009E00"/>
                </a:solidFill>
              </a:rPr>
              <a:t>La nubes moleculares calientes, las GMC,  que son ~ ¼ del total de nubes, están asociadas a regiones HII y su distribución se concentra en los brazos espirales.</a:t>
            </a:r>
          </a:p>
          <a:p>
            <a:pPr algn="just">
              <a:buFont typeface="Wingdings" pitchFamily="2" charset="2"/>
              <a:buChar char="ü"/>
            </a:pPr>
            <a:r>
              <a:rPr lang="es-MX" sz="1600" b="1" dirty="0" smtClean="0">
                <a:solidFill>
                  <a:srgbClr val="C00000"/>
                </a:solidFill>
              </a:rPr>
              <a:t>Las nubes moleculares frías, ~ ¾ del total de nubes, están repartidas en todo el disco, dentro y fuera de los brazos espirales</a:t>
            </a:r>
            <a:endParaRPr lang="es-MX" sz="1600" b="1" dirty="0">
              <a:solidFill>
                <a:srgbClr val="C00000"/>
              </a:solidFill>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5" name="Picture 3"/>
          <p:cNvPicPr>
            <a:picLocks noChangeAspect="1" noChangeArrowheads="1"/>
          </p:cNvPicPr>
          <p:nvPr/>
        </p:nvPicPr>
        <p:blipFill>
          <a:blip r:embed="rId2" cstate="print"/>
          <a:srcRect/>
          <a:stretch>
            <a:fillRect/>
          </a:stretch>
        </p:blipFill>
        <p:spPr bwMode="auto">
          <a:xfrm>
            <a:off x="24711" y="-248344"/>
            <a:ext cx="8929750" cy="6391988"/>
          </a:xfrm>
          <a:prstGeom prst="rect">
            <a:avLst/>
          </a:prstGeom>
          <a:noFill/>
          <a:ln w="9525">
            <a:noFill/>
            <a:miter lim="800000"/>
            <a:headEnd/>
            <a:tailEnd/>
          </a:ln>
        </p:spPr>
      </p:pic>
      <p:sp>
        <p:nvSpPr>
          <p:cNvPr id="6" name="5 CuadroTexto"/>
          <p:cNvSpPr txBox="1"/>
          <p:nvPr/>
        </p:nvSpPr>
        <p:spPr>
          <a:xfrm>
            <a:off x="142844" y="-142900"/>
            <a:ext cx="7715304" cy="1015663"/>
          </a:xfrm>
          <a:prstGeom prst="rect">
            <a:avLst/>
          </a:prstGeom>
          <a:solidFill>
            <a:schemeClr val="bg1"/>
          </a:solidFill>
        </p:spPr>
        <p:txBody>
          <a:bodyPr wrap="square" rtlCol="0">
            <a:spAutoFit/>
          </a:bodyPr>
          <a:lstStyle/>
          <a:p>
            <a:endParaRPr lang="es-MX" sz="2000" b="1" u="sng" dirty="0" smtClean="0">
              <a:solidFill>
                <a:srgbClr val="00A800"/>
              </a:solidFill>
            </a:endParaRPr>
          </a:p>
          <a:p>
            <a:pPr>
              <a:buFont typeface="Wingdings" pitchFamily="2" charset="2"/>
              <a:buChar char="q"/>
            </a:pPr>
            <a:r>
              <a:rPr lang="es-MX" sz="2000" b="1" u="sng" dirty="0" smtClean="0">
                <a:solidFill>
                  <a:srgbClr val="00A800"/>
                </a:solidFill>
              </a:rPr>
              <a:t>Nubes moleculares Cercanas:</a:t>
            </a:r>
          </a:p>
          <a:p>
            <a:pPr>
              <a:buFont typeface="Wingdings" pitchFamily="2" charset="2"/>
              <a:buChar char="q"/>
            </a:pPr>
            <a:endParaRPr lang="es-MX" sz="2000" b="1" dirty="0">
              <a:solidFill>
                <a:srgbClr val="C00000"/>
              </a:solidFill>
            </a:endParaRPr>
          </a:p>
        </p:txBody>
      </p:sp>
      <p:sp>
        <p:nvSpPr>
          <p:cNvPr id="7" name="6 CuadroTexto"/>
          <p:cNvSpPr txBox="1"/>
          <p:nvPr/>
        </p:nvSpPr>
        <p:spPr>
          <a:xfrm>
            <a:off x="214282" y="3929066"/>
            <a:ext cx="3643338" cy="2585323"/>
          </a:xfrm>
          <a:prstGeom prst="rect">
            <a:avLst/>
          </a:prstGeom>
          <a:ln/>
        </p:spPr>
        <p:style>
          <a:lnRef idx="1">
            <a:schemeClr val="accent5"/>
          </a:lnRef>
          <a:fillRef idx="2">
            <a:schemeClr val="accent5"/>
          </a:fillRef>
          <a:effectRef idx="1">
            <a:schemeClr val="accent5"/>
          </a:effectRef>
          <a:fontRef idx="minor">
            <a:schemeClr val="dk1"/>
          </a:fontRef>
        </p:style>
        <p:txBody>
          <a:bodyPr wrap="square" rtlCol="0">
            <a:spAutoFit/>
          </a:bodyPr>
          <a:lstStyle/>
          <a:p>
            <a:pPr algn="just">
              <a:buFont typeface="Wingdings" pitchFamily="2" charset="2"/>
              <a:buChar char="ü"/>
            </a:pPr>
            <a:r>
              <a:rPr lang="es-MX" b="1" dirty="0" smtClean="0">
                <a:solidFill>
                  <a:schemeClr val="accent1">
                    <a:lumMod val="50000"/>
                  </a:schemeClr>
                </a:solidFill>
              </a:rPr>
              <a:t>La nube molecular más cercana es TAURO </a:t>
            </a:r>
            <a:r>
              <a:rPr lang="es-MX" b="1" dirty="0" smtClean="0">
                <a:solidFill>
                  <a:schemeClr val="accent1">
                    <a:lumMod val="50000"/>
                  </a:schemeClr>
                </a:solidFill>
                <a:sym typeface="Wingdings" pitchFamily="2" charset="2"/>
              </a:rPr>
              <a:t> Un sitio de formación estelar de estrellas de baja masa</a:t>
            </a:r>
          </a:p>
          <a:p>
            <a:pPr algn="just">
              <a:buFont typeface="Wingdings" pitchFamily="2" charset="2"/>
              <a:buChar char="ü"/>
            </a:pPr>
            <a:r>
              <a:rPr lang="es-MX" b="1" dirty="0" smtClean="0">
                <a:solidFill>
                  <a:srgbClr val="C00000"/>
                </a:solidFill>
                <a:sym typeface="Wingdings" pitchFamily="2" charset="2"/>
              </a:rPr>
              <a:t>El sitio de formación estelar de estrellas de alta masa, asociaciones OB, más cercano es la nube molecular gigante de  ORION</a:t>
            </a:r>
          </a:p>
          <a:p>
            <a:pPr algn="just">
              <a:buFont typeface="Wingdings" pitchFamily="2" charset="2"/>
              <a:buChar char="ü"/>
            </a:pPr>
            <a:r>
              <a:rPr lang="es-MX" b="1" dirty="0" smtClean="0">
                <a:solidFill>
                  <a:srgbClr val="00A800"/>
                </a:solidFill>
                <a:sym typeface="Wingdings" pitchFamily="2" charset="2"/>
              </a:rPr>
              <a:t>Y Cygnus es el complejo de nubes moleculares más cercano</a:t>
            </a:r>
            <a:endParaRPr lang="es-MX" b="1" dirty="0">
              <a:solidFill>
                <a:srgbClr val="00A800"/>
              </a:solidFill>
            </a:endParaRPr>
          </a:p>
        </p:txBody>
      </p:sp>
      <p:sp>
        <p:nvSpPr>
          <p:cNvPr id="8" name="7 Elipse"/>
          <p:cNvSpPr/>
          <p:nvPr/>
        </p:nvSpPr>
        <p:spPr>
          <a:xfrm>
            <a:off x="5857884" y="1857364"/>
            <a:ext cx="714380" cy="785818"/>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9" name="8 Elipse"/>
          <p:cNvSpPr/>
          <p:nvPr/>
        </p:nvSpPr>
        <p:spPr>
          <a:xfrm rot="1698372">
            <a:off x="7594682" y="2431582"/>
            <a:ext cx="714380" cy="1592692"/>
          </a:xfrm>
          <a:prstGeom prst="ellipse">
            <a:avLst/>
          </a:prstGeom>
          <a:noFill/>
          <a:ln>
            <a:solidFill>
              <a:srgbClr val="00A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0" name="9 Elipse"/>
          <p:cNvSpPr/>
          <p:nvPr/>
        </p:nvSpPr>
        <p:spPr>
          <a:xfrm>
            <a:off x="6500826" y="2571744"/>
            <a:ext cx="357190" cy="28575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1" name="10 Rectángulo"/>
          <p:cNvSpPr/>
          <p:nvPr/>
        </p:nvSpPr>
        <p:spPr>
          <a:xfrm>
            <a:off x="8429652" y="5786454"/>
            <a:ext cx="357190" cy="3571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2" name="11 Estrella de 5 puntas"/>
          <p:cNvSpPr/>
          <p:nvPr/>
        </p:nvSpPr>
        <p:spPr>
          <a:xfrm>
            <a:off x="6444208" y="2849516"/>
            <a:ext cx="376000" cy="219444"/>
          </a:xfrm>
          <a:prstGeom prst="star5">
            <a:avLst/>
          </a:prstGeom>
          <a:ln/>
        </p:spPr>
        <p:style>
          <a:lnRef idx="0">
            <a:schemeClr val="accent6"/>
          </a:lnRef>
          <a:fillRef idx="3">
            <a:schemeClr val="accent6"/>
          </a:fillRef>
          <a:effectRef idx="3">
            <a:schemeClr val="accent6"/>
          </a:effectRef>
          <a:fontRef idx="minor">
            <a:schemeClr val="lt1"/>
          </a:fontRef>
        </p:style>
        <p:txBody>
          <a:bodyPr rtlCol="0" anchor="ctr"/>
          <a:lstStyle/>
          <a:p>
            <a:pPr algn="ctr"/>
            <a:endParaRPr lang="es-MX" dirty="0"/>
          </a:p>
        </p:txBody>
      </p:sp>
      <p:sp>
        <p:nvSpPr>
          <p:cNvPr id="13" name="12 CuadroTexto"/>
          <p:cNvSpPr txBox="1"/>
          <p:nvPr/>
        </p:nvSpPr>
        <p:spPr>
          <a:xfrm>
            <a:off x="4786314" y="5572140"/>
            <a:ext cx="3857652" cy="923330"/>
          </a:xfrm>
          <a:prstGeom prst="rect">
            <a:avLst/>
          </a:prstGeom>
          <a:ln/>
        </p:spPr>
        <p:style>
          <a:lnRef idx="1">
            <a:schemeClr val="accent3"/>
          </a:lnRef>
          <a:fillRef idx="2">
            <a:schemeClr val="accent3"/>
          </a:fillRef>
          <a:effectRef idx="1">
            <a:schemeClr val="accent3"/>
          </a:effectRef>
          <a:fontRef idx="minor">
            <a:schemeClr val="dk1"/>
          </a:fontRef>
        </p:style>
        <p:txBody>
          <a:bodyPr wrap="square" rtlCol="0">
            <a:spAutoFit/>
          </a:bodyPr>
          <a:lstStyle/>
          <a:p>
            <a:pPr algn="just"/>
            <a:r>
              <a:rPr lang="es-MX" b="1" dirty="0" smtClean="0">
                <a:solidFill>
                  <a:schemeClr val="tx2">
                    <a:lumMod val="50000"/>
                  </a:schemeClr>
                </a:solidFill>
              </a:rPr>
              <a:t>Notar que las nubes moleculares siguen , a gran escala, la distribución de los brazos espirales</a:t>
            </a:r>
            <a:endParaRPr lang="es-MX" b="1" dirty="0">
              <a:solidFill>
                <a:schemeClr val="tx2">
                  <a:lumMod val="50000"/>
                </a:schemeClr>
              </a:solidFill>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12150</TotalTime>
  <Words>9684</Words>
  <Application>Microsoft Office PowerPoint</Application>
  <PresentationFormat>Presentación en pantalla (4:3)</PresentationFormat>
  <Paragraphs>674</Paragraphs>
  <Slides>48</Slides>
  <Notes>3</Notes>
  <HiddenSlides>0</HiddenSlides>
  <MMClips>0</MMClips>
  <ScaleCrop>false</ScaleCrop>
  <HeadingPairs>
    <vt:vector size="8" baseType="variant">
      <vt:variant>
        <vt:lpstr>Fuentes usadas</vt:lpstr>
      </vt:variant>
      <vt:variant>
        <vt:i4>6</vt:i4>
      </vt:variant>
      <vt:variant>
        <vt:lpstr>Tema</vt:lpstr>
      </vt:variant>
      <vt:variant>
        <vt:i4>1</vt:i4>
      </vt:variant>
      <vt:variant>
        <vt:lpstr>Servidores OLE incrustados</vt:lpstr>
      </vt:variant>
      <vt:variant>
        <vt:i4>1</vt:i4>
      </vt:variant>
      <vt:variant>
        <vt:lpstr>Títulos de diapositiva</vt:lpstr>
      </vt:variant>
      <vt:variant>
        <vt:i4>48</vt:i4>
      </vt:variant>
    </vt:vector>
  </HeadingPairs>
  <TitlesOfParts>
    <vt:vector size="56" baseType="lpstr">
      <vt:lpstr>Arial</vt:lpstr>
      <vt:lpstr>Calibri</vt:lpstr>
      <vt:lpstr>Symbol</vt:lpstr>
      <vt:lpstr>Wingdings</vt:lpstr>
      <vt:lpstr>Wingdings 2</vt:lpstr>
      <vt:lpstr>Wingdings 3</vt:lpstr>
      <vt:lpstr>Tema de Office</vt:lpstr>
      <vt:lpstr>Ecuación</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Diapositiva 1</dc:title>
  <dc:creator>miky</dc:creator>
  <cp:lastModifiedBy>ovega</cp:lastModifiedBy>
  <cp:revision>725</cp:revision>
  <dcterms:created xsi:type="dcterms:W3CDTF">2009-09-19T14:24:12Z</dcterms:created>
  <dcterms:modified xsi:type="dcterms:W3CDTF">2022-09-15T03:36:31Z</dcterms:modified>
</cp:coreProperties>
</file>